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269" r:id="rId4"/>
    <p:sldId id="264" r:id="rId5"/>
    <p:sldId id="265" r:id="rId6"/>
    <p:sldId id="266" r:id="rId7"/>
    <p:sldId id="267" r:id="rId8"/>
    <p:sldId id="268" r:id="rId9"/>
    <p:sldId id="263" r:id="rId10"/>
    <p:sldId id="256" r:id="rId11"/>
    <p:sldId id="259" r:id="rId12"/>
    <p:sldId id="270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77" y="33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 Franěk" userId="023dddcc-8a37-43e6-b289-80fe017b2397" providerId="ADAL" clId="{624E8889-AB9F-4AA4-908B-7366B2D49508}"/>
    <pc:docChg chg="custSel addSld modSld">
      <pc:chgData name="Vít Franěk" userId="023dddcc-8a37-43e6-b289-80fe017b2397" providerId="ADAL" clId="{624E8889-AB9F-4AA4-908B-7366B2D49508}" dt="2026-05-28T08:04:42.129" v="3"/>
      <pc:docMkLst>
        <pc:docMk/>
      </pc:docMkLst>
      <pc:sldChg chg="addSp delSp modSp new mod">
        <pc:chgData name="Vít Franěk" userId="023dddcc-8a37-43e6-b289-80fe017b2397" providerId="ADAL" clId="{624E8889-AB9F-4AA4-908B-7366B2D49508}" dt="2026-05-28T08:04:42.129" v="3"/>
        <pc:sldMkLst>
          <pc:docMk/>
          <pc:sldMk cId="1392847327" sldId="271"/>
        </pc:sldMkLst>
        <pc:spChg chg="del">
          <ac:chgData name="Vít Franěk" userId="023dddcc-8a37-43e6-b289-80fe017b2397" providerId="ADAL" clId="{624E8889-AB9F-4AA4-908B-7366B2D49508}" dt="2026-05-28T08:04:41.114" v="1" actId="478"/>
          <ac:spMkLst>
            <pc:docMk/>
            <pc:sldMk cId="1392847327" sldId="271"/>
            <ac:spMk id="2" creationId="{DC90FF66-1519-3832-4FC6-55ADACF466DB}"/>
          </ac:spMkLst>
        </pc:spChg>
        <pc:spChg chg="del">
          <ac:chgData name="Vít Franěk" userId="023dddcc-8a37-43e6-b289-80fe017b2397" providerId="ADAL" clId="{624E8889-AB9F-4AA4-908B-7366B2D49508}" dt="2026-05-28T08:04:41.114" v="1" actId="478"/>
          <ac:spMkLst>
            <pc:docMk/>
            <pc:sldMk cId="1392847327" sldId="271"/>
            <ac:spMk id="3" creationId="{5BFA516B-661D-CBC7-9732-DB594CBE8D88}"/>
          </ac:spMkLst>
        </pc:spChg>
        <pc:picChg chg="add mod">
          <ac:chgData name="Vít Franěk" userId="023dddcc-8a37-43e6-b289-80fe017b2397" providerId="ADAL" clId="{624E8889-AB9F-4AA4-908B-7366B2D49508}" dt="2026-05-28T08:04:42.129" v="3"/>
          <ac:picMkLst>
            <pc:docMk/>
            <pc:sldMk cId="1392847327" sldId="271"/>
            <ac:picMk id="5" creationId="{E81AB5B6-6472-7035-F1C7-CD39AD1666F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E47F-ED7F-4120-BC5E-4029B04D4F22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223EF-1751-4BA4-BF23-EF3604D59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7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0BA2-DCF3-4DD6-97B9-2BC0360665F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CE24-47A4-4986-AA1D-C14710D553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42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4CE24-47A4-4986-AA1D-C14710D553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71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4CE24-47A4-4986-AA1D-C14710D5530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4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Přidat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cs-CZ" dirty="0"/>
              <a:t>Text 1</a:t>
            </a:r>
          </a:p>
          <a:p>
            <a:pPr lvl="1"/>
            <a:r>
              <a:rPr lang="cs-CZ" dirty="0"/>
              <a:t>Text 2</a:t>
            </a:r>
          </a:p>
          <a:p>
            <a:pPr lvl="2"/>
            <a:r>
              <a:rPr lang="cs-CZ" dirty="0"/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52230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slide 1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795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slide 1  šed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3461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slide 1 červe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2444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ělící slide 2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3568" y="3075806"/>
            <a:ext cx="7772400" cy="122413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cs-CZ" dirty="0"/>
              <a:t>Přidat text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3568" y="15636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Přidat text</a:t>
            </a:r>
          </a:p>
        </p:txBody>
      </p:sp>
    </p:spTree>
    <p:extLst>
      <p:ext uri="{BB962C8B-B14F-4D97-AF65-F5344CB8AC3E}">
        <p14:creationId xmlns:p14="http://schemas.microsoft.com/office/powerpoint/2010/main" val="18503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ělící slide 2 šed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3568" y="3075806"/>
            <a:ext cx="7772400" cy="122413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cs-CZ" dirty="0"/>
              <a:t>Přidat text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3568" y="15636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Přidat text</a:t>
            </a:r>
          </a:p>
        </p:txBody>
      </p:sp>
    </p:spTree>
    <p:extLst>
      <p:ext uri="{BB962C8B-B14F-4D97-AF65-F5344CB8AC3E}">
        <p14:creationId xmlns:p14="http://schemas.microsoft.com/office/powerpoint/2010/main" val="29827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ělící slide 2 červe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3568" y="3075806"/>
            <a:ext cx="7772400" cy="1224136"/>
          </a:xfrm>
        </p:spPr>
        <p:txBody>
          <a:bodyPr anchor="t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Přidat text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3568" y="15636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Přidat text</a:t>
            </a:r>
          </a:p>
        </p:txBody>
      </p:sp>
    </p:spTree>
    <p:extLst>
      <p:ext uri="{BB962C8B-B14F-4D97-AF65-F5344CB8AC3E}">
        <p14:creationId xmlns:p14="http://schemas.microsoft.com/office/powerpoint/2010/main" val="57653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věrečný slide + zápatí,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995686"/>
            <a:ext cx="8229600" cy="857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Přidat text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67544" y="4811092"/>
            <a:ext cx="8208912" cy="27384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www.olomouc.eu</a:t>
            </a:r>
          </a:p>
          <a:p>
            <a:r>
              <a:rPr lang="cs-CZ" dirty="0"/>
              <a:t>     Statutární město Olomouc |      @</a:t>
            </a:r>
            <a:r>
              <a:rPr lang="cs-CZ" dirty="0" err="1"/>
              <a:t>mesto_OLOMOUC</a:t>
            </a:r>
            <a:endParaRPr lang="cs-CZ" dirty="0"/>
          </a:p>
        </p:txBody>
      </p:sp>
      <p:pic>
        <p:nvPicPr>
          <p:cNvPr id="4" name="Picture 3" descr="C:\Users\malba\Downloads\faceboo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4" y="4993878"/>
            <a:ext cx="1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lba\Desktop\ikonky FB a spol\twitter (2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00" y="4983956"/>
            <a:ext cx="1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7260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 + zápatí, šed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923678"/>
            <a:ext cx="8229600" cy="85725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cs-CZ" dirty="0"/>
              <a:t>Přidat text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67544" y="4811092"/>
            <a:ext cx="8208912" cy="27384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www.olomouc.eu</a:t>
            </a:r>
          </a:p>
          <a:p>
            <a:r>
              <a:rPr lang="cs-CZ" dirty="0"/>
              <a:t>     Statutární město Olomouc |      @</a:t>
            </a:r>
            <a:r>
              <a:rPr lang="cs-CZ" dirty="0" err="1"/>
              <a:t>mesto_OLOMOUC</a:t>
            </a:r>
            <a:endParaRPr lang="cs-CZ" dirty="0"/>
          </a:p>
        </p:txBody>
      </p:sp>
      <p:pic>
        <p:nvPicPr>
          <p:cNvPr id="5" name="Picture 3" descr="C:\Users\malba\Downloads\faceboo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4" y="4983956"/>
            <a:ext cx="1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lba\Desktop\ikonky FB a spol\twitter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00" y="4983956"/>
            <a:ext cx="1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3132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věrečný slide + zápatí, červe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1995686"/>
            <a:ext cx="8229600" cy="857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Přidat text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67544" y="4811092"/>
            <a:ext cx="8208912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www.olomouc.eu</a:t>
            </a:r>
          </a:p>
          <a:p>
            <a:r>
              <a:rPr lang="cs-CZ" dirty="0"/>
              <a:t>     Statutární město Olomouc |      @</a:t>
            </a:r>
            <a:r>
              <a:rPr lang="cs-CZ" dirty="0" err="1"/>
              <a:t>mesto_OLOMOUC</a:t>
            </a:r>
            <a:endParaRPr lang="cs-CZ" dirty="0"/>
          </a:p>
        </p:txBody>
      </p:sp>
      <p:pic>
        <p:nvPicPr>
          <p:cNvPr id="2051" name="Picture 3" descr="C:\Users\malba\Desktop\faceboo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" y="4976986"/>
            <a:ext cx="1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lba\Desktop\ikonky FB a spol\twitt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00" y="4988322"/>
            <a:ext cx="1080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9408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věrečný slide bíl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715766"/>
            <a:ext cx="8229600" cy="857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www.olomouc.eu</a:t>
            </a:r>
          </a:p>
        </p:txBody>
      </p:sp>
    </p:spTree>
    <p:extLst>
      <p:ext uri="{BB962C8B-B14F-4D97-AF65-F5344CB8AC3E}">
        <p14:creationId xmlns:p14="http://schemas.microsoft.com/office/powerpoint/2010/main" val="5951148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rázek/graf 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Přidat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67544" y="1347614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Text 1</a:t>
            </a:r>
          </a:p>
          <a:p>
            <a:pPr lvl="1"/>
            <a:r>
              <a:rPr lang="cs-CZ" dirty="0"/>
              <a:t>Text 2</a:t>
            </a:r>
          </a:p>
          <a:p>
            <a:pPr lvl="2"/>
            <a:r>
              <a:rPr lang="cs-CZ" dirty="0"/>
              <a:t>Text 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4008" y="1347614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Text 1</a:t>
            </a:r>
          </a:p>
          <a:p>
            <a:pPr lvl="1"/>
            <a:r>
              <a:rPr lang="cs-CZ" dirty="0"/>
              <a:t>Text 2</a:t>
            </a:r>
          </a:p>
          <a:p>
            <a:pPr lvl="2"/>
            <a:r>
              <a:rPr lang="cs-CZ" dirty="0"/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333097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 šed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715766"/>
            <a:ext cx="8229600" cy="85725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cs-CZ" dirty="0"/>
              <a:t>www.olomouc.eu</a:t>
            </a:r>
          </a:p>
        </p:txBody>
      </p:sp>
    </p:spTree>
    <p:extLst>
      <p:ext uri="{BB962C8B-B14F-4D97-AF65-F5344CB8AC3E}">
        <p14:creationId xmlns:p14="http://schemas.microsoft.com/office/powerpoint/2010/main" val="107273396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věrečný slide červe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2715766"/>
            <a:ext cx="8229600" cy="857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www.olomouc.eu</a:t>
            </a:r>
          </a:p>
        </p:txBody>
      </p:sp>
    </p:spTree>
    <p:extLst>
      <p:ext uri="{BB962C8B-B14F-4D97-AF65-F5344CB8AC3E}">
        <p14:creationId xmlns:p14="http://schemas.microsoft.com/office/powerpoint/2010/main" val="200595035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rázek/graf 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Přidat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Text 1</a:t>
            </a:r>
          </a:p>
          <a:p>
            <a:pPr lvl="1"/>
            <a:r>
              <a:rPr lang="cs-CZ" dirty="0"/>
              <a:t>Text 2</a:t>
            </a:r>
          </a:p>
          <a:p>
            <a:pPr lvl="2"/>
            <a:r>
              <a:rPr lang="cs-CZ" dirty="0"/>
              <a:t>Text 3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5662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 dirty="0"/>
              <a:t>Text 1 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Přidat obrázek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Text 2</a:t>
            </a:r>
          </a:p>
        </p:txBody>
      </p:sp>
    </p:spTree>
    <p:extLst>
      <p:ext uri="{BB962C8B-B14F-4D97-AF65-F5344CB8AC3E}">
        <p14:creationId xmlns:p14="http://schemas.microsoft.com/office/powerpoint/2010/main" val="14079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Úvodní slide budova Hynaiso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97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přepážky Hynaiso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24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budova Nami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24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přepážky Nami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2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kori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9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Přidat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Text 1</a:t>
            </a:r>
          </a:p>
          <a:p>
            <a:pPr lvl="1"/>
            <a:r>
              <a:rPr lang="cs-CZ" dirty="0"/>
              <a:t>Text 2</a:t>
            </a:r>
          </a:p>
          <a:p>
            <a:pPr lvl="2"/>
            <a:r>
              <a:rPr lang="cs-CZ" dirty="0"/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411740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7" r:id="rId4"/>
    <p:sldLayoutId id="2147483655" r:id="rId5"/>
    <p:sldLayoutId id="2147483676" r:id="rId6"/>
    <p:sldLayoutId id="2147483675" r:id="rId7"/>
    <p:sldLayoutId id="2147483674" r:id="rId8"/>
    <p:sldLayoutId id="2147483654" r:id="rId9"/>
    <p:sldLayoutId id="2147483649" r:id="rId10"/>
    <p:sldLayoutId id="2147483666" r:id="rId11"/>
    <p:sldLayoutId id="2147483667" r:id="rId12"/>
    <p:sldLayoutId id="2147483651" r:id="rId13"/>
    <p:sldLayoutId id="2147483669" r:id="rId14"/>
    <p:sldLayoutId id="2147483668" r:id="rId15"/>
    <p:sldLayoutId id="2147483659" r:id="rId16"/>
    <p:sldLayoutId id="2147483661" r:id="rId17"/>
    <p:sldLayoutId id="2147483662" r:id="rId18"/>
    <p:sldLayoutId id="2147483671" r:id="rId19"/>
    <p:sldLayoutId id="2147483672" r:id="rId20"/>
    <p:sldLayoutId id="2147483673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tel:+420585513410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olomouc.eu/x3K9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zdenek.bogoc@olomouc.eu" TargetMode="External"/><Relationship Id="rId5" Type="http://schemas.openxmlformats.org/officeDocument/2006/relationships/hyperlink" Target="tel:+420603500915" TargetMode="External"/><Relationship Id="rId10" Type="http://schemas.openxmlformats.org/officeDocument/2006/relationships/hyperlink" Target="https://olomouc.eu/x5glA" TargetMode="External"/><Relationship Id="rId4" Type="http://schemas.openxmlformats.org/officeDocument/2006/relationships/hyperlink" Target="tel:+420588488760" TargetMode="External"/><Relationship Id="rId9" Type="http://schemas.openxmlformats.org/officeDocument/2006/relationships/hyperlink" Target="mailto:katerina.dobrozemska@olomouc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81AB5B6-6472-7035-F1C7-CD39AD16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7494"/>
            <a:ext cx="7848872" cy="468052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RMO 23. 11. 2020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uložila zadat zpracování investičního záměru na lokalitu „Janského“ a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6. 12. 2021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uložila zahájit výběrové řízení na zpracovatele projektové dokumentace pro lokalitu Brněnská – Janského. Původní odhadované náklady činily 118 mil. Kč.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Celý objekt je dispozičně řešen na část A – Domov pro rodiny s dětmi (Azylový dům) a část B – Bytový dům s celkovými odhadovanými náklady 251,689 mil. Kč, včetně vybavení.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Po vysoutěžení klesly celkové náklady na 186,695 mil. Kč. Realizace by měla být ukončena 08/2028.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Na část objektu A – Azylový dům: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přijata dotace z Integrovaného regionální operačního programu (IROP) v celkové výši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73,353 mil. Kč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.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Celková kapacita azylového domu bude 14 bytových jednotek, tj. 53 lůžek.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Na část objektu B – Bytový dům Janského – dostupné bydlení: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schválena dotace a zvýhodněný úvěr ze SFPI. Po vysoutěžení dodavatele je výše dotace SFPI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32,539 mil. Kč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 zvýhodněný úvěr SFPI ve výši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51,133 mil. Kč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.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Celkem dojde k vybudování 29 bytů pro dostupné nájemní bydlení.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Nákladové nájemné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kalkulováno na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248 až 274 Kč za </a:t>
            </a:r>
            <a:r>
              <a:rPr lang="cs-CZ" sz="20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m² 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podle velikosti jednotky.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rámec projektu IROP a SFPI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60E53C1-344D-6FFC-DAFB-B00F3B4DD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60138"/>
              </p:ext>
            </p:extLst>
          </p:nvPr>
        </p:nvGraphicFramePr>
        <p:xfrm>
          <a:off x="899592" y="1347614"/>
          <a:ext cx="6693609" cy="2639060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Přehled zdrojů financování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Celkem v Kč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Celkové výdaje (stavba + interiérové vybavení)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186 695 917,46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Celková dotace IROP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73 353 286,85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Celková dotace SFPI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32 539 753,03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Úvěr SFPI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51 133 897,61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Celkem dotace + úvěr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157 026 937,49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Vlastní zdroje příjemce + úroky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29 668 979,97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Úroky z úvěru SFPI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1 022 677,95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9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72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E8343B-0800-2D13-5906-DAB0F3836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www.olomouc.eu</a:t>
            </a:r>
          </a:p>
          <a:p>
            <a:r>
              <a:rPr lang="cs-CZ" dirty="0"/>
              <a:t>     Statutární město Olomouc |      @mesto_OLOMOUC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31642C-6C8B-F07F-C5D1-E7E9330D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39" y="287909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68DD0AD-8ECC-135C-1938-50CA344B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4" y="287909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5563787-029D-A6C2-EA90-6422C0AEFB85}"/>
              </a:ext>
            </a:extLst>
          </p:cNvPr>
          <p:cNvSpPr txBox="1"/>
          <p:nvPr/>
        </p:nvSpPr>
        <p:spPr>
          <a:xfrm>
            <a:off x="911716" y="537068"/>
            <a:ext cx="33123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Bc. Kateřina Dobrozemská</a:t>
            </a:r>
            <a:r>
              <a:rPr lang="cs-CZ" dirty="0"/>
              <a:t> </a:t>
            </a:r>
          </a:p>
          <a:p>
            <a:pPr algn="ctr"/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náměstkyně primátorky města Olomouce pro oblast sociální a bytovou politiku</a:t>
            </a:r>
            <a:endParaRPr lang="cs-CZ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0DDC820-CE55-28AC-3A18-BCF394D0411C}"/>
              </a:ext>
            </a:extLst>
          </p:cNvPr>
          <p:cNvSpPr txBox="1"/>
          <p:nvPr/>
        </p:nvSpPr>
        <p:spPr>
          <a:xfrm>
            <a:off x="4457390" y="537069"/>
            <a:ext cx="331236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Ing. Zdeněk Bogoč</a:t>
            </a:r>
          </a:p>
          <a:p>
            <a:pPr algn="ctr"/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vedoucí odboru strategie a řízení statutárního města Olomouce</a:t>
            </a:r>
            <a:endParaRPr lang="cs-CZ" sz="1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EEAF043-ACCA-6845-309B-9F726E5E3722}"/>
              </a:ext>
            </a:extLst>
          </p:cNvPr>
          <p:cNvSpPr txBox="1"/>
          <p:nvPr/>
        </p:nvSpPr>
        <p:spPr>
          <a:xfrm>
            <a:off x="4207882" y="1393994"/>
            <a:ext cx="38187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Palackého 14, kancelář 2/261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Tel.: </a:t>
            </a:r>
            <a:r>
              <a:rPr lang="cs-CZ" sz="1400" b="0" i="0" u="sng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588 488 760</a:t>
            </a:r>
            <a:r>
              <a:rPr lang="cs-CZ" sz="14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14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Mob.: </a:t>
            </a:r>
            <a:r>
              <a:rPr lang="cs-CZ" sz="1400" b="0" i="0" u="sng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603 500 915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E-mail: </a:t>
            </a:r>
            <a:r>
              <a:rPr lang="cs-CZ" sz="1400" b="0" i="0" u="sng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zdenek.bogoc@olomouc.eu</a:t>
            </a:r>
            <a:endParaRPr lang="cs-CZ" sz="1400" b="0" i="0" u="sng" dirty="0">
              <a:solidFill>
                <a:srgbClr val="4B4B4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dirty="0"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pPr algn="ctr"/>
            <a:endParaRPr lang="cs-CZ" sz="1400" dirty="0"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https://olomouc.eu/x3K9v</a:t>
            </a:r>
            <a:endParaRPr lang="cs-CZ" sz="14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32B3A1B-2445-3AC7-1A7F-45023B06A14D}"/>
              </a:ext>
            </a:extLst>
          </p:cNvPr>
          <p:cNvSpPr txBox="1"/>
          <p:nvPr/>
        </p:nvSpPr>
        <p:spPr>
          <a:xfrm>
            <a:off x="731696" y="1393994"/>
            <a:ext cx="36724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Horní náměstí 583, </a:t>
            </a:r>
            <a:r>
              <a:rPr lang="cs-CZ" sz="1400" i="0" dirty="0">
                <a:solidFill>
                  <a:srgbClr val="4B4B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kancelář 2/55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Sekretariát: </a:t>
            </a:r>
            <a:r>
              <a:rPr lang="cs-CZ" sz="1400" u="sng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585 513 410</a:t>
            </a:r>
            <a:endParaRPr lang="cs-CZ" sz="1400" u="sng" dirty="0">
              <a:solidFill>
                <a:srgbClr val="4B4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 </a:t>
            </a:r>
            <a:r>
              <a:rPr lang="cs-CZ" sz="1400" u="sng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katerina.dobrozemska@olomouc.eu</a:t>
            </a:r>
            <a:endParaRPr lang="cs-CZ" sz="1400" u="sng" dirty="0">
              <a:solidFill>
                <a:srgbClr val="4B4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u="sng" dirty="0">
              <a:solidFill>
                <a:srgbClr val="4B4B4B"/>
              </a:solidFill>
              <a:latin typeface="arial" panose="020B0604020202020204" pitchFamily="34" charset="0"/>
            </a:endParaRPr>
          </a:p>
          <a:p>
            <a:pPr algn="ctr"/>
            <a:endParaRPr lang="cs-CZ" sz="1400" u="sng" dirty="0">
              <a:solidFill>
                <a:srgbClr val="4B4B4B"/>
              </a:solidFill>
              <a:latin typeface="arial" panose="020B0604020202020204" pitchFamily="34" charset="0"/>
            </a:endParaRPr>
          </a:p>
          <a:p>
            <a:pPr algn="ctr"/>
            <a:endParaRPr lang="cs-CZ" sz="1400" u="sng" dirty="0">
              <a:solidFill>
                <a:srgbClr val="4B4B4B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https://olomouc.eu/x5glA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4553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FCCFE-5C86-AF83-6A7B-41D344EC3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3599"/>
            <a:ext cx="7772400" cy="1496740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Krajská konference o dostupném bydlení a stavebním rozvoji</a:t>
            </a:r>
            <a:endParaRPr 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67AB29-6F8B-4B3C-99AA-3BAE4218A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100" b="1" dirty="0"/>
              <a:t>Bc. Kateřina Dobrozemská</a:t>
            </a:r>
            <a:r>
              <a:rPr lang="cs-CZ" sz="2100" dirty="0"/>
              <a:t> </a:t>
            </a:r>
          </a:p>
          <a:p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náměstkyně primátorky města Olomouce pro oblast sociální a bytovou politiku</a:t>
            </a:r>
          </a:p>
          <a:p>
            <a:endParaRPr lang="cs-CZ" b="1" dirty="0"/>
          </a:p>
          <a:p>
            <a:r>
              <a:rPr lang="cs-CZ" b="1" dirty="0"/>
              <a:t>Ing. Zdeněk Bogoč</a:t>
            </a:r>
          </a:p>
          <a:p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vedoucí odboru strategie a řízení statutárního města Olomouce</a:t>
            </a:r>
          </a:p>
        </p:txBody>
      </p:sp>
    </p:spTree>
    <p:extLst>
      <p:ext uri="{BB962C8B-B14F-4D97-AF65-F5344CB8AC3E}">
        <p14:creationId xmlns:p14="http://schemas.microsoft.com/office/powerpoint/2010/main" val="75866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5E4C7-B882-A761-0210-FB7C43CDA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23678"/>
            <a:ext cx="4038600" cy="259228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Krize finanční dostupnosti ne faktický nedostatek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Historicky minimální hodnota indexu dostupnosti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		                           0,53 m² za jednu průměrnou mzdu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Fenomén skryté populace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Status regionálního centra práce	      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94 zaměstnanců na 100 obyvatel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E9D797-5E57-73DF-3016-933195912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923677"/>
            <a:ext cx="4176464" cy="266429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Role „moderátora trhu“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	  	   podpora pro ty, které volný trh vytlačuje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Městský bytový fond o velikosti 1 605 bytů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(cca 3,2 % z celku)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Strategické dokumenty města </a:t>
            </a:r>
          </a:p>
          <a:p>
            <a:pPr lvl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Vědomá sociální subvence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pod úroveň mezního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nájemného – 220 Kč za m²</a:t>
            </a:r>
          </a:p>
          <a:p>
            <a:pPr lvl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Kontaktní místo pro bydlení 	    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(1 300 konzultací za rok 2025)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A27754-B325-0C76-2245-A5DDB2A82C71}"/>
              </a:ext>
            </a:extLst>
          </p:cNvPr>
          <p:cNvSpPr txBox="1"/>
          <p:nvPr/>
        </p:nvSpPr>
        <p:spPr>
          <a:xfrm>
            <a:off x="467544" y="1131590"/>
            <a:ext cx="403860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Pohled města na situaci v oblasti bydlení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92E8B-3B03-D1D2-AA40-A55EA8E85674}"/>
              </a:ext>
            </a:extLst>
          </p:cNvPr>
          <p:cNvSpPr txBox="1"/>
          <p:nvPr/>
        </p:nvSpPr>
        <p:spPr>
          <a:xfrm>
            <a:off x="4644008" y="1131590"/>
            <a:ext cx="4176464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cs-CZ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Nástroje města uplatnitelné pro ovlivnění situace</a:t>
            </a:r>
          </a:p>
        </p:txBody>
      </p:sp>
    </p:spTree>
    <p:extLst>
      <p:ext uri="{BB962C8B-B14F-4D97-AF65-F5344CB8AC3E}">
        <p14:creationId xmlns:p14="http://schemas.microsoft.com/office/powerpoint/2010/main" val="13192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3D131-BCDB-739C-4E7B-04DCD59F0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059582"/>
            <a:ext cx="3996445" cy="64807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cs-CZ" sz="1900" b="1" kern="100" dirty="0">
                <a:ea typeface="Aptos" panose="020B0004020202020204" pitchFamily="34" charset="0"/>
              </a:rPr>
              <a:t>Li</a:t>
            </a:r>
            <a:r>
              <a:rPr lang="cs-CZ" sz="19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mity při přípravě nových projektů</a:t>
            </a:r>
            <a:endParaRPr lang="cs-CZ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BF23F2-3B77-7E95-F136-64F601650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1981" y="1919163"/>
            <a:ext cx="4038600" cy="2745336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Klíčové partnerství:</a:t>
            </a: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 	               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projekty soukromých investorů pro 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až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17 tis. 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o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byvatel – cca. 6,4 tis. bytů</a:t>
            </a:r>
          </a:p>
          <a:p>
            <a:pPr marL="342900" lvl="0" indent="-342900" algn="just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Spoluvytváření nezbytné navazující  infrastruktury 		                  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(MŠ, ZŠ, služby, technická </a:t>
            </a:r>
            <a:r>
              <a:rPr lang="cs-CZ" sz="20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infr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.)</a:t>
            </a:r>
          </a:p>
          <a:p>
            <a:pPr marL="342900" lvl="0" indent="-342900" algn="just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Plánovací smlouvy a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převod části bytů 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96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Využití brownfieldů:	                 </a:t>
            </a:r>
            <a:r>
              <a:rPr lang="cs-CZ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včetně těch v soukromém vlastnictví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282FD53-F8DE-EC29-8806-6FDC360716FC}"/>
              </a:ext>
            </a:extLst>
          </p:cNvPr>
          <p:cNvSpPr txBox="1">
            <a:spLocks/>
          </p:cNvSpPr>
          <p:nvPr/>
        </p:nvSpPr>
        <p:spPr>
          <a:xfrm>
            <a:off x="396515" y="1919163"/>
            <a:ext cx="4140461" cy="24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Investiční dluh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 - </a:t>
            </a: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184 mil. Kč</a:t>
            </a:r>
            <a:endParaRPr lang="cs-CZ" sz="1600" kern="1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Ekonomika výstavby versus udržitelnost záměru</a:t>
            </a:r>
          </a:p>
          <a:p>
            <a:pPr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Legislativa a povolovací procesy</a:t>
            </a:r>
          </a:p>
          <a:p>
            <a:pPr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Dotační nejistota a nepružnost, rozpočtová odpovědnost vs. zvýhodněné úvěry 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2CBBC60-7A18-AC27-51D9-0DDA89F64DDE}"/>
              </a:ext>
            </a:extLst>
          </p:cNvPr>
          <p:cNvSpPr txBox="1">
            <a:spLocks/>
          </p:cNvSpPr>
          <p:nvPr/>
        </p:nvSpPr>
        <p:spPr>
          <a:xfrm>
            <a:off x="4536976" y="1059582"/>
            <a:ext cx="4038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cs-CZ" sz="19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Význam soukromých investorů a developerů</a:t>
            </a:r>
            <a:endParaRPr lang="cs-CZ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2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0529B-960F-4F42-8396-AADBD48E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kern="100" dirty="0">
                <a:latin typeface="Arial" panose="020B0604020202020204" pitchFamily="34" charset="0"/>
                <a:ea typeface="Aptos" panose="020B0004020202020204" pitchFamily="34" charset="0"/>
              </a:rPr>
              <a:t>Plánované projekty v Olomouci</a:t>
            </a:r>
            <a:br>
              <a:rPr lang="cs-CZ" sz="2800" kern="100" dirty="0">
                <a:latin typeface="Aptos" panose="020B0004020202020204" pitchFamily="34" charset="0"/>
                <a:ea typeface="Aptos" panose="020B00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29DD2-F789-FB3B-73F3-BE0232BD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347614"/>
            <a:ext cx="4104456" cy="254555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cs-CZ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Projekty města:</a:t>
            </a:r>
            <a:r>
              <a:rPr lang="cs-C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Bytový dům a domov pro rodiny s dětmi, ul. Janského: </a:t>
            </a:r>
            <a:r>
              <a:rPr lang="cs-CZ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14 ubyt. jednotek (sociální služby), 29 nájemních bytů </a:t>
            </a: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Výstavba bytových domů Horova: </a:t>
            </a:r>
            <a:r>
              <a:rPr lang="cs-CZ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až 100 bytů</a:t>
            </a:r>
            <a:endParaRPr lang="cs-CZ" sz="14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Bytový dům ul. Před </a:t>
            </a:r>
            <a:r>
              <a:rPr lang="cs-CZ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Lipami: </a:t>
            </a:r>
            <a:r>
              <a:rPr lang="cs-CZ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19 nájem. bytů</a:t>
            </a:r>
            <a:endParaRPr lang="cs-CZ" sz="14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Vrchlického (Hodolany): </a:t>
            </a:r>
            <a:r>
              <a:rPr lang="cs-CZ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30 byt. jednotek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A5028-2A29-FD59-4BFB-98DEC9435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2300" b="1" kern="100" dirty="0">
                <a:latin typeface="Aptos" panose="020B0004020202020204" pitchFamily="34" charset="0"/>
                <a:ea typeface="Aptos" panose="020B0004020202020204" pitchFamily="34" charset="0"/>
              </a:rPr>
              <a:t>Soukromé projekty:</a:t>
            </a:r>
            <a:r>
              <a:rPr lang="cs-CZ" sz="2300" kern="100" dirty="0"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cca. 6 441 bytových jednotek 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 různém stupni přípravy projekty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Velkomoravská: 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2 264 bytů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Pražská – východ (Green City):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2 070 bytů</a:t>
            </a:r>
            <a:endParaRPr lang="cs-CZ" kern="1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Cihelna (Nová Ulice): 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840 bytů</a:t>
            </a:r>
            <a:endParaRPr lang="cs-CZ" kern="1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Okružní: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834 bytů</a:t>
            </a:r>
            <a:endParaRPr lang="cs-CZ" kern="1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Šibeník</a:t>
            </a:r>
            <a:r>
              <a:rPr lang="cs-CZ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cs-CZ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301 bytů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4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B3696-5DE8-6012-B8B9-67C5096CD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391" y="1923677"/>
            <a:ext cx="4064675" cy="254555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Vliv studentského bydlení:</a:t>
            </a: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	                              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50–70 % vyšší výnos než běžný pronájem</a:t>
            </a:r>
            <a:endParaRPr lang="cs-CZ" sz="1600" kern="1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Investiční nákupy: 	                      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byt jako finanční aktivum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Suburbanizační</a:t>
            </a: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paradox: 	                         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rovnost nájmu s blízkým okolím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27FBB9-0516-7983-F20E-D7171ABC6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7934" y="1923677"/>
            <a:ext cx="4038600" cy="243231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Lidé v bytové nouzi:</a:t>
            </a:r>
            <a:r>
              <a:rPr lang="cs-CZ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  	                         1 734 osob, z toho 357 dětí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Seniorské domácnosti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Nízkopříjmové rodiny</a:t>
            </a:r>
            <a:endParaRPr lang="cs-CZ" sz="1600" kern="1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cs-CZ" sz="1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Klíčové profese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DACBFF6-A0E0-2BF7-818A-B6C4324D39C4}"/>
              </a:ext>
            </a:extLst>
          </p:cNvPr>
          <p:cNvSpPr txBox="1"/>
          <p:nvPr/>
        </p:nvSpPr>
        <p:spPr>
          <a:xfrm>
            <a:off x="461392" y="1167949"/>
            <a:ext cx="4038600" cy="71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Struktura poptávky po bydlení v Olomouci</a:t>
            </a:r>
            <a:endParaRPr lang="cs-CZ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2068CA-84B2-26CA-46C6-DD2614615B2E}"/>
              </a:ext>
            </a:extLst>
          </p:cNvPr>
          <p:cNvSpPr txBox="1"/>
          <p:nvPr/>
        </p:nvSpPr>
        <p:spPr>
          <a:xfrm>
            <a:off x="4617934" y="1167949"/>
            <a:ext cx="406467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Nejohroženější zájmové skupiny</a:t>
            </a:r>
            <a:endParaRPr lang="cs-CZ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9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0E4A4-FB58-1F11-01D2-17A94002B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067694"/>
            <a:ext cx="4038600" cy="182547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480"/>
              </a:spcAft>
              <a:buFont typeface="Symbol" panose="05050102010706020507" pitchFamily="18" charset="2"/>
              <a:buChar char=""/>
            </a:pP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Městská nájemní agentura</a:t>
            </a: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Yu Gothic Light" panose="020B0300000000000000" pitchFamily="34" charset="-128"/>
              </a:rPr>
              <a:t>: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Yu Gothic Light" panose="020B0300000000000000" pitchFamily="34" charset="-128"/>
              </a:rPr>
              <a:t>cíl min.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20 bytů</a:t>
            </a:r>
            <a:endParaRPr lang="cs-CZ" sz="3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480"/>
              </a:spcAft>
              <a:buFont typeface="Symbol" panose="05050102010706020507" pitchFamily="18" charset="2"/>
              <a:buChar char=""/>
            </a:pPr>
            <a:r>
              <a:rPr lang="cs-CZ" sz="35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Diferencované nájemné:</a:t>
            </a:r>
            <a:r>
              <a:rPr lang="cs-CZ" sz="35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</a:rPr>
              <a:t> Rozlišení fondu na sociální, dostupné a ekonomické složky</a:t>
            </a:r>
            <a:endParaRPr lang="cs-CZ" sz="35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480"/>
              </a:spcAft>
              <a:buFont typeface="Symbol" panose="05050102010706020507" pitchFamily="18" charset="2"/>
              <a:buChar char=""/>
            </a:pPr>
            <a:r>
              <a:rPr lang="cs-CZ" sz="35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Segmentace procesu sociálního bydlení</a:t>
            </a:r>
            <a:endParaRPr lang="cs-CZ" sz="35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35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Pravidelný přezkum potřebnosti a rotace</a:t>
            </a:r>
            <a:endParaRPr lang="cs-CZ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AD2AC6-66D1-75AA-0DFE-5D45D19B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2067694"/>
            <a:ext cx="4038600" cy="2088232"/>
          </a:xfrm>
        </p:spPr>
        <p:txBody>
          <a:bodyPr>
            <a:normAutofit fontScale="40000" lnSpcReduction="20000"/>
          </a:bodyPr>
          <a:lstStyle/>
          <a:p>
            <a:pPr lvl="0" algn="just">
              <a:spcBef>
                <a:spcPts val="6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  <a:tab pos="407670" algn="l"/>
              </a:tabLst>
            </a:pP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Plánovací smlouvy</a:t>
            </a:r>
            <a:endParaRPr lang="cs-CZ" sz="3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  <a:tab pos="407670" algn="l"/>
              </a:tabLst>
            </a:pP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Akvizice a konverze</a:t>
            </a:r>
            <a:endParaRPr lang="cs-CZ" sz="35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Yu Gothic Light" panose="020B0300000000000000" pitchFamily="34" charset="-128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  <a:tab pos="407670" algn="l"/>
              </a:tabLst>
            </a:pP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Nové modely realizace 	                   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Public </a:t>
            </a:r>
            <a:r>
              <a:rPr lang="cs-CZ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Private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Partnership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(PPP)</a:t>
            </a:r>
            <a:endParaRPr lang="cs-CZ" sz="3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07670" algn="l"/>
              </a:tabLst>
            </a:pP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Sektorová koordinace s jinými veřejnými institucemi</a:t>
            </a:r>
            <a:r>
              <a:rPr lang="cs-CZ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Yu Gothic Light" panose="020B0300000000000000" pitchFamily="34" charset="-128"/>
              </a:rPr>
              <a:t>		                      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Univerzita Palackého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Yu Gothic Light" panose="020B0300000000000000" pitchFamily="34" charset="-128"/>
              </a:rPr>
              <a:t> a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Charita Olomouc</a:t>
            </a:r>
            <a:endParaRPr lang="cs-CZ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F36139-6A99-6105-A93D-14FC6F3BD871}"/>
              </a:ext>
            </a:extLst>
          </p:cNvPr>
          <p:cNvSpPr txBox="1"/>
          <p:nvPr/>
        </p:nvSpPr>
        <p:spPr>
          <a:xfrm>
            <a:off x="473580" y="1203391"/>
            <a:ext cx="4026413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Modely podpory bydlení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312DE3-EBEE-F1E3-DF6B-86D4A597CDE5}"/>
              </a:ext>
            </a:extLst>
          </p:cNvPr>
          <p:cNvSpPr txBox="1"/>
          <p:nvPr/>
        </p:nvSpPr>
        <p:spPr>
          <a:xfrm>
            <a:off x="4644008" y="1203391"/>
            <a:ext cx="4038600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Potenciál partnerství veřejného a soukromého sektoru</a:t>
            </a:r>
            <a:endParaRPr lang="cs-CZ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0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87680" y="20258"/>
            <a:ext cx="8352927" cy="15123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cs" sz="3600" b="1" dirty="0"/>
              <a:t>Bytový dům a domov pro </a:t>
            </a:r>
            <a:br>
              <a:rPr lang="cs" sz="3600" b="1" dirty="0"/>
            </a:br>
            <a:r>
              <a:rPr lang="cs" sz="3600" b="1" dirty="0"/>
              <a:t>rodiny s</a:t>
            </a:r>
            <a:r>
              <a:rPr lang="cs-CZ" sz="3600" dirty="0"/>
              <a:t> </a:t>
            </a:r>
            <a:r>
              <a:rPr lang="cs" sz="3600" b="1" dirty="0"/>
              <a:t>dětmi Janského</a:t>
            </a:r>
          </a:p>
        </p:txBody>
      </p:sp>
      <p:pic>
        <p:nvPicPr>
          <p:cNvPr id="56" name="Shape 56" descr="logo-olomouc-7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425" y="-2"/>
            <a:ext cx="521175" cy="121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M:\PROR\PT_DOSTUPNÉ BYDLENÍ\Bytový dům Jánského\PD\p2025020603952_denik-galerie-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9662"/>
            <a:ext cx="4202672" cy="29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:\PROR\PT_DOSTUPNÉ BYDLENÍ\Bytový dům Jánského\525755652_1314840283977032_4353666779209403928_n.jpg">
            <a:extLst>
              <a:ext uri="{FF2B5EF4-FFF2-40B4-BE49-F238E27FC236}">
                <a16:creationId xmlns:a16="http://schemas.microsoft.com/office/drawing/2014/main" id="{B54DA67F-D3B4-AB8E-C8D6-31744BE3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41593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852</Words>
  <Application>Microsoft Office PowerPoint</Application>
  <PresentationFormat>Předvádění na obrazovce (16:9)</PresentationFormat>
  <Paragraphs>109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</vt:lpstr>
      <vt:lpstr>Arial Black</vt:lpstr>
      <vt:lpstr>Calibri</vt:lpstr>
      <vt:lpstr>Symbol</vt:lpstr>
      <vt:lpstr>Times New Roman</vt:lpstr>
      <vt:lpstr>Wingdings</vt:lpstr>
      <vt:lpstr>Motiv systému Office</vt:lpstr>
      <vt:lpstr>Prezentace aplikace PowerPoint</vt:lpstr>
      <vt:lpstr>Prezentace aplikace PowerPoint</vt:lpstr>
      <vt:lpstr>Krajská konference o dostupném bydlení a stavebním rozvoji</vt:lpstr>
      <vt:lpstr>Prezentace aplikace PowerPoint</vt:lpstr>
      <vt:lpstr>Prezentace aplikace PowerPoint</vt:lpstr>
      <vt:lpstr>Plánované projekty v Olomouci </vt:lpstr>
      <vt:lpstr>Prezentace aplikace PowerPoint</vt:lpstr>
      <vt:lpstr>Prezentace aplikace PowerPoint</vt:lpstr>
      <vt:lpstr>Bytový dům a domov pro  rodiny s dětmi Janského</vt:lpstr>
      <vt:lpstr>Prezentace aplikace PowerPoint</vt:lpstr>
      <vt:lpstr>Finanční rámec projektu IROP a SFPI</vt:lpstr>
      <vt:lpstr>Prezentace aplikace PowerPoint</vt:lpstr>
    </vt:vector>
  </TitlesOfParts>
  <Company>MMOL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Malinek Barbora</dc:creator>
  <cp:lastModifiedBy>Vít Franěk</cp:lastModifiedBy>
  <cp:revision>97</cp:revision>
  <dcterms:created xsi:type="dcterms:W3CDTF">2023-09-20T11:57:28Z</dcterms:created>
  <dcterms:modified xsi:type="dcterms:W3CDTF">2026-05-28T08:04:43Z</dcterms:modified>
</cp:coreProperties>
</file>