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663DF9C-525F-CA42-5BC2-527876D9BD00}" name="Ondřej Žiška" initials="OŽ" userId="S::ondrej.ziska@ulovdomov.onmicrosoft.com::953a5369-695c-4452-98bf-3cf4111a48f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47"/>
    <p:restoredTop sz="94610"/>
  </p:normalViewPr>
  <p:slideViewPr>
    <p:cSldViewPr snapToGrid="0" snapToObjects="1">
      <p:cViewPr>
        <p:scale>
          <a:sx n="143" d="100"/>
          <a:sy n="143" d="100"/>
        </p:scale>
        <p:origin x="664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373777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_FRAME">
    <p:bg>
      <p:bgPr>
        <a:solidFill>
          <a:srgbClr val="FC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N_CONTENT">
    <p:bg>
      <p:bgPr>
        <a:solidFill>
          <a:srgbClr val="FCEF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4A6372"/>
                </a:solidFill>
                <a:latin typeface="Ubuntu"/>
                <a:ea typeface="Ubuntu"/>
                <a:cs typeface="Ubuntu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4A6372"/>
                </a:solidFill>
                <a:latin typeface="Ubuntu"/>
                <a:ea typeface="Ubuntu"/>
                <a:cs typeface="Ubuntu"/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"/>
          <p:cNvSpPr/>
          <p:nvPr/>
        </p:nvSpPr>
        <p:spPr>
          <a:xfrm flipV="1">
            <a:off x="320040" y="320040"/>
            <a:ext cx="11551615" cy="6217920"/>
          </a:xfrm>
          <a:prstGeom prst="round1Rect">
            <a:avLst>
              <a:gd name="adj" fmla="val 8824"/>
            </a:avLst>
          </a:prstGeom>
          <a:ln w="25400">
            <a:solidFill>
              <a:srgbClr val="E74B3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6" name="Text 2"/>
          <p:cNvSpPr txBox="1"/>
          <p:nvPr/>
        </p:nvSpPr>
        <p:spPr>
          <a:xfrm>
            <a:off x="1005840" y="2103120"/>
            <a:ext cx="69951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 jako</a:t>
            </a:r>
            <a:endParaRPr lang="en-US" sz="6000" dirty="0"/>
          </a:p>
          <a:p>
            <a:pPr marL="0" indent="0">
              <a:buNone/>
            </a:pPr>
            <a:r>
              <a:rPr lang="en-US" sz="6000" b="1" dirty="0">
                <a:solidFill>
                  <a:srgbClr val="012C40"/>
                </a:solidFill>
                <a:latin typeface="Ubuntu" pitchFamily="34" charset="0"/>
              </a:rPr>
              <a:t>standard.</a:t>
            </a:r>
            <a:endParaRPr lang="en-US" sz="6000" dirty="0"/>
          </a:p>
        </p:txBody>
      </p:sp>
      <p:sp>
        <p:nvSpPr>
          <p:cNvPr id="8" name="Text 4"/>
          <p:cNvSpPr txBox="1"/>
          <p:nvPr/>
        </p:nvSpPr>
        <p:spPr>
          <a:xfrm>
            <a:off x="1005840" y="534924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Michal Hrbatý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1005840" y="56692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idealninajemce.cz · ulovdomov.cz</a:t>
            </a:r>
            <a:endParaRPr lang="en-US" sz="1300" dirty="0"/>
          </a:p>
        </p:txBody>
      </p:sp>
      <p:sp>
        <p:nvSpPr>
          <p:cNvPr id="10" name="Text 6"/>
          <p:cNvSpPr txBox="1"/>
          <p:nvPr/>
        </p:nvSpPr>
        <p:spPr>
          <a:xfrm>
            <a:off x="8229600" y="141732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6 000+</a:t>
            </a:r>
            <a:endParaRPr lang="en-US" sz="3600" dirty="0"/>
          </a:p>
        </p:txBody>
      </p:sp>
      <p:sp>
        <p:nvSpPr>
          <p:cNvPr id="11" name="Text 7"/>
          <p:cNvSpPr txBox="1"/>
          <p:nvPr/>
        </p:nvSpPr>
        <p:spPr>
          <a:xfrm>
            <a:off x="8229600" y="20116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bytů ve správě</a:t>
            </a:r>
            <a:endParaRPr lang="en-US" sz="1500" dirty="0"/>
          </a:p>
        </p:txBody>
      </p:sp>
      <p:sp>
        <p:nvSpPr>
          <p:cNvPr id="12" name="Text 8"/>
          <p:cNvSpPr txBox="1"/>
          <p:nvPr/>
        </p:nvSpPr>
        <p:spPr>
          <a:xfrm>
            <a:off x="8229600" y="278892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desítky tis.</a:t>
            </a:r>
            <a:endParaRPr lang="en-US" sz="3600" dirty="0"/>
          </a:p>
        </p:txBody>
      </p:sp>
      <p:sp>
        <p:nvSpPr>
          <p:cNvPr id="13" name="Text 9"/>
          <p:cNvSpPr txBox="1"/>
          <p:nvPr/>
        </p:nvSpPr>
        <p:spPr>
          <a:xfrm>
            <a:off x="8229600" y="33832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nájemníků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8229600" y="4160520"/>
            <a:ext cx="2926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30 mld. Kč</a:t>
            </a:r>
            <a:endParaRPr lang="en-US" sz="3600" dirty="0"/>
          </a:p>
        </p:txBody>
      </p:sp>
      <p:sp>
        <p:nvSpPr>
          <p:cNvPr id="15" name="Text 11"/>
          <p:cNvSpPr txBox="1"/>
          <p:nvPr/>
        </p:nvSpPr>
        <p:spPr>
          <a:xfrm>
            <a:off x="8229600" y="4754880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hodnota portfolia</a:t>
            </a:r>
            <a:endParaRPr lang="en-US" sz="1500" dirty="0"/>
          </a:p>
        </p:txBody>
      </p:sp>
      <p:pic>
        <p:nvPicPr>
          <p:cNvPr id="16" name="Logo Ideální nájemce" descr="Ideální nájemce">
            <a:extLst>
              <a:ext uri="{FF2B5EF4-FFF2-40B4-BE49-F238E27FC236}">
                <a16:creationId xmlns:a16="http://schemas.microsoft.com/office/drawing/2014/main" id="{110A2012-AD2C-8A5A-C63C-0913D41005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54937"/>
            <a:ext cx="1475694" cy="334670"/>
          </a:xfrm>
          <a:prstGeom prst="rect">
            <a:avLst/>
          </a:prstGeom>
        </p:spPr>
      </p:pic>
      <p:sp>
        <p:nvSpPr>
          <p:cNvPr id="17" name="Logo oddělovač">
            <a:extLst>
              <a:ext uri="{FF2B5EF4-FFF2-40B4-BE49-F238E27FC236}">
                <a16:creationId xmlns:a16="http://schemas.microsoft.com/office/drawing/2014/main" id="{7581794B-AAD7-02B4-B3BE-6E5C7B75642B}"/>
              </a:ext>
            </a:extLst>
          </p:cNvPr>
          <p:cNvSpPr/>
          <p:nvPr/>
        </p:nvSpPr>
        <p:spPr>
          <a:xfrm>
            <a:off x="2401601" y="560423"/>
            <a:ext cx="0" cy="329184"/>
          </a:xfrm>
          <a:prstGeom prst="line">
            <a:avLst/>
          </a:prstGeom>
          <a:noFill/>
          <a:ln w="12700">
            <a:solidFill>
              <a:srgbClr val="E74B3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18" name="Logo UlovDomov" descr="UlovDomov.cz">
            <a:extLst>
              <a:ext uri="{FF2B5EF4-FFF2-40B4-BE49-F238E27FC236}">
                <a16:creationId xmlns:a16="http://schemas.microsoft.com/office/drawing/2014/main" id="{F3686B2D-D139-00B2-0241-DA156D8282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549" y="554937"/>
            <a:ext cx="1368808" cy="25731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822960" y="1234440"/>
            <a:ext cx="60350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6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Nájemní </a:t>
            </a:r>
            <a:r>
              <a:rPr lang="en-US" sz="36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bydlení</a:t>
            </a:r>
            <a:r>
              <a:rPr lang="en-US" sz="36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:</a:t>
            </a:r>
            <a:r>
              <a:rPr lang="en-US" sz="3600" b="1" dirty="0">
                <a:solidFill>
                  <a:srgbClr val="012C40"/>
                </a:solidFill>
                <a:latin typeface="Ubuntu" pitchFamily="34" charset="0"/>
              </a:rPr>
              <a:t> nevyužitý </a:t>
            </a:r>
            <a:r>
              <a:rPr lang="en-US" sz="3600" b="1" dirty="0" err="1">
                <a:solidFill>
                  <a:srgbClr val="012C40"/>
                </a:solidFill>
                <a:latin typeface="Ubuntu" pitchFamily="34" charset="0"/>
              </a:rPr>
              <a:t>potenciál</a:t>
            </a:r>
            <a:r>
              <a:rPr lang="en-US" sz="3600" b="1" dirty="0">
                <a:solidFill>
                  <a:srgbClr val="012C40"/>
                </a:solidFill>
                <a:latin typeface="Ubuntu" pitchFamily="34" charset="0"/>
              </a:rPr>
              <a:t>.</a:t>
            </a:r>
          </a:p>
        </p:txBody>
      </p:sp>
      <p:sp>
        <p:nvSpPr>
          <p:cNvPr id="6" name="Text 2"/>
          <p:cNvSpPr txBox="1"/>
          <p:nvPr/>
        </p:nvSpPr>
        <p:spPr>
          <a:xfrm>
            <a:off x="812160" y="2355080"/>
            <a:ext cx="6035040" cy="66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Posun od vlastnictví k nájmu je trvalý a zrychluje se. </a:t>
            </a:r>
            <a:br>
              <a:rPr lang="en-US" sz="16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</a:br>
            <a:r>
              <a:rPr lang="en-US" sz="16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0,5 % – 1 % </a:t>
            </a:r>
            <a:r>
              <a:rPr lang="en-US" sz="1600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lidí</a:t>
            </a:r>
            <a:r>
              <a:rPr lang="en-US" sz="16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600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ročně</a:t>
            </a:r>
            <a:r>
              <a:rPr lang="en-US" sz="16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600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přechází</a:t>
            </a:r>
            <a:r>
              <a:rPr lang="en-US" sz="16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z </a:t>
            </a:r>
            <a:r>
              <a:rPr lang="en-US" sz="1600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vlastnictví</a:t>
            </a:r>
            <a:r>
              <a:rPr lang="en-US" sz="16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do </a:t>
            </a:r>
            <a:r>
              <a:rPr lang="en-US" sz="1600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nájmu</a:t>
            </a:r>
            <a:r>
              <a:rPr lang="en-US" sz="16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.</a:t>
            </a:r>
            <a:endParaRPr lang="en-US" sz="1600" dirty="0"/>
          </a:p>
        </p:txBody>
      </p:sp>
      <p:sp>
        <p:nvSpPr>
          <p:cNvPr id="15" name="Text 11"/>
          <p:cNvSpPr txBox="1"/>
          <p:nvPr/>
        </p:nvSpPr>
        <p:spPr>
          <a:xfrm>
            <a:off x="822960" y="5392401"/>
            <a:ext cx="10460736" cy="8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Nájemní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bydlení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 se stane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standardem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.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Otázka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není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jestli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, ale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kdo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 to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povede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.</a:t>
            </a:r>
          </a:p>
        </p:txBody>
      </p:sp>
      <p:pic>
        <p:nvPicPr>
          <p:cNvPr id="17" name="Image 2" descr="Telč – náměstí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685800"/>
            <a:ext cx="4050792" cy="4276961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4A6372"/>
                </a:solidFill>
                <a:latin typeface="Ubuntu"/>
                <a:ea typeface="Ubuntu"/>
                <a:cs typeface="Ubuntu"/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  <p:pic>
        <p:nvPicPr>
          <p:cNvPr id="18" name="Logo Ideální nájemce" descr="Ideální nájemce">
            <a:extLst>
              <a:ext uri="{FF2B5EF4-FFF2-40B4-BE49-F238E27FC236}">
                <a16:creationId xmlns:a16="http://schemas.microsoft.com/office/drawing/2014/main" id="{832F4087-A290-F8A3-4DF2-5F760FF6FE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554937"/>
            <a:ext cx="1475694" cy="334670"/>
          </a:xfrm>
          <a:prstGeom prst="rect">
            <a:avLst/>
          </a:prstGeom>
        </p:spPr>
      </p:pic>
      <p:sp>
        <p:nvSpPr>
          <p:cNvPr id="19" name="Logo oddělovač">
            <a:extLst>
              <a:ext uri="{FF2B5EF4-FFF2-40B4-BE49-F238E27FC236}">
                <a16:creationId xmlns:a16="http://schemas.microsoft.com/office/drawing/2014/main" id="{664E6E81-FEE1-1B6E-9B31-264B54D40945}"/>
              </a:ext>
            </a:extLst>
          </p:cNvPr>
          <p:cNvSpPr/>
          <p:nvPr/>
        </p:nvSpPr>
        <p:spPr>
          <a:xfrm>
            <a:off x="2401601" y="560423"/>
            <a:ext cx="0" cy="329184"/>
          </a:xfrm>
          <a:prstGeom prst="line">
            <a:avLst/>
          </a:prstGeom>
          <a:noFill/>
          <a:ln w="12700">
            <a:solidFill>
              <a:srgbClr val="E74B3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20" name="Logo UlovDomov" descr="UlovDomov.cz">
            <a:extLst>
              <a:ext uri="{FF2B5EF4-FFF2-40B4-BE49-F238E27FC236}">
                <a16:creationId xmlns:a16="http://schemas.microsoft.com/office/drawing/2014/main" id="{518055E4-57A1-BAF9-D224-194BAE6FFA3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04549" y="554937"/>
            <a:ext cx="1368808" cy="25731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868680" y="3270000"/>
            <a:ext cx="2860000" cy="4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600" b="1">
                <a:solidFill>
                  <a:srgbClr val="E74B3C"/>
                </a:solidFill>
                <a:latin typeface="Ubuntu"/>
              </a:rPr>
              <a:t>5 000+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674599" y="3660000"/>
            <a:ext cx="124816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 dirty="0" err="1">
                <a:solidFill>
                  <a:srgbClr val="012C40"/>
                </a:solidFill>
                <a:latin typeface="Ubuntu"/>
              </a:rPr>
              <a:t>nových</a:t>
            </a:r>
            <a:r>
              <a:rPr sz="1200" dirty="0">
                <a:solidFill>
                  <a:srgbClr val="012C40"/>
                </a:solidFill>
                <a:latin typeface="Ubuntu"/>
              </a:rPr>
              <a:t> </a:t>
            </a:r>
            <a:r>
              <a:rPr sz="1200" dirty="0" err="1">
                <a:solidFill>
                  <a:srgbClr val="012C40"/>
                </a:solidFill>
                <a:latin typeface="Ubuntu"/>
              </a:rPr>
              <a:t>nájemníků</a:t>
            </a:r>
            <a:r>
              <a:rPr sz="1200" dirty="0">
                <a:solidFill>
                  <a:srgbClr val="012C40"/>
                </a:solidFill>
                <a:latin typeface="Ubuntu"/>
              </a:rPr>
              <a:t>
</a:t>
            </a:r>
            <a:r>
              <a:rPr sz="1200" dirty="0" err="1">
                <a:solidFill>
                  <a:srgbClr val="012C40"/>
                </a:solidFill>
                <a:latin typeface="Ubuntu"/>
              </a:rPr>
              <a:t>každý</a:t>
            </a:r>
            <a:r>
              <a:rPr sz="1200" dirty="0">
                <a:solidFill>
                  <a:srgbClr val="012C40"/>
                </a:solidFill>
                <a:latin typeface="Ubuntu"/>
              </a:rPr>
              <a:t> </a:t>
            </a:r>
            <a:r>
              <a:rPr sz="1200" dirty="0" err="1">
                <a:solidFill>
                  <a:srgbClr val="012C40"/>
                </a:solidFill>
                <a:latin typeface="Ubuntu"/>
              </a:rPr>
              <a:t>měsíc</a:t>
            </a:r>
            <a:endParaRPr sz="1200" dirty="0">
              <a:solidFill>
                <a:srgbClr val="012C40"/>
              </a:solidFill>
              <a:latin typeface="Ubuntu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08680" y="3270000"/>
            <a:ext cx="2860000" cy="4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600" b="1">
                <a:solidFill>
                  <a:srgbClr val="E74B3C"/>
                </a:solidFill>
                <a:latin typeface="Ubuntu"/>
              </a:rPr>
              <a:t>až 30 %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81261" y="3660000"/>
            <a:ext cx="151483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>
                <a:solidFill>
                  <a:srgbClr val="012C40"/>
                </a:solidFill>
                <a:latin typeface="Ubuntu"/>
              </a:rPr>
              <a:t>podíl lidí v nájmu v ČR
vs. výhled 2030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68680" y="4140000"/>
            <a:ext cx="2860000" cy="4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600" b="1" dirty="0">
                <a:solidFill>
                  <a:srgbClr val="E74B3C"/>
                </a:solidFill>
                <a:latin typeface="Ubuntu"/>
              </a:rPr>
              <a:t>+3 </a:t>
            </a:r>
            <a:r>
              <a:rPr sz="2600" b="1" dirty="0" err="1">
                <a:solidFill>
                  <a:srgbClr val="E74B3C"/>
                </a:solidFill>
                <a:latin typeface="Ubuntu"/>
              </a:rPr>
              <a:t>roky</a:t>
            </a:r>
            <a:endParaRPr sz="2600" b="1" dirty="0">
              <a:solidFill>
                <a:srgbClr val="E74B3C"/>
              </a:solidFill>
              <a:latin typeface="Ubuntu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175776" y="4530000"/>
            <a:ext cx="2245808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>
                <a:solidFill>
                  <a:srgbClr val="012C40"/>
                </a:solidFill>
                <a:latin typeface="Ubuntu"/>
              </a:rPr>
              <a:t>průměrný věk nájemníka za 5 let
30,1 → 33,3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908680" y="4140000"/>
            <a:ext cx="2860000" cy="420000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algn="ctr"/>
            <a:r>
              <a:rPr sz="2600" b="1" dirty="0">
                <a:solidFill>
                  <a:srgbClr val="E74B3C"/>
                </a:solidFill>
                <a:latin typeface="Ubuntu"/>
              </a:rPr>
              <a:t>43 %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52169" y="4530000"/>
            <a:ext cx="973022" cy="369332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ctr"/>
            <a:r>
              <a:rPr sz="1200">
                <a:solidFill>
                  <a:srgbClr val="012C40"/>
                </a:solidFill>
                <a:latin typeface="Ubuntu"/>
              </a:rPr>
              <a:t>nájemníků je
starších 35 let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818680" y="3310000"/>
            <a:ext cx="11000" cy="1440000"/>
          </a:xfrm>
          <a:prstGeom prst="rect">
            <a:avLst/>
          </a:prstGeom>
          <a:solidFill>
            <a:srgbClr val="012C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948680" y="4085000"/>
            <a:ext cx="5740000" cy="11000"/>
          </a:xfrm>
          <a:prstGeom prst="rect">
            <a:avLst/>
          </a:prstGeom>
          <a:solidFill>
            <a:srgbClr val="012C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822960" y="123444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Trh funguje. 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</a:rPr>
              <a:t>Data to </a:t>
            </a:r>
            <a:r>
              <a:rPr lang="en-US" sz="3400" b="1" dirty="0" err="1">
                <a:solidFill>
                  <a:srgbClr val="012C40"/>
                </a:solidFill>
                <a:latin typeface="Ubuntu" pitchFamily="34" charset="0"/>
              </a:rPr>
              <a:t>potvrzují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</a:rPr>
              <a:t>.</a:t>
            </a:r>
          </a:p>
        </p:txBody>
      </p:sp>
      <p:sp>
        <p:nvSpPr>
          <p:cNvPr id="6" name="Text 2"/>
          <p:cNvSpPr txBox="1"/>
          <p:nvPr/>
        </p:nvSpPr>
        <p:spPr>
          <a:xfrm>
            <a:off x="822960" y="214884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Co funguje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822960" y="2651760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98 %</a:t>
            </a:r>
            <a:endParaRPr lang="en-US" sz="320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321868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obsazenost portfolia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822960" y="349300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stabilně po celý rok</a:t>
            </a:r>
            <a:endParaRPr lang="en-US" sz="1200" dirty="0"/>
          </a:p>
        </p:txBody>
      </p:sp>
      <p:sp>
        <p:nvSpPr>
          <p:cNvPr id="10" name="Shape 6"/>
          <p:cNvSpPr/>
          <p:nvPr/>
        </p:nvSpPr>
        <p:spPr>
          <a:xfrm>
            <a:off x="3246120" y="2651760"/>
            <a:ext cx="0" cy="1188720"/>
          </a:xfrm>
          <a:prstGeom prst="line">
            <a:avLst/>
          </a:prstGeom>
          <a:noFill/>
          <a:ln w="9525">
            <a:solidFill>
              <a:srgbClr val="012C4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 txBox="1"/>
          <p:nvPr/>
        </p:nvSpPr>
        <p:spPr>
          <a:xfrm>
            <a:off x="3566160" y="2651760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27 dní</a:t>
            </a:r>
            <a:endParaRPr lang="en-US" sz="3200" dirty="0"/>
          </a:p>
        </p:txBody>
      </p:sp>
      <p:sp>
        <p:nvSpPr>
          <p:cNvPr id="12" name="Text 8"/>
          <p:cNvSpPr txBox="1"/>
          <p:nvPr/>
        </p:nvSpPr>
        <p:spPr>
          <a:xfrm>
            <a:off x="3566160" y="321868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medián obsazení bytu</a:t>
            </a:r>
            <a:endParaRPr lang="en-US" sz="1400" dirty="0"/>
          </a:p>
        </p:txBody>
      </p:sp>
      <p:sp>
        <p:nvSpPr>
          <p:cNvPr id="13" name="Text 9"/>
          <p:cNvSpPr txBox="1"/>
          <p:nvPr/>
        </p:nvSpPr>
        <p:spPr>
          <a:xfrm>
            <a:off x="3566160" y="349300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Praha a Brno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822960" y="3950208"/>
            <a:ext cx="4846320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5" name="Text 11"/>
          <p:cNvSpPr txBox="1"/>
          <p:nvPr/>
        </p:nvSpPr>
        <p:spPr>
          <a:xfrm>
            <a:off x="822960" y="4069080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3,5-4 %</a:t>
            </a:r>
            <a:endParaRPr lang="en-US" sz="3200" dirty="0"/>
          </a:p>
        </p:txBody>
      </p:sp>
      <p:sp>
        <p:nvSpPr>
          <p:cNvPr id="16" name="Text 12"/>
          <p:cNvSpPr txBox="1"/>
          <p:nvPr/>
        </p:nvSpPr>
        <p:spPr>
          <a:xfrm>
            <a:off x="822960" y="463600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hrubý výnos z nájmu</a:t>
            </a:r>
            <a:endParaRPr lang="en-US" sz="1400" dirty="0"/>
          </a:p>
        </p:txBody>
      </p:sp>
      <p:sp>
        <p:nvSpPr>
          <p:cNvPr id="17" name="Text 13"/>
          <p:cNvSpPr txBox="1"/>
          <p:nvPr/>
        </p:nvSpPr>
        <p:spPr>
          <a:xfrm>
            <a:off x="822960" y="491032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Praha a Brno, retail investor</a:t>
            </a:r>
            <a:endParaRPr lang="en-US" sz="1200" dirty="0"/>
          </a:p>
        </p:txBody>
      </p:sp>
      <p:sp>
        <p:nvSpPr>
          <p:cNvPr id="18" name="Shape 14"/>
          <p:cNvSpPr/>
          <p:nvPr/>
        </p:nvSpPr>
        <p:spPr>
          <a:xfrm>
            <a:off x="3246120" y="4069080"/>
            <a:ext cx="0" cy="1188720"/>
          </a:xfrm>
          <a:prstGeom prst="line">
            <a:avLst/>
          </a:prstGeom>
          <a:noFill/>
          <a:ln w="9525">
            <a:solidFill>
              <a:srgbClr val="012C40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9" name="Shape 15"/>
          <p:cNvSpPr/>
          <p:nvPr/>
        </p:nvSpPr>
        <p:spPr>
          <a:xfrm>
            <a:off x="822960" y="3950208"/>
            <a:ext cx="4846320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0" name="Text 16"/>
          <p:cNvSpPr txBox="1"/>
          <p:nvPr/>
        </p:nvSpPr>
        <p:spPr>
          <a:xfrm>
            <a:off x="3566160" y="4069080"/>
            <a:ext cx="2057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+6-10 %</a:t>
            </a:r>
            <a:endParaRPr lang="en-US" sz="3200" dirty="0"/>
          </a:p>
        </p:txBody>
      </p:sp>
      <p:sp>
        <p:nvSpPr>
          <p:cNvPr id="21" name="Text 17"/>
          <p:cNvSpPr txBox="1"/>
          <p:nvPr/>
        </p:nvSpPr>
        <p:spPr>
          <a:xfrm>
            <a:off x="3566160" y="4636008"/>
            <a:ext cx="2057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prémie novostavby</a:t>
            </a:r>
            <a:endParaRPr lang="en-US" sz="1400" dirty="0"/>
          </a:p>
        </p:txBody>
      </p:sp>
      <p:sp>
        <p:nvSpPr>
          <p:cNvPr id="22" name="Text 18"/>
          <p:cNvSpPr txBox="1"/>
          <p:nvPr/>
        </p:nvSpPr>
        <p:spPr>
          <a:xfrm>
            <a:off x="3566160" y="4910328"/>
            <a:ext cx="2057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vs. starší bytový fond</a:t>
            </a:r>
            <a:endParaRPr lang="en-US" sz="1200" dirty="0"/>
          </a:p>
        </p:txBody>
      </p:sp>
      <p:sp>
        <p:nvSpPr>
          <p:cNvPr id="23" name="Text 19"/>
          <p:cNvSpPr txBox="1"/>
          <p:nvPr/>
        </p:nvSpPr>
        <p:spPr>
          <a:xfrm>
            <a:off x="822960" y="5532120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BTR projekty: výnos 4,5–8 % při nákupu projektu vs. retail trh.</a:t>
            </a:r>
            <a:endParaRPr lang="en-US" sz="1200" dirty="0"/>
          </a:p>
        </p:txBody>
      </p:sp>
      <p:sp>
        <p:nvSpPr>
          <p:cNvPr id="24" name="Text 20"/>
          <p:cNvSpPr txBox="1"/>
          <p:nvPr/>
        </p:nvSpPr>
        <p:spPr>
          <a:xfrm>
            <a:off x="6309360" y="2148840"/>
            <a:ext cx="505937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Co musí nastat pro škálování</a:t>
            </a:r>
            <a:endParaRPr lang="en-US" sz="1800" dirty="0"/>
          </a:p>
        </p:txBody>
      </p:sp>
      <p:sp>
        <p:nvSpPr>
          <p:cNvPr id="25" name="Text 21"/>
          <p:cNvSpPr txBox="1"/>
          <p:nvPr/>
        </p:nvSpPr>
        <p:spPr>
          <a:xfrm>
            <a:off x="630936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</a:t>
            </a:r>
            <a:endParaRPr lang="en-US" sz="2400" dirty="0"/>
          </a:p>
        </p:txBody>
      </p:sp>
      <p:sp>
        <p:nvSpPr>
          <p:cNvPr id="26" name="Text 22"/>
          <p:cNvSpPr txBox="1"/>
          <p:nvPr/>
        </p:nvSpPr>
        <p:spPr>
          <a:xfrm>
            <a:off x="6766560" y="2651760"/>
            <a:ext cx="46021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DPH na výstavbě BTR</a:t>
            </a:r>
            <a:endParaRPr lang="en-US" sz="1400" dirty="0"/>
          </a:p>
        </p:txBody>
      </p:sp>
      <p:sp>
        <p:nvSpPr>
          <p:cNvPr id="27" name="Text 23"/>
          <p:cNvSpPr txBox="1"/>
          <p:nvPr/>
        </p:nvSpPr>
        <p:spPr>
          <a:xfrm>
            <a:off x="6766560" y="2926080"/>
            <a:ext cx="460217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ČR nerozlišuje daňové zatížení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nájemní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vs. prodejní výstavby.</a:t>
            </a:r>
            <a:endParaRPr lang="en-US" sz="1150" dirty="0"/>
          </a:p>
        </p:txBody>
      </p:sp>
      <p:sp>
        <p:nvSpPr>
          <p:cNvPr id="28" name="Shape 24"/>
          <p:cNvSpPr/>
          <p:nvPr/>
        </p:nvSpPr>
        <p:spPr>
          <a:xfrm>
            <a:off x="6309360" y="3383280"/>
            <a:ext cx="5059375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9" name="Text 25"/>
          <p:cNvSpPr txBox="1"/>
          <p:nvPr/>
        </p:nvSpPr>
        <p:spPr>
          <a:xfrm>
            <a:off x="6309360" y="34381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2</a:t>
            </a:r>
            <a:endParaRPr lang="en-US" sz="2400" dirty="0"/>
          </a:p>
        </p:txBody>
      </p:sp>
      <p:sp>
        <p:nvSpPr>
          <p:cNvPr id="30" name="Text 26"/>
          <p:cNvSpPr txBox="1"/>
          <p:nvPr/>
        </p:nvSpPr>
        <p:spPr>
          <a:xfrm>
            <a:off x="6766560" y="3474720"/>
            <a:ext cx="46021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Vymahatelnost </a:t>
            </a:r>
            <a:r>
              <a:rPr lang="en-US" sz="1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nájemního</a:t>
            </a: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vztahu</a:t>
            </a:r>
            <a:endParaRPr lang="en-US" sz="1400" dirty="0"/>
          </a:p>
        </p:txBody>
      </p:sp>
      <p:sp>
        <p:nvSpPr>
          <p:cNvPr id="31" name="Text 27"/>
          <p:cNvSpPr txBox="1"/>
          <p:nvPr/>
        </p:nvSpPr>
        <p:spPr>
          <a:xfrm>
            <a:off x="6766560" y="3749040"/>
            <a:ext cx="460217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Rozkaz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k vyklizení (2026) je krok. Chybí ale např. okamžitá platba při sporu – vlastník čeká měsíce bez příjmu.</a:t>
            </a:r>
            <a:endParaRPr lang="en-US" sz="1150" dirty="0"/>
          </a:p>
        </p:txBody>
      </p:sp>
      <p:sp>
        <p:nvSpPr>
          <p:cNvPr id="32" name="Shape 28"/>
          <p:cNvSpPr/>
          <p:nvPr/>
        </p:nvSpPr>
        <p:spPr>
          <a:xfrm>
            <a:off x="6309360" y="4206240"/>
            <a:ext cx="5059375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3" name="Text 29"/>
          <p:cNvSpPr txBox="1"/>
          <p:nvPr/>
        </p:nvSpPr>
        <p:spPr>
          <a:xfrm>
            <a:off x="6309360" y="42611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3</a:t>
            </a:r>
            <a:endParaRPr lang="en-US" sz="2400" dirty="0"/>
          </a:p>
        </p:txBody>
      </p:sp>
      <p:sp>
        <p:nvSpPr>
          <p:cNvPr id="34" name="Text 30"/>
          <p:cNvSpPr txBox="1"/>
          <p:nvPr/>
        </p:nvSpPr>
        <p:spPr>
          <a:xfrm>
            <a:off x="6766560" y="4297680"/>
            <a:ext cx="46021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Předvídatelnost legislativy</a:t>
            </a:r>
            <a:endParaRPr lang="en-US" sz="1400" dirty="0"/>
          </a:p>
        </p:txBody>
      </p:sp>
      <p:sp>
        <p:nvSpPr>
          <p:cNvPr id="35" name="Text 31"/>
          <p:cNvSpPr txBox="1"/>
          <p:nvPr/>
        </p:nvSpPr>
        <p:spPr>
          <a:xfrm>
            <a:off x="6766560" y="4572000"/>
            <a:ext cx="460217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Institucionální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investor potřebuje 10–20letý výhled. Dílčí kroky existují (zákon o podpoře bydlení, SFPI), ale bez ucelené vize.</a:t>
            </a:r>
            <a:endParaRPr lang="en-US" sz="1150" dirty="0"/>
          </a:p>
        </p:txBody>
      </p:sp>
      <p:sp>
        <p:nvSpPr>
          <p:cNvPr id="36" name="Shape 32"/>
          <p:cNvSpPr/>
          <p:nvPr/>
        </p:nvSpPr>
        <p:spPr>
          <a:xfrm>
            <a:off x="6309360" y="5029200"/>
            <a:ext cx="5059375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37" name="Text 33"/>
          <p:cNvSpPr txBox="1"/>
          <p:nvPr/>
        </p:nvSpPr>
        <p:spPr>
          <a:xfrm>
            <a:off x="6309360" y="508406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4</a:t>
            </a:r>
            <a:endParaRPr lang="en-US" sz="2400" dirty="0"/>
          </a:p>
        </p:txBody>
      </p:sp>
      <p:sp>
        <p:nvSpPr>
          <p:cNvPr id="38" name="Text 34"/>
          <p:cNvSpPr txBox="1"/>
          <p:nvPr/>
        </p:nvSpPr>
        <p:spPr>
          <a:xfrm>
            <a:off x="6766560" y="5120640"/>
            <a:ext cx="460217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Vlastník tématu ve vládě</a:t>
            </a:r>
            <a:endParaRPr lang="en-US" sz="1400" dirty="0"/>
          </a:p>
        </p:txBody>
      </p:sp>
      <p:sp>
        <p:nvSpPr>
          <p:cNvPr id="39" name="Text 35"/>
          <p:cNvSpPr txBox="1"/>
          <p:nvPr/>
        </p:nvSpPr>
        <p:spPr>
          <a:xfrm>
            <a:off x="6766560" y="5394960"/>
            <a:ext cx="460217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Kdo za agendu odpovídá – nejen jako sociální projekt, ale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jako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b="1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plnohodnotná</a:t>
            </a:r>
            <a:r>
              <a:rPr lang="en-US" sz="1150" b="1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b="1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volba</a:t>
            </a:r>
            <a:r>
              <a:rPr lang="en-US" sz="1150" b="1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pro </a:t>
            </a:r>
            <a:r>
              <a:rPr lang="en-US" sz="1150" b="1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střední</a:t>
            </a:r>
            <a:r>
              <a:rPr lang="en-US" sz="1150" b="1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b="1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třídu</a:t>
            </a:r>
            <a:r>
              <a:rPr lang="en-US" sz="1150" b="1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.</a:t>
            </a:r>
            <a:endParaRPr lang="en-US" sz="1150" b="1" dirty="0"/>
          </a:p>
        </p:txBody>
      </p:sp>
      <p:sp>
        <p:nvSpPr>
          <p:cNvPr id="40" name="Text 36"/>
          <p:cNvSpPr txBox="1"/>
          <p:nvPr/>
        </p:nvSpPr>
        <p:spPr>
          <a:xfrm>
            <a:off x="822960" y="5989320"/>
            <a:ext cx="999713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Nájemní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bydlení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jako produkt funguje. 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Chybí systémová podpora pro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škálování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 pro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střední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 </a:t>
            </a:r>
            <a:r>
              <a:rPr lang="en-US" sz="1700" dirty="0" err="1">
                <a:solidFill>
                  <a:srgbClr val="012C40"/>
                </a:solidFill>
                <a:latin typeface="Ubuntu" pitchFamily="34" charset="0"/>
              </a:rPr>
              <a:t>třídu</a:t>
            </a:r>
            <a:r>
              <a:rPr lang="en-US" sz="1700" dirty="0">
                <a:solidFill>
                  <a:srgbClr val="012C40"/>
                </a:solidFill>
                <a:latin typeface="Ubuntu" pitchFamily="34" charset="0"/>
              </a:rPr>
              <a:t>.</a:t>
            </a:r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4A6372"/>
                </a:solidFill>
                <a:latin typeface="Ubuntu"/>
                <a:ea typeface="Ubuntu"/>
                <a:cs typeface="Ubuntu"/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  <p:pic>
        <p:nvPicPr>
          <p:cNvPr id="45" name="Logo Ideální nájemce" descr="Ideální nájemce">
            <a:extLst>
              <a:ext uri="{FF2B5EF4-FFF2-40B4-BE49-F238E27FC236}">
                <a16:creationId xmlns:a16="http://schemas.microsoft.com/office/drawing/2014/main" id="{F1BCA0AC-0090-B352-A0CE-CC56BC2A78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54937"/>
            <a:ext cx="1475694" cy="334670"/>
          </a:xfrm>
          <a:prstGeom prst="rect">
            <a:avLst/>
          </a:prstGeom>
        </p:spPr>
      </p:pic>
      <p:sp>
        <p:nvSpPr>
          <p:cNvPr id="46" name="Logo oddělovač">
            <a:extLst>
              <a:ext uri="{FF2B5EF4-FFF2-40B4-BE49-F238E27FC236}">
                <a16:creationId xmlns:a16="http://schemas.microsoft.com/office/drawing/2014/main" id="{D4BA1A7D-ECAE-0B0F-FBEB-4F9FA05EC797}"/>
              </a:ext>
            </a:extLst>
          </p:cNvPr>
          <p:cNvSpPr/>
          <p:nvPr/>
        </p:nvSpPr>
        <p:spPr>
          <a:xfrm>
            <a:off x="2401601" y="560423"/>
            <a:ext cx="0" cy="329184"/>
          </a:xfrm>
          <a:prstGeom prst="line">
            <a:avLst/>
          </a:prstGeom>
          <a:noFill/>
          <a:ln w="12700">
            <a:solidFill>
              <a:srgbClr val="E74B3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47" name="Logo UlovDomov" descr="UlovDomov.cz">
            <a:extLst>
              <a:ext uri="{FF2B5EF4-FFF2-40B4-BE49-F238E27FC236}">
                <a16:creationId xmlns:a16="http://schemas.microsoft.com/office/drawing/2014/main" id="{3809C601-EBEB-AF90-EED8-814A3C5FA5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549" y="554937"/>
            <a:ext cx="1368808" cy="25731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1"/>
          <p:cNvSpPr txBox="1"/>
          <p:nvPr/>
        </p:nvSpPr>
        <p:spPr>
          <a:xfrm>
            <a:off x="822960" y="1234440"/>
            <a:ext cx="10545775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Návrh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3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vize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: 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</a:rPr>
              <a:t>ne </a:t>
            </a:r>
            <a:r>
              <a:rPr lang="en-US" sz="3400" b="1" dirty="0" err="1">
                <a:solidFill>
                  <a:srgbClr val="012C40"/>
                </a:solidFill>
                <a:latin typeface="Ubuntu" pitchFamily="34" charset="0"/>
              </a:rPr>
              <a:t>formou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</a:rPr>
              <a:t> </a:t>
            </a:r>
            <a:r>
              <a:rPr lang="en-US" sz="3400" b="1" dirty="0" err="1">
                <a:solidFill>
                  <a:srgbClr val="012C40"/>
                </a:solidFill>
                <a:latin typeface="Ubuntu" pitchFamily="34" charset="0"/>
              </a:rPr>
              <a:t>dotace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</a:rPr>
              <a:t>, ale </a:t>
            </a:r>
            <a:r>
              <a:rPr lang="en-US" sz="3400" b="1" dirty="0" err="1">
                <a:solidFill>
                  <a:srgbClr val="012C40"/>
                </a:solidFill>
                <a:latin typeface="Ubuntu" pitchFamily="34" charset="0"/>
              </a:rPr>
              <a:t>číslem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</a:rPr>
              <a:t> z </a:t>
            </a:r>
            <a:r>
              <a:rPr lang="en-US" sz="3400" b="1" dirty="0" err="1">
                <a:solidFill>
                  <a:srgbClr val="012C40"/>
                </a:solidFill>
                <a:latin typeface="Ubuntu" pitchFamily="34" charset="0"/>
              </a:rPr>
              <a:t>trhu</a:t>
            </a:r>
            <a:r>
              <a:rPr lang="en-US" sz="3400" b="1" dirty="0">
                <a:solidFill>
                  <a:srgbClr val="012C40"/>
                </a:solidFill>
                <a:latin typeface="Ubuntu" pitchFamily="34" charset="0"/>
              </a:rPr>
              <a:t>.</a:t>
            </a:r>
          </a:p>
        </p:txBody>
      </p:sp>
      <p:sp>
        <p:nvSpPr>
          <p:cNvPr id="6" name="Text 2"/>
          <p:cNvSpPr txBox="1"/>
          <p:nvPr/>
        </p:nvSpPr>
        <p:spPr>
          <a:xfrm>
            <a:off x="822960" y="2240280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2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100 000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822960" y="3291840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 err="1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Nových</a:t>
            </a:r>
            <a:r>
              <a:rPr lang="en-US" sz="22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2200" b="1" dirty="0" err="1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institucionálních</a:t>
            </a:r>
            <a:r>
              <a:rPr lang="en-US" sz="22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nájemních bytů do roku 2030.</a:t>
            </a:r>
            <a:endParaRPr lang="en-US" sz="2200" dirty="0"/>
          </a:p>
        </p:txBody>
      </p:sp>
      <p:sp>
        <p:nvSpPr>
          <p:cNvPr id="8" name="Text 4"/>
          <p:cNvSpPr txBox="1"/>
          <p:nvPr/>
        </p:nvSpPr>
        <p:spPr>
          <a:xfrm>
            <a:off x="822960" y="411480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realizovaných / ve výstavbě / v projektech</a:t>
            </a:r>
            <a:endParaRPr lang="en-US" sz="1200" dirty="0"/>
          </a:p>
        </p:txBody>
      </p:sp>
      <p:sp>
        <p:nvSpPr>
          <p:cNvPr id="9" name="Progress track"/>
          <p:cNvSpPr/>
          <p:nvPr/>
        </p:nvSpPr>
        <p:spPr>
          <a:xfrm flipV="1">
            <a:off x="822960" y="4800600"/>
            <a:ext cx="4206240" cy="164592"/>
          </a:xfrm>
          <a:prstGeom prst="round1Rect">
            <a:avLst>
              <a:gd name="adj" fmla="val 50000"/>
            </a:avLst>
          </a:prstGeom>
          <a:solidFill>
            <a:srgbClr val="D9C9B4"/>
          </a:solidFill>
          <a:ln w="12700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0" name="Progress fill"/>
          <p:cNvSpPr/>
          <p:nvPr/>
        </p:nvSpPr>
        <p:spPr>
          <a:xfrm>
            <a:off x="822960" y="4800600"/>
            <a:ext cx="252374" cy="164592"/>
          </a:xfrm>
          <a:prstGeom prst="rect">
            <a:avLst/>
          </a:prstGeom>
          <a:solidFill>
            <a:srgbClr val="E74B3C"/>
          </a:solidFill>
          <a:ln w="12700">
            <a:solidFill>
              <a:srgbClr val="E74B3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1" name="Text 7"/>
          <p:cNvSpPr txBox="1"/>
          <p:nvPr/>
        </p:nvSpPr>
        <p:spPr>
          <a:xfrm>
            <a:off x="822960" y="50749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Dnes ~10 000</a:t>
            </a:r>
            <a:r>
              <a:rPr lang="en-US" sz="1300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  →   </a:t>
            </a:r>
            <a:r>
              <a:rPr lang="en-US" sz="13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Cíl 100 000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5760720" y="2240280"/>
            <a:ext cx="5608015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Číslo zastřeší celý proces – pokud nastanou tyto změny:</a:t>
            </a:r>
            <a:endParaRPr lang="en-US" sz="1600" dirty="0"/>
          </a:p>
        </p:txBody>
      </p:sp>
      <p:sp>
        <p:nvSpPr>
          <p:cNvPr id="13" name="Text 9"/>
          <p:cNvSpPr txBox="1"/>
          <p:nvPr/>
        </p:nvSpPr>
        <p:spPr>
          <a:xfrm>
            <a:off x="5760720" y="270662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1</a:t>
            </a:r>
            <a:endParaRPr lang="en-US" sz="2400" dirty="0"/>
          </a:p>
        </p:txBody>
      </p:sp>
      <p:sp>
        <p:nvSpPr>
          <p:cNvPr id="14" name="Text 10"/>
          <p:cNvSpPr txBox="1"/>
          <p:nvPr/>
        </p:nvSpPr>
        <p:spPr>
          <a:xfrm>
            <a:off x="6217920" y="2743200"/>
            <a:ext cx="5314438" cy="13715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Regulatorní rámec pro </a:t>
            </a:r>
            <a:r>
              <a:rPr lang="en-US" sz="1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institucionální</a:t>
            </a: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BTR – </a:t>
            </a:r>
            <a:r>
              <a:rPr lang="en-US" sz="1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minimalizace</a:t>
            </a: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rizik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6217920" y="3017520"/>
            <a:ext cx="515081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Jasná pravidla na 10+ let, funkční vymahatelnost, konec krátkodobých smluv jako normy. Horizont 10–20 let musí být jistý.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5760720" y="3474720"/>
            <a:ext cx="5608015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17" name="Text 13"/>
          <p:cNvSpPr txBox="1"/>
          <p:nvPr/>
        </p:nvSpPr>
        <p:spPr>
          <a:xfrm>
            <a:off x="5760720" y="35295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2</a:t>
            </a:r>
            <a:endParaRPr lang="en-US" sz="2400" dirty="0"/>
          </a:p>
        </p:txBody>
      </p:sp>
      <p:sp>
        <p:nvSpPr>
          <p:cNvPr id="18" name="Text 14"/>
          <p:cNvSpPr txBox="1"/>
          <p:nvPr/>
        </p:nvSpPr>
        <p:spPr>
          <a:xfrm>
            <a:off x="6217920" y="3566160"/>
            <a:ext cx="51508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Jiné standardy pro BTR + spolupráce s obcemi</a:t>
            </a:r>
            <a:endParaRPr lang="en-US" sz="1400" dirty="0"/>
          </a:p>
        </p:txBody>
      </p:sp>
      <p:sp>
        <p:nvSpPr>
          <p:cNvPr id="19" name="Text 15"/>
          <p:cNvSpPr txBox="1"/>
          <p:nvPr/>
        </p:nvSpPr>
        <p:spPr>
          <a:xfrm>
            <a:off x="6217920" y="3840480"/>
            <a:ext cx="515081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Projekt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určený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k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nájmu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má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jiné parametry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než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projekt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určený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k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prodeji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– dispozice, energetika, správa.</a:t>
            </a:r>
            <a:endParaRPr lang="en-US" sz="1150" dirty="0"/>
          </a:p>
        </p:txBody>
      </p:sp>
      <p:sp>
        <p:nvSpPr>
          <p:cNvPr id="20" name="Shape 16"/>
          <p:cNvSpPr/>
          <p:nvPr/>
        </p:nvSpPr>
        <p:spPr>
          <a:xfrm>
            <a:off x="5760720" y="4297680"/>
            <a:ext cx="5608015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1" name="Text 17"/>
          <p:cNvSpPr txBox="1"/>
          <p:nvPr/>
        </p:nvSpPr>
        <p:spPr>
          <a:xfrm>
            <a:off x="5760720" y="435254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3</a:t>
            </a:r>
            <a:endParaRPr lang="en-US" sz="2400" dirty="0"/>
          </a:p>
        </p:txBody>
      </p:sp>
      <p:sp>
        <p:nvSpPr>
          <p:cNvPr id="22" name="Text 18"/>
          <p:cNvSpPr txBox="1"/>
          <p:nvPr/>
        </p:nvSpPr>
        <p:spPr>
          <a:xfrm>
            <a:off x="6217920" y="4389120"/>
            <a:ext cx="51508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Daňové</a:t>
            </a: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a </a:t>
            </a:r>
            <a:r>
              <a:rPr lang="en-US" sz="1400" b="1" dirty="0" err="1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finanční</a:t>
            </a: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aspekty</a:t>
            </a:r>
            <a:endParaRPr lang="en-US" sz="1400" dirty="0"/>
          </a:p>
        </p:txBody>
      </p:sp>
      <p:sp>
        <p:nvSpPr>
          <p:cNvPr id="23" name="Text 19"/>
          <p:cNvSpPr txBox="1"/>
          <p:nvPr/>
        </p:nvSpPr>
        <p:spPr>
          <a:xfrm>
            <a:off x="6217920" y="4663440"/>
            <a:ext cx="515081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Daňové rozlišení nájemní a prodejní výstavby, ubytovací služba vs.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.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Sjednocení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postupu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při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vyúčtování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služeb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.</a:t>
            </a:r>
            <a:endParaRPr lang="en-US" sz="1150" dirty="0"/>
          </a:p>
        </p:txBody>
      </p:sp>
      <p:sp>
        <p:nvSpPr>
          <p:cNvPr id="24" name="Shape 20"/>
          <p:cNvSpPr/>
          <p:nvPr/>
        </p:nvSpPr>
        <p:spPr>
          <a:xfrm>
            <a:off x="5760720" y="5120640"/>
            <a:ext cx="5608015" cy="0"/>
          </a:xfrm>
          <a:prstGeom prst="line">
            <a:avLst/>
          </a:prstGeom>
          <a:noFill/>
          <a:ln w="9525">
            <a:solidFill>
              <a:srgbClr val="D9C9B4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sp>
        <p:nvSpPr>
          <p:cNvPr id="25" name="Text 21"/>
          <p:cNvSpPr txBox="1"/>
          <p:nvPr/>
        </p:nvSpPr>
        <p:spPr>
          <a:xfrm>
            <a:off x="5760720" y="517550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rgbClr val="E74B3C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4</a:t>
            </a:r>
            <a:endParaRPr lang="en-US" sz="2400" dirty="0"/>
          </a:p>
        </p:txBody>
      </p:sp>
      <p:sp>
        <p:nvSpPr>
          <p:cNvPr id="26" name="Text 22"/>
          <p:cNvSpPr txBox="1"/>
          <p:nvPr/>
        </p:nvSpPr>
        <p:spPr>
          <a:xfrm>
            <a:off x="6217920" y="5212080"/>
            <a:ext cx="5150815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12C40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Vlastník tématu a vize ve vládě</a:t>
            </a:r>
            <a:endParaRPr lang="en-US" sz="1400" dirty="0"/>
          </a:p>
        </p:txBody>
      </p:sp>
      <p:sp>
        <p:nvSpPr>
          <p:cNvPr id="27" name="Text 23"/>
          <p:cNvSpPr txBox="1"/>
          <p:nvPr/>
        </p:nvSpPr>
        <p:spPr>
          <a:xfrm>
            <a:off x="6217920" y="5486400"/>
            <a:ext cx="5150815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Jasně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určený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vlastník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agendy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nájemního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 </a:t>
            </a:r>
            <a:r>
              <a:rPr lang="en-US" sz="1150" dirty="0" err="1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bydlení</a:t>
            </a:r>
            <a:r>
              <a:rPr lang="en-US" sz="1150" dirty="0">
                <a:solidFill>
                  <a:srgbClr val="4A6372"/>
                </a:solidFill>
                <a:latin typeface="Ubuntu" pitchFamily="34" charset="0"/>
                <a:ea typeface="Ubuntu" pitchFamily="34" charset="-122"/>
                <a:cs typeface="Ubuntu" pitchFamily="34" charset="-120"/>
              </a:rPr>
              <a:t>.</a:t>
            </a:r>
            <a:endParaRPr lang="en-US" sz="115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911535" y="630936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100">
                <a:solidFill>
                  <a:srgbClr val="4A6372"/>
                </a:solidFill>
                <a:latin typeface="Ubuntu"/>
                <a:ea typeface="Ubuntu"/>
                <a:cs typeface="Ubuntu"/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  <p:pic>
        <p:nvPicPr>
          <p:cNvPr id="32" name="Logo Ideální nájemce" descr="Ideální nájemce">
            <a:extLst>
              <a:ext uri="{FF2B5EF4-FFF2-40B4-BE49-F238E27FC236}">
                <a16:creationId xmlns:a16="http://schemas.microsoft.com/office/drawing/2014/main" id="{F3414574-9852-FEDB-1F25-F70A9E54AE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960" y="554937"/>
            <a:ext cx="1475694" cy="334670"/>
          </a:xfrm>
          <a:prstGeom prst="rect">
            <a:avLst/>
          </a:prstGeom>
        </p:spPr>
      </p:pic>
      <p:sp>
        <p:nvSpPr>
          <p:cNvPr id="33" name="Logo oddělovač">
            <a:extLst>
              <a:ext uri="{FF2B5EF4-FFF2-40B4-BE49-F238E27FC236}">
                <a16:creationId xmlns:a16="http://schemas.microsoft.com/office/drawing/2014/main" id="{8FE8494F-DDC4-AC52-E226-5D5898B566A8}"/>
              </a:ext>
            </a:extLst>
          </p:cNvPr>
          <p:cNvSpPr/>
          <p:nvPr/>
        </p:nvSpPr>
        <p:spPr>
          <a:xfrm>
            <a:off x="2401601" y="560423"/>
            <a:ext cx="0" cy="329184"/>
          </a:xfrm>
          <a:prstGeom prst="line">
            <a:avLst/>
          </a:prstGeom>
          <a:noFill/>
          <a:ln w="12700">
            <a:solidFill>
              <a:srgbClr val="E74B3C"/>
            </a:solidFill>
            <a:prstDash val="solid"/>
          </a:ln>
        </p:spPr>
        <p:txBody>
          <a:bodyPr/>
          <a:lstStyle/>
          <a:p>
            <a:endParaRPr lang="cs-CZ"/>
          </a:p>
        </p:txBody>
      </p:sp>
      <p:pic>
        <p:nvPicPr>
          <p:cNvPr id="34" name="Logo UlovDomov" descr="UlovDomov.cz">
            <a:extLst>
              <a:ext uri="{FF2B5EF4-FFF2-40B4-BE49-F238E27FC236}">
                <a16:creationId xmlns:a16="http://schemas.microsoft.com/office/drawing/2014/main" id="{5AFEF46A-2219-9F14-61E7-B3B23896B5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4549" y="554937"/>
            <a:ext cx="1368808" cy="25731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Ubuntu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Ubuntu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830</TotalTime>
  <Words>442</Words>
  <Application>Microsoft Macintosh PowerPoint</Application>
  <PresentationFormat>Širokoúhlá obrazovka</PresentationFormat>
  <Paragraphs>75</Paragraphs>
  <Slides>4</Slides>
  <Notes>4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</vt:i4>
      </vt:variant>
    </vt:vector>
  </HeadingPairs>
  <TitlesOfParts>
    <vt:vector size="7" baseType="lpstr">
      <vt:lpstr>Arial</vt:lpstr>
      <vt:lpstr>Ubuntu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Nájem jako standard</dc:title>
  <dc:subject>PptxGenJS Presentation</dc:subject>
  <dc:creator>PptxGenJS</dc:creator>
  <cp:lastModifiedBy>Ondřej Žiška</cp:lastModifiedBy>
  <cp:revision>6</cp:revision>
  <dcterms:created xsi:type="dcterms:W3CDTF">2026-10-11T20:57:10Z</dcterms:created>
  <dcterms:modified xsi:type="dcterms:W3CDTF">2026-10-12T16:14:52Z</dcterms:modified>
</cp:coreProperties>
</file>