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notesSlides/notesSlide6.xml" ContentType="application/vnd.openxmlformats-officedocument.presentationml.notesSlide+xml"/>
  <Override PartName="/ppt/charts/chart1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1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1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22.xml" ContentType="application/vnd.openxmlformats-officedocument.drawingml.chart+xml"/>
  <Override PartName="/ppt/notesSlides/notesSlide10.xml" ContentType="application/vnd.openxmlformats-officedocument.presentationml.notesSlide+xml"/>
  <Override PartName="/ppt/charts/chart23.xml" ContentType="application/vnd.openxmlformats-officedocument.drawingml.chart+xml"/>
  <Override PartName="/ppt/drawings/drawing1.xml" ContentType="application/vnd.openxmlformats-officedocument.drawingml.chartshapes+xml"/>
  <Override PartName="/ppt/charts/chart24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ink/ink1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88" r:id="rId5"/>
    <p:sldMasterId id="2147483699" r:id="rId6"/>
    <p:sldMasterId id="2147483709" r:id="rId7"/>
  </p:sldMasterIdLst>
  <p:notesMasterIdLst>
    <p:notesMasterId r:id="rId24"/>
  </p:notesMasterIdLst>
  <p:handoutMasterIdLst>
    <p:handoutMasterId r:id="rId25"/>
  </p:handoutMasterIdLst>
  <p:sldIdLst>
    <p:sldId id="2147479269" r:id="rId8"/>
    <p:sldId id="2147479449" r:id="rId9"/>
    <p:sldId id="2147479450" r:id="rId10"/>
    <p:sldId id="2147479453" r:id="rId11"/>
    <p:sldId id="2147479448" r:id="rId12"/>
    <p:sldId id="2147479260" r:id="rId13"/>
    <p:sldId id="2147479444" r:id="rId14"/>
    <p:sldId id="2147479445" r:id="rId15"/>
    <p:sldId id="2147479265" r:id="rId16"/>
    <p:sldId id="2147479451" r:id="rId17"/>
    <p:sldId id="16705" r:id="rId18"/>
    <p:sldId id="265" r:id="rId19"/>
    <p:sldId id="16378" r:id="rId20"/>
    <p:sldId id="2147479452" r:id="rId21"/>
    <p:sldId id="2147479272" r:id="rId22"/>
    <p:sldId id="16685" r:id="rId23"/>
  </p:sldIdLst>
  <p:sldSz cx="12192000" cy="6858000"/>
  <p:notesSz cx="6797675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794C9881-33CE-4290-BB33-6A369D663A30}">
          <p14:sldIdLst>
            <p14:sldId id="2147479269"/>
            <p14:sldId id="2147479449"/>
            <p14:sldId id="2147479450"/>
            <p14:sldId id="2147479453"/>
            <p14:sldId id="2147479448"/>
            <p14:sldId id="2147479260"/>
            <p14:sldId id="2147479444"/>
            <p14:sldId id="2147479445"/>
            <p14:sldId id="2147479265"/>
            <p14:sldId id="2147479451"/>
            <p14:sldId id="16705"/>
            <p14:sldId id="265"/>
            <p14:sldId id="16378"/>
            <p14:sldId id="2147479452"/>
            <p14:sldId id="2147479272"/>
            <p14:sldId id="16685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4E6103-FCA8-D8DE-B579-E96E5877DE6A}" name="TURNSKÝ Tomáš" initials="TT" userId="S::tomas_turnsky@csobstavebni.cz::aa52b13d-8525-4dc4-8481-1ee8a3a2bd1a" providerId="AD"/>
  <p188:author id="{FF90A605-84D4-0F18-A082-EFDE7AF64995}" name="HOŘÍNKOVÁ Monika" initials="HM" userId="S::mhorinkova@csob.cz::a27d8ea3-3077-4198-a201-1143829252dd" providerId="AD"/>
  <p188:author id="{894A7214-4C15-5944-7CB2-DFAAD69DBB53}" name="Uživatel typu Host" initials="UH" userId="S::urn:spo:tenantanon#7996e724-0030-447b-be19-2a8c15dcb25b::" providerId="AD"/>
  <p188:author id="{A20E814C-2A40-A173-D92E-5CF26F315AFD}" name="TURNSKÝ Tomáš" initials="TT" userId="S::Tomas_Turnsky@csobstavebni.cz::aa52b13d-8525-4dc4-8481-1ee8a3a2bd1a" providerId="AD"/>
  <p188:author id="{82E94A87-C84D-AD05-4EC7-BE45CE00B4E6}" name="MYLER Tomáš" initials="MT" userId="S::tmyler@csob.cz::7c97d88c-9e09-424b-bb6f-6e771a3e3b04" providerId="AD"/>
  <p188:author id="{B9DE3E9B-30B0-9694-351D-7D9E42FEF46E}" name="Markéta Heins" initials="MH" userId="S::marketa.heins@astronautlab.cz::3898d1e4-bf9d-4b8d-aa90-ddf043aa517b" providerId="AD"/>
  <p188:author id="{489FC19C-2A0F-C258-685A-843FE43CF6C3}" name="FIALA Marek" initials="MF" userId="S::Marek_Fiala@csobstavebni.cz::aee38c35-e2e4-4f37-8cc0-dd1ccc3139b5" providerId="AD"/>
  <p188:author id="{5770D0A4-0D8A-0B62-953B-0233112D98DD}" name="Tomáš Zimmermann" initials="TZ" userId="S::tomas.zimmermann@bisonrose.cz::f1d83388-375d-4ea8-ab7b-ffb3b7731d76" providerId="AD"/>
  <p188:author id="{77B4C8FD-168F-EC5B-8BDF-06611FE2D37A}" name="Monika Indrová" initials="MI" userId="S::monika.indrova@bisonrose.cz::65e36921-dc4f-4b39-8302-ce64341f422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5"/>
    <a:srgbClr val="0099CD"/>
    <a:srgbClr val="E1F8FF"/>
    <a:srgbClr val="C2F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" dt="2026-10-07T15:16:10.167"/>
    <p1510:client id="{2A6D27F1-52C4-C4AF-FEA9-DC555A1243FA}" v="1" dt="2026-10-07T11:50:32.274"/>
    <p1510:client id="{37C90E2D-8628-99C7-BD08-CE74A87F72FD}" v="90" dt="2026-10-07T11:29:36.204"/>
    <p1510:client id="{57AF49DA-9067-F54A-980C-2B15B4B627E5}" v="51" dt="2026-10-07T15:12:15.548"/>
    <p1510:client id="{5FEB8BED-C0FD-3B41-87D1-C5658C81499E}" v="6" dt="2026-10-08T09:24:36.115"/>
    <p1510:client id="{A34B510C-B806-A06D-2F81-484F92631F63}" v="1" dt="2026-10-07T13:03:59.606"/>
    <p1510:client id="{E5666D95-92B1-C240-9ACC-2D21B42294E5}" v="421" dt="2026-10-07T13:22:23.753"/>
    <p1510:client id="{F70C8341-7682-F889-2228-55A6F711E92B}" v="30" dt="2026-10-08T12:09:34.3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43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2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994617710819904E-4"/>
          <c:y val="0.13261423468403549"/>
          <c:w val="0.93958959952420773"/>
          <c:h val="0.71521830412058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Hypoteční úvěry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CD1-A048-8099-F49CA3821CA7}"/>
              </c:ext>
            </c:extLst>
          </c:dPt>
          <c:dPt>
            <c:idx val="16"/>
            <c:invertIfNegative val="0"/>
            <c:bubble3D val="0"/>
            <c:spPr>
              <a:gradFill>
                <a:gsLst>
                  <a:gs pos="12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2"/>
                  </a:gs>
                  <a:gs pos="2000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CD1-A048-8099-F49CA3821CA7}"/>
              </c:ext>
            </c:extLst>
          </c:dPt>
          <c:dPt>
            <c:idx val="17"/>
            <c:invertIfNegative val="0"/>
            <c:bubble3D val="0"/>
            <c:spPr>
              <a:gradFill>
                <a:gsLst>
                  <a:gs pos="12000">
                    <a:schemeClr val="accent2">
                      <a:lumMod val="40000"/>
                      <a:lumOff val="60000"/>
                    </a:schemeClr>
                  </a:gs>
                  <a:gs pos="0">
                    <a:schemeClr val="accent2"/>
                  </a:gs>
                  <a:gs pos="2000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CD1-A048-8099-F49CA3821CA7}"/>
              </c:ext>
            </c:extLst>
          </c:dPt>
          <c:dLbls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CD1-A048-8099-F49CA3821CA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CD1-A048-8099-F49CA3821CA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List1!$A$2:$A$19</c:f>
              <c:strCache>
                <c:ptCount val="1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
1–8</c:v>
                </c:pt>
                <c:pt idx="17">
                  <c:v>2026*</c:v>
                </c:pt>
              </c:strCache>
            </c:strRef>
          </c:cat>
          <c:val>
            <c:numRef>
              <c:f>List1!$B$2:$B$19</c:f>
              <c:numCache>
                <c:formatCode>0.0</c:formatCode>
                <c:ptCount val="18"/>
                <c:pt idx="0">
                  <c:v>84</c:v>
                </c:pt>
                <c:pt idx="1">
                  <c:v>119</c:v>
                </c:pt>
                <c:pt idx="2">
                  <c:v>123</c:v>
                </c:pt>
                <c:pt idx="3">
                  <c:v>156</c:v>
                </c:pt>
                <c:pt idx="4">
                  <c:v>150</c:v>
                </c:pt>
                <c:pt idx="5">
                  <c:v>190.3</c:v>
                </c:pt>
                <c:pt idx="6">
                  <c:v>225.8</c:v>
                </c:pt>
                <c:pt idx="7">
                  <c:v>225.8</c:v>
                </c:pt>
                <c:pt idx="8">
                  <c:v>218.4</c:v>
                </c:pt>
                <c:pt idx="9">
                  <c:v>181.6</c:v>
                </c:pt>
                <c:pt idx="10">
                  <c:v>264</c:v>
                </c:pt>
                <c:pt idx="11">
                  <c:v>450</c:v>
                </c:pt>
                <c:pt idx="12">
                  <c:v>163</c:v>
                </c:pt>
                <c:pt idx="13">
                  <c:v>137</c:v>
                </c:pt>
                <c:pt idx="14">
                  <c:v>254</c:v>
                </c:pt>
                <c:pt idx="15" formatCode="General">
                  <c:v>382</c:v>
                </c:pt>
                <c:pt idx="16" formatCode="General">
                  <c:v>399.9</c:v>
                </c:pt>
                <c:pt idx="17" formatCode="General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D1-A048-8099-F49CA3821CA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Úvěry ze stavebního spoření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DCD1-A048-8099-F49CA3821CA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List1!$A$2:$A$19</c:f>
              <c:strCache>
                <c:ptCount val="1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
1–8</c:v>
                </c:pt>
                <c:pt idx="17">
                  <c:v>2026*</c:v>
                </c:pt>
              </c:strCache>
            </c:strRef>
          </c:cat>
          <c:val>
            <c:numRef>
              <c:f>List1!$C$2:$C$19</c:f>
              <c:numCache>
                <c:formatCode>0.0</c:formatCode>
                <c:ptCount val="18"/>
                <c:pt idx="0">
                  <c:v>58</c:v>
                </c:pt>
                <c:pt idx="1">
                  <c:v>48</c:v>
                </c:pt>
                <c:pt idx="2">
                  <c:v>42</c:v>
                </c:pt>
                <c:pt idx="3">
                  <c:v>41</c:v>
                </c:pt>
                <c:pt idx="4">
                  <c:v>37</c:v>
                </c:pt>
                <c:pt idx="5">
                  <c:v>45.8</c:v>
                </c:pt>
                <c:pt idx="6">
                  <c:v>47.9</c:v>
                </c:pt>
                <c:pt idx="7">
                  <c:v>55.3</c:v>
                </c:pt>
                <c:pt idx="8">
                  <c:v>67.400000000000006</c:v>
                </c:pt>
                <c:pt idx="9">
                  <c:v>47.8</c:v>
                </c:pt>
                <c:pt idx="10">
                  <c:v>65</c:v>
                </c:pt>
                <c:pt idx="11">
                  <c:v>110</c:v>
                </c:pt>
                <c:pt idx="12">
                  <c:v>53.5</c:v>
                </c:pt>
                <c:pt idx="13">
                  <c:v>33.299999999999997</c:v>
                </c:pt>
                <c:pt idx="14">
                  <c:v>48</c:v>
                </c:pt>
                <c:pt idx="15" formatCode="General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CD1-A048-8099-F49CA3821CA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Celkem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15"/>
              <c:layout>
                <c:manualLayout>
                  <c:x val="2.3811833925975194E-4"/>
                  <c:y val="0.2077739815882257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CD1-A048-8099-F49CA3821CA7}"/>
                </c:ext>
              </c:extLst>
            </c:dLbl>
            <c:dLbl>
              <c:idx val="16"/>
              <c:layout>
                <c:manualLayout>
                  <c:x val="-9.3766039658756259E-4"/>
                  <c:y val="0.2259189543002623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CD1-A048-8099-F49CA3821CA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List1!$A$2:$A$19</c:f>
              <c:strCache>
                <c:ptCount val="1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
1–8</c:v>
                </c:pt>
                <c:pt idx="17">
                  <c:v>2026*</c:v>
                </c:pt>
              </c:strCache>
            </c:strRef>
          </c:cat>
          <c:val>
            <c:numRef>
              <c:f>List1!$D$2:$D$19</c:f>
              <c:numCache>
                <c:formatCode>General</c:formatCode>
                <c:ptCount val="18"/>
                <c:pt idx="0">
                  <c:v>142</c:v>
                </c:pt>
                <c:pt idx="1">
                  <c:v>167</c:v>
                </c:pt>
                <c:pt idx="2">
                  <c:v>165</c:v>
                </c:pt>
                <c:pt idx="3">
                  <c:v>197</c:v>
                </c:pt>
                <c:pt idx="4">
                  <c:v>187</c:v>
                </c:pt>
                <c:pt idx="5">
                  <c:v>236.10000000000002</c:v>
                </c:pt>
                <c:pt idx="6">
                  <c:v>273.7</c:v>
                </c:pt>
                <c:pt idx="7">
                  <c:v>281.10000000000002</c:v>
                </c:pt>
                <c:pt idx="8">
                  <c:v>285.8</c:v>
                </c:pt>
                <c:pt idx="9">
                  <c:v>229.39999999999998</c:v>
                </c:pt>
                <c:pt idx="10">
                  <c:v>329</c:v>
                </c:pt>
                <c:pt idx="11">
                  <c:v>560</c:v>
                </c:pt>
                <c:pt idx="12">
                  <c:v>216.5</c:v>
                </c:pt>
                <c:pt idx="13">
                  <c:v>170.3</c:v>
                </c:pt>
                <c:pt idx="14">
                  <c:v>302</c:v>
                </c:pt>
                <c:pt idx="15">
                  <c:v>445</c:v>
                </c:pt>
                <c:pt idx="16">
                  <c:v>399.9</c:v>
                </c:pt>
                <c:pt idx="17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CD1-A048-8099-F49CA3821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537756800"/>
        <c:axId val="537758240"/>
      </c:barChart>
      <c:lineChart>
        <c:grouping val="standard"/>
        <c:varyColors val="0"/>
        <c:ser>
          <c:idx val="3"/>
          <c:order val="3"/>
          <c:tx>
            <c:strRef>
              <c:f>List1!$E$1</c:f>
              <c:strCache>
                <c:ptCount val="1"/>
                <c:pt idx="0">
                  <c:v>Průměrná úroková sazba</c:v>
                </c:pt>
              </c:strCache>
            </c:strRef>
          </c:tx>
          <c:spPr>
            <a:ln w="28575" cap="rnd" cmpd="sng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5"/>
            <c:marker>
              <c:symbol val="none"/>
            </c:marker>
            <c:bubble3D val="0"/>
            <c:spPr>
              <a:ln w="28575" cap="rnd" cmpd="sng">
                <a:solidFill>
                  <a:schemeClr val="accent1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DCD1-A048-8099-F49CA3821CA7}"/>
              </c:ext>
            </c:extLst>
          </c:dPt>
          <c:dPt>
            <c:idx val="16"/>
            <c:marker>
              <c:symbol val="none"/>
            </c:marker>
            <c:bubble3D val="0"/>
            <c:spPr>
              <a:ln w="28575" cap="rnd" cmpd="sng">
                <a:solidFill>
                  <a:schemeClr val="accent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DCD1-A048-8099-F49CA3821CA7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 cmpd="sng">
                <a:solidFill>
                  <a:schemeClr val="accent1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DCD1-A048-8099-F49CA3821CA7}"/>
              </c:ext>
            </c:extLst>
          </c:dPt>
          <c:dLbls>
            <c:dLbl>
              <c:idx val="0"/>
              <c:layout>
                <c:manualLayout>
                  <c:x val="-3.8577862952316147E-2"/>
                  <c:y val="-4.248462608770882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DCD1-A048-8099-F49CA3821CA7}"/>
                </c:ext>
              </c:extLst>
            </c:dLbl>
            <c:dLbl>
              <c:idx val="6"/>
              <c:layout>
                <c:manualLayout>
                  <c:x val="-3.5579719201766447E-2"/>
                  <c:y val="-1.2054886215899561E-2"/>
                </c:manualLayout>
              </c:layout>
              <c:numFmt formatCode="0.00\ %" sourceLinked="0"/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4-DCD1-A048-8099-F49CA3821CA7}"/>
                </c:ext>
              </c:extLst>
            </c:dLbl>
            <c:dLbl>
              <c:idx val="13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DCD1-A048-8099-F49CA3821CA7}"/>
                </c:ext>
              </c:extLst>
            </c:dLbl>
            <c:dLbl>
              <c:idx val="14"/>
              <c:layout>
                <c:manualLayout>
                  <c:x val="-3.5669623970892878E-2"/>
                  <c:y val="-7.16584119751902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DCD1-A048-8099-F49CA3821CA7}"/>
                </c:ext>
              </c:extLst>
            </c:dLbl>
            <c:dLbl>
              <c:idx val="15"/>
              <c:layout>
                <c:manualLayout>
                  <c:x val="-7.9982302215500428E-2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DCD1-A048-8099-F49CA3821CA7}"/>
                </c:ext>
              </c:extLst>
            </c:dLbl>
            <c:dLbl>
              <c:idx val="16"/>
              <c:layout>
                <c:manualLayout>
                  <c:x val="-3.3402762913383434E-2"/>
                  <c:y val="-3.1949599302835217E-2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non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0-DCD1-A048-8099-F49CA3821CA7}"/>
                </c:ext>
              </c:extLst>
            </c:dLbl>
            <c:dLbl>
              <c:idx val="17"/>
              <c:layout>
                <c:manualLayout>
                  <c:x val="-1.9988238509401415E-2"/>
                  <c:y val="-1.1098010506844828E-2"/>
                </c:manualLayout>
              </c:layout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none" lIns="36576" tIns="18288" rIns="36576" bIns="18288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12-DCD1-A048-8099-F49CA3821CA7}"/>
                </c:ext>
              </c:extLst>
            </c:dLbl>
            <c:numFmt formatCode="0.0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List1!$A$2:$A$19</c:f>
              <c:strCache>
                <c:ptCount val="1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
1–8</c:v>
                </c:pt>
                <c:pt idx="17">
                  <c:v>2026*</c:v>
                </c:pt>
              </c:strCache>
            </c:strRef>
          </c:cat>
          <c:val>
            <c:numRef>
              <c:f>List1!$E$2:$E$19</c:f>
              <c:numCache>
                <c:formatCode>0.00%</c:formatCode>
                <c:ptCount val="18"/>
                <c:pt idx="0">
                  <c:v>4.8300000000000003E-2</c:v>
                </c:pt>
                <c:pt idx="1">
                  <c:v>4.0099999999999997E-2</c:v>
                </c:pt>
                <c:pt idx="2">
                  <c:v>3.5099999999999999E-2</c:v>
                </c:pt>
                <c:pt idx="3">
                  <c:v>3.0499999999999999E-2</c:v>
                </c:pt>
                <c:pt idx="4">
                  <c:v>2.7000000000000003E-2</c:v>
                </c:pt>
                <c:pt idx="5">
                  <c:v>2.12E-2</c:v>
                </c:pt>
                <c:pt idx="6">
                  <c:v>1.8700000000000001E-2</c:v>
                </c:pt>
                <c:pt idx="7">
                  <c:v>2.0199999999999999E-2</c:v>
                </c:pt>
                <c:pt idx="8">
                  <c:v>2.5499999999999998E-2</c:v>
                </c:pt>
                <c:pt idx="9">
                  <c:v>2.6499999999999999E-2</c:v>
                </c:pt>
                <c:pt idx="10">
                  <c:v>2.1700000000000001E-2</c:v>
                </c:pt>
                <c:pt idx="11">
                  <c:v>2.2599999999999999E-2</c:v>
                </c:pt>
                <c:pt idx="12">
                  <c:v>4.5999999999999999E-2</c:v>
                </c:pt>
                <c:pt idx="13">
                  <c:v>5.67E-2</c:v>
                </c:pt>
                <c:pt idx="14">
                  <c:v>5.0200000000000002E-2</c:v>
                </c:pt>
                <c:pt idx="15">
                  <c:v>4.5600000000000002E-2</c:v>
                </c:pt>
                <c:pt idx="16">
                  <c:v>4.6199999999999998E-2</c:v>
                </c:pt>
                <c:pt idx="17">
                  <c:v>4.8000000000000001E-2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DCD1-A048-8099-F49CA3821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2729695"/>
        <c:axId val="652731615"/>
      </c:lineChart>
      <c:catAx>
        <c:axId val="53775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7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37758240"/>
        <c:crosses val="autoZero"/>
        <c:auto val="1"/>
        <c:lblAlgn val="ctr"/>
        <c:lblOffset val="0"/>
        <c:noMultiLvlLbl val="0"/>
      </c:catAx>
      <c:valAx>
        <c:axId val="537758240"/>
        <c:scaling>
          <c:orientation val="minMax"/>
          <c:max val="570"/>
          <c:min val="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37756800"/>
        <c:crosses val="autoZero"/>
        <c:crossBetween val="between"/>
      </c:valAx>
      <c:valAx>
        <c:axId val="652731615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652729695"/>
        <c:crosses val="max"/>
        <c:crossBetween val="between"/>
      </c:valAx>
      <c:catAx>
        <c:axId val="65272969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52731615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29488820426261E-3"/>
          <c:y val="0"/>
          <c:w val="0.99840705097048055"/>
          <c:h val="0.900385766984082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HU+zajSS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EC2-4844-8E40-1476574E7AF5}"/>
              </c:ext>
            </c:extLst>
          </c:dPt>
          <c:cat>
            <c:strRef>
              <c:f>List1!$A$2:$A$8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2026*</c:v>
                </c:pt>
              </c:strCache>
            </c:strRef>
          </c:cat>
          <c:val>
            <c:numRef>
              <c:f>List1!$B$2:$B$8</c:f>
              <c:numCache>
                <c:formatCode>#,##0</c:formatCode>
                <c:ptCount val="7"/>
                <c:pt idx="0">
                  <c:v>118285</c:v>
                </c:pt>
                <c:pt idx="1">
                  <c:v>177870</c:v>
                </c:pt>
                <c:pt idx="2">
                  <c:v>65955</c:v>
                </c:pt>
                <c:pt idx="3">
                  <c:v>50712</c:v>
                </c:pt>
                <c:pt idx="4">
                  <c:v>77071</c:v>
                </c:pt>
                <c:pt idx="5">
                  <c:v>100038</c:v>
                </c:pt>
                <c:pt idx="6">
                  <c:v>115000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C2-4844-8E40-1476574E7AF5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EC2-4844-8E40-1476574E7AF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 w="19050">
                <a:noFill/>
                <a:prstDash val="dash"/>
              </a:ln>
              <a:effectLst/>
            </c:spPr>
            <c:extLst>
              <c:ext xmlns:c16="http://schemas.microsoft.com/office/drawing/2014/chart" uri="{C3380CC4-5D6E-409C-BE32-E72D297353CC}">
                <c16:uniqueId val="{00000004-6EC2-4844-8E40-1476574E7AF5}"/>
              </c:ext>
            </c:extLst>
          </c:dPt>
          <c:dLbls>
            <c:dLbl>
              <c:idx val="2"/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EC2-4844-8E40-1476574E7AF5}"/>
                </c:ext>
              </c:extLst>
            </c:dLbl>
            <c:dLbl>
              <c:idx val="3"/>
              <c:numFmt formatCode="#,##0" sourceLinked="0"/>
              <c:spPr>
                <a:solidFill>
                  <a:schemeClr val="accent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6EC2-4844-8E40-1476574E7AF5}"/>
                </c:ext>
              </c:extLst>
            </c:dLbl>
            <c:dLbl>
              <c:idx val="4"/>
              <c:numFmt formatCode="#,##0" sourceLinked="0"/>
              <c:spPr>
                <a:solidFill>
                  <a:schemeClr val="accent2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EC2-4844-8E40-1476574E7AF5}"/>
                </c:ext>
              </c:extLst>
            </c:dLbl>
            <c:dLbl>
              <c:idx val="5"/>
              <c:layout>
                <c:manualLayout>
                  <c:x val="-1.1534799536537205E-3"/>
                  <c:y val="1.12897995993899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EC2-4844-8E40-1476574E7AF5}"/>
                </c:ext>
              </c:extLst>
            </c:dLbl>
            <c:numFmt formatCode="#,##0" sourceLinked="0"/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2026*</c:v>
                </c:pt>
              </c:strCache>
            </c:strRef>
          </c:cat>
          <c:val>
            <c:numRef>
              <c:f>List1!$C$2:$C$8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7-6EC2-4844-8E40-1476574E7AF5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Celkem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8.4587552771978404E-17"/>
                  <c:y val="3.6758409622820683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6EC2-4844-8E40-1476574E7AF5}"/>
                </c:ext>
              </c:extLst>
            </c:dLbl>
            <c:dLbl>
              <c:idx val="4"/>
              <c:layout>
                <c:manualLayout>
                  <c:x val="-8.4587552771978404E-17"/>
                  <c:y val="8.4562043560402755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6EC2-4844-8E40-1476574E7AF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List1!$A$2:$A$8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2026*</c:v>
                </c:pt>
              </c:strCache>
            </c:strRef>
          </c:cat>
          <c:val>
            <c:numRef>
              <c:f>List1!$D$2:$D$8</c:f>
              <c:numCache>
                <c:formatCode>General</c:formatCode>
                <c:ptCount val="7"/>
                <c:pt idx="0">
                  <c:v>118285</c:v>
                </c:pt>
                <c:pt idx="1">
                  <c:v>177870</c:v>
                </c:pt>
                <c:pt idx="2">
                  <c:v>65955</c:v>
                </c:pt>
                <c:pt idx="3">
                  <c:v>50712</c:v>
                </c:pt>
                <c:pt idx="4">
                  <c:v>77071</c:v>
                </c:pt>
                <c:pt idx="5" formatCode="#,##0">
                  <c:v>100038</c:v>
                </c:pt>
                <c:pt idx="6">
                  <c:v>115000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EC2-4844-8E40-1476574E7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537756800"/>
        <c:axId val="537758240"/>
      </c:barChart>
      <c:catAx>
        <c:axId val="53775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37758240"/>
        <c:crosses val="autoZero"/>
        <c:auto val="1"/>
        <c:lblAlgn val="ctr"/>
        <c:lblOffset val="0"/>
        <c:noMultiLvlLbl val="0"/>
      </c:catAx>
      <c:valAx>
        <c:axId val="537758240"/>
        <c:scaling>
          <c:orientation val="minMax"/>
          <c:max val="250000"/>
          <c:min val="0"/>
        </c:scaling>
        <c:delete val="0"/>
        <c:axPos val="l"/>
        <c:numFmt formatCode="#,##0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37756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30516700360076E-3"/>
          <c:y val="5.0776434436469335E-2"/>
          <c:w val="0.99840694832996402"/>
          <c:h val="0.6983033703607911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HU+zajSS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List1!$A$2:$A$3</c:f>
              <c:strCache>
                <c:ptCount val="2"/>
                <c:pt idx="0">
                  <c:v>01-08 2025</c:v>
                </c:pt>
                <c:pt idx="1">
                  <c:v>01-08 2026</c:v>
                </c:pt>
              </c:strCache>
            </c:strRef>
          </c:cat>
          <c:val>
            <c:numRef>
              <c:f>List1!$B$2:$B$3</c:f>
              <c:numCache>
                <c:formatCode>#,##0</c:formatCode>
                <c:ptCount val="2"/>
                <c:pt idx="0">
                  <c:v>64136</c:v>
                </c:pt>
                <c:pt idx="1">
                  <c:v>82375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50-FE4A-9259-6DBC9EE8AB50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01-08 2025</c:v>
                </c:pt>
                <c:pt idx="1">
                  <c:v>01-08 2026</c:v>
                </c:pt>
              </c:strCache>
            </c:strRef>
          </c:cat>
          <c:val>
            <c:numRef>
              <c:f>List1!$C$2:$C$3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1-7350-FE4A-9259-6DBC9EE8AB50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Celkem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477166536349532E-2"/>
                  <c:y val="0.1051268449893222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7350-FE4A-9259-6DBC9EE8AB50}"/>
                </c:ext>
              </c:extLst>
            </c:dLbl>
            <c:dLbl>
              <c:idx val="1"/>
              <c:layout>
                <c:manualLayout>
                  <c:x val="-1.3613499145752928E-7"/>
                  <c:y val="2.7456219684901439E-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7350-FE4A-9259-6DBC9EE8AB5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01-08 2025</c:v>
                </c:pt>
                <c:pt idx="1">
                  <c:v>01-08 2026</c:v>
                </c:pt>
              </c:strCache>
            </c:strRef>
          </c:cat>
          <c:val>
            <c:numRef>
              <c:f>List1!$D$2:$D$3</c:f>
              <c:numCache>
                <c:formatCode>#,##0</c:formatCode>
                <c:ptCount val="2"/>
                <c:pt idx="0">
                  <c:v>64136</c:v>
                </c:pt>
                <c:pt idx="1">
                  <c:v>82375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50-FE4A-9259-6DBC9EE8A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537756800"/>
        <c:axId val="537758240"/>
      </c:barChart>
      <c:catAx>
        <c:axId val="53775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37758240"/>
        <c:crosses val="autoZero"/>
        <c:auto val="1"/>
        <c:lblAlgn val="ctr"/>
        <c:lblOffset val="0"/>
        <c:noMultiLvlLbl val="0"/>
      </c:catAx>
      <c:valAx>
        <c:axId val="537758240"/>
        <c:scaling>
          <c:orientation val="minMax"/>
          <c:max val="95000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53775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831737682400755E-2"/>
          <c:y val="5.4496857796856882E-2"/>
          <c:w val="0.97819483005195706"/>
          <c:h val="0.86953271239643004"/>
        </c:manualLayout>
      </c:layout>
      <c:lineChart>
        <c:grouping val="stacked"/>
        <c:varyColors val="0"/>
        <c:ser>
          <c:idx val="0"/>
          <c:order val="0"/>
          <c:spPr>
            <a:ln w="57150" cap="rnd">
              <a:solidFill>
                <a:srgbClr val="0099CD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57150">
                <a:solidFill>
                  <a:srgbClr val="0099CD"/>
                </a:solidFill>
                <a:round/>
              </a:ln>
              <a:effectLst/>
            </c:spPr>
          </c:marker>
          <c:dLbls>
            <c:dLbl>
              <c:idx val="0"/>
              <c:layout>
                <c:manualLayout>
                  <c:x val="-1.981546770099446E-2"/>
                  <c:y val="-8.8477195133580197E-2"/>
                </c:manualLayout>
              </c:layout>
              <c:spPr/>
              <c:txPr>
                <a:bodyPr wrap="none">
                  <a:spAutoFit/>
                </a:bodyPr>
                <a:lstStyle/>
                <a:p>
                  <a:pPr>
                    <a:defRPr sz="14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8887-3A41-9C6D-033EBEBC00F1}"/>
                </c:ext>
              </c:extLst>
            </c:dLbl>
            <c:dLbl>
              <c:idx val="1"/>
              <c:layout>
                <c:manualLayout>
                  <c:x val="-5.5496654888701154E-2"/>
                  <c:y val="-6.3592984002260697E-2"/>
                </c:manualLayout>
              </c:layout>
              <c:spPr/>
              <c:txPr>
                <a:bodyPr wrap="none">
                  <a:spAutoFit/>
                </a:bodyPr>
                <a:lstStyle/>
                <a:p>
                  <a:pPr>
                    <a:defRPr sz="14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8887-3A41-9C6D-033EBEBC00F1}"/>
                </c:ext>
              </c:extLst>
            </c:dLbl>
            <c:dLbl>
              <c:idx val="2"/>
              <c:layout>
                <c:manualLayout>
                  <c:x val="-5.2523222623059002E-2"/>
                  <c:y val="-4.423859756679005E-2"/>
                </c:manualLayout>
              </c:layout>
              <c:spPr/>
              <c:txPr>
                <a:bodyPr wrap="none">
                  <a:spAutoFit/>
                </a:bodyPr>
                <a:lstStyle/>
                <a:p>
                  <a:pPr>
                    <a:defRPr sz="14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8887-3A41-9C6D-033EBEBC00F1}"/>
                </c:ext>
              </c:extLst>
            </c:dLbl>
            <c:dLbl>
              <c:idx val="3"/>
              <c:layout>
                <c:manualLayout>
                  <c:x val="-6.0737778003234877E-2"/>
                  <c:y val="-5.9349387822281011E-2"/>
                </c:manualLayout>
              </c:layout>
              <c:spPr/>
              <c:txPr>
                <a:bodyPr wrap="none">
                  <a:spAutoFit/>
                </a:bodyPr>
                <a:lstStyle/>
                <a:p>
                  <a:pPr>
                    <a:defRPr sz="14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8887-3A41-9C6D-033EBEBC00F1}"/>
                </c:ext>
              </c:extLst>
            </c:dLbl>
            <c:dLbl>
              <c:idx val="4"/>
              <c:layout>
                <c:manualLayout>
                  <c:x val="-6.3111451031043486E-2"/>
                  <c:y val="-5.5555579745514852E-2"/>
                </c:manualLayout>
              </c:layout>
              <c:spPr/>
              <c:txPr>
                <a:bodyPr wrap="none">
                  <a:spAutoFit/>
                </a:bodyPr>
                <a:lstStyle/>
                <a:p>
                  <a:pPr>
                    <a:defRPr sz="14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4-8887-3A41-9C6D-033EBEBC00F1}"/>
                </c:ext>
              </c:extLst>
            </c:dLbl>
            <c:dLbl>
              <c:idx val="5"/>
              <c:layout>
                <c:manualLayout>
                  <c:x val="-7.6310680748196871E-2"/>
                  <c:y val="-5.2533334610563198E-2"/>
                </c:manualLayout>
              </c:layout>
              <c:spPr/>
              <c:txPr>
                <a:bodyPr wrap="none">
                  <a:spAutoFit/>
                </a:bodyPr>
                <a:lstStyle/>
                <a:p>
                  <a:pPr>
                    <a:defRPr sz="1400" b="1">
                      <a:solidFill>
                        <a:schemeClr val="bg1">
                          <a:lumMod val="50000"/>
                        </a:schemeClr>
                      </a:solidFill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8887-3A41-9C6D-033EBEBC00F1}"/>
                </c:ext>
              </c:extLst>
            </c:dLbl>
            <c:spPr>
              <a:solidFill>
                <a:srgbClr val="FFFFFF"/>
              </a:solidFill>
              <a:ln>
                <a:noFill/>
              </a:ln>
            </c:spPr>
            <c:txPr>
              <a:bodyPr wrap="none">
                <a:spAutoFit/>
              </a:bodyPr>
              <a:lstStyle/>
              <a:p>
                <a:pPr>
                  <a:defRPr sz="1400" b="1">
                    <a:solidFill>
                      <a:schemeClr val="bg1">
                        <a:lumMod val="50000"/>
                      </a:schemeClr>
                    </a:solidFill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List1!$A$1:$A$6</c:f>
              <c:strCache>
                <c:ptCount val="6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  <c:pt idx="4">
                  <c:v>Q1</c:v>
                </c:pt>
                <c:pt idx="5">
                  <c:v>Q2</c:v>
                </c:pt>
              </c:strCache>
            </c:strRef>
          </c:cat>
          <c:val>
            <c:numRef>
              <c:f>List1!$B$1:$B$6</c:f>
              <c:numCache>
                <c:formatCode>#,##0</c:formatCode>
                <c:ptCount val="6"/>
                <c:pt idx="0">
                  <c:v>3881982</c:v>
                </c:pt>
                <c:pt idx="1">
                  <c:v>4032086</c:v>
                </c:pt>
                <c:pt idx="2">
                  <c:v>4185791</c:v>
                </c:pt>
                <c:pt idx="3">
                  <c:v>4225185</c:v>
                </c:pt>
                <c:pt idx="4">
                  <c:v>4470817</c:v>
                </c:pt>
                <c:pt idx="5">
                  <c:v>4572808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887-3A41-9C6D-033EBEBC00F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698920000"/>
        <c:axId val="1698911040"/>
      </c:lineChart>
      <c:catAx>
        <c:axId val="1698920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3175">
            <a:solidFill>
              <a:schemeClr val="tx1"/>
            </a:solidFill>
          </a:ln>
        </c:spPr>
        <c:crossAx val="1698911040"/>
        <c:crosses val="autoZero"/>
        <c:auto val="1"/>
        <c:lblAlgn val="ctr"/>
        <c:lblOffset val="100"/>
        <c:noMultiLvlLbl val="0"/>
      </c:catAx>
      <c:valAx>
        <c:axId val="169891104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698920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50000"/>
            </a:schemeClr>
          </a:solidFill>
        </a:defRPr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551-C343-8686-B1C613C1C15C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4,06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0551-C343-8686-B1C613C1C15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2.5299999999999998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51-C343-8686-B1C613C1C15C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551-C343-8686-B1C613C1C15C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4,83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0551-C343-8686-B1C613C1C15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2.77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551-C343-8686-B1C613C1C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CD8-1C43-9638-9E743551B205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4,01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6CD8-1C43-9638-9E743551B205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D8-1C43-9638-9E743551B205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CD8-1C43-9638-9E743551B205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4,53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6CD8-1C43-9638-9E743551B205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2.96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CD8-1C43-9638-9E743551B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95-4D42-86D8-129BEC98AEE7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5,37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3E95-4D42-86D8-129BEC98AEE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3.51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95-4D42-86D8-129BEC98AEE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E95-4D42-86D8-129BEC98AEE7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5,88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3E95-4D42-86D8-129BEC98AEE7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3.86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E95-4D42-86D8-129BEC98AE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6896129160503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89-3345-88E8-65F6B51DF8DB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4,10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0789-3345-88E8-65F6B51DF8DB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89-3345-88E8-65F6B51DF8DB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789-3345-88E8-65F6B51DF8DB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4,39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0789-3345-88E8-65F6B51DF8DB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2.78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89-3345-88E8-65F6B51DF8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B5-E943-AA2C-D18E3264235F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3,98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D2B5-E943-AA2C-D18E3264235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2.5099999999999998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B5-E943-AA2C-D18E3264235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2B5-E943-AA2C-D18E3264235F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4,29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D2B5-E943-AA2C-D18E3264235F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2.72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B5-E943-AA2C-D18E32642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EA-9E48-821D-D3601B68FFFC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3,92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47EA-9E48-821D-D3601B68FFF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2.5099999999999998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EA-9E48-821D-D3601B68FFFC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7EA-9E48-821D-D3601B68FFFC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4,42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47EA-9E48-821D-D3601B68FFF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2.83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7EA-9E48-821D-D3601B68F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4C9-3C43-A311-15C6A1C9D4BF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3,91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64C9-3C43-A311-15C6A1C9D4B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C9-3C43-A311-15C6A1C9D4BF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64C9-3C43-A311-15C6A1C9D4BF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4,28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64C9-3C43-A311-15C6A1C9D4BF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2.89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C9-3C43-A311-15C6A1C9D4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3FE-6840-BAE6-60805ACB9CB1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4,59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03FE-6840-BAE6-60805ACB9CB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FE-6840-BAE6-60805ACB9CB1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3FE-6840-BAE6-60805ACB9CB1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5,22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03FE-6840-BAE6-60805ACB9CB1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3.31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FE-6840-BAE6-60805ACB9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34E-B24C-ABEA-21F0D1C625DC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3,93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E34E-B24C-ABEA-21F0D1C625DC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34E-B24C-ABEA-21F0D1C625DC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E34E-B24C-ABEA-21F0D1C625DC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4,49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E34E-B24C-ABEA-21F0D1C625DC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4E-B24C-ABEA-21F0D1C62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333-F142-B52E-A6E195C55988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4,32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2333-F142-B52E-A6E195C5598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33-F142-B52E-A6E195C55988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333-F142-B52E-A6E195C55988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5,23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2333-F142-B52E-A6E195C5598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3.07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333-F142-B52E-A6E195C559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3,89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0-12FD-F844-BBE0-F1D20A42AF5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FD-F844-BBE0-F1D20A42AF53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2FD-F844-BBE0-F1D20A42AF53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4,42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3-12FD-F844-BBE0-F1D20A42AF53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FD-F844-BBE0-F1D20A42A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625920711763884E-3"/>
          <c:y val="0"/>
          <c:w val="0.99843749999999998"/>
          <c:h val="0.84366807821615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Průměrná výše hypotéky v regionu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chemeClr val="bg2"/>
                  </a:gs>
                  <a:gs pos="0">
                    <a:schemeClr val="bg2">
                      <a:lumMod val="93000"/>
                      <a:lumOff val="7000"/>
                    </a:schemeClr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5C-AD4F-A61C-9DBC80FD8C4E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4,06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765C-AD4F-A61C-9DBC80FD8C4E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List1!$B$2</c:f>
              <c:numCache>
                <c:formatCode>#,##0.00</c:formatCode>
                <c:ptCount val="1"/>
                <c:pt idx="0">
                  <c:v>2.63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5C-AD4F-A61C-9DBC80FD8C4E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Průměřná výše hypotéky u ČSOB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68BFE2"/>
                  </a:gs>
                  <a:gs pos="0">
                    <a:srgbClr val="049ABB"/>
                  </a:gs>
                </a:gsLst>
                <a:lin ang="27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65C-AD4F-A61C-9DBC80FD8C4E}"/>
              </c:ext>
            </c:extLst>
          </c:dPt>
          <c:dLbls>
            <c:dLbl>
              <c:idx val="0"/>
              <c:tx>
                <c:rich>
                  <a:bodyPr rot="0" spcFirstLastPara="1" vertOverflow="overflow" vert="horz" wrap="none" lIns="0" tIns="19050" rIns="0" bIns="19050" anchor="ctr" anchorCtr="0">
                    <a:noAutofit/>
                  </a:bodyPr>
                  <a:lstStyle/>
                  <a:p>
                    <a:pPr algn="ctr">
                      <a:defRPr lang="en-US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4,62</a:t>
                    </a:r>
                  </a:p>
                </c:rich>
              </c:tx>
              <c:numFmt formatCode="#,##0.00" sourceLinked="0"/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765C-AD4F-A61C-9DBC80FD8C4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overflow" vert="horz" wrap="none" lIns="0" tIns="19050" rIns="0" bIns="19050" anchor="ctr" anchorCtr="0">
                <a:spAutoFit/>
              </a:bodyPr>
              <a:lstStyle/>
              <a:p>
                <a:pPr algn="ctr">
                  <a:defRPr lang="en-US"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</c:f>
              <c:strCache>
                <c:ptCount val="1"/>
                <c:pt idx="0">
                  <c:v>Kategorie 1</c:v>
                </c:pt>
              </c:strCache>
            </c:strRef>
          </c:cat>
          <c:val>
            <c:numRef>
              <c:f>List1!$C$2</c:f>
              <c:numCache>
                <c:formatCode>#,##0.00</c:formatCode>
                <c:ptCount val="1"/>
                <c:pt idx="0">
                  <c:v>3.06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5C-AD4F-A61C-9DBC80FD8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27985760"/>
        <c:axId val="828006976"/>
      </c:barChart>
      <c:catAx>
        <c:axId val="827985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28006976"/>
        <c:crosses val="autoZero"/>
        <c:auto val="1"/>
        <c:lblAlgn val="ctr"/>
        <c:lblOffset val="100"/>
        <c:noMultiLvlLbl val="0"/>
      </c:catAx>
      <c:valAx>
        <c:axId val="828006976"/>
        <c:scaling>
          <c:orientation val="minMax"/>
          <c:max val="4"/>
          <c:min val="0"/>
        </c:scaling>
        <c:delete val="1"/>
        <c:axPos val="l"/>
        <c:numFmt formatCode="#,##0.00" sourceLinked="1"/>
        <c:majorTickMark val="out"/>
        <c:minorTickMark val="none"/>
        <c:tickLblPos val="nextTo"/>
        <c:crossAx val="82798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960597517902854E-2"/>
          <c:y val="8.3912664326579192E-2"/>
          <c:w val="0.99962643561902575"/>
          <c:h val="0.8917631769829768"/>
        </c:manualLayout>
      </c:layout>
      <c:lineChart>
        <c:grouping val="standard"/>
        <c:varyColors val="0"/>
        <c:ser>
          <c:idx val="1"/>
          <c:order val="0"/>
          <c:tx>
            <c:strRef>
              <c:f>List1!$A$4</c:f>
              <c:strCache>
                <c:ptCount val="1"/>
                <c:pt idx="0">
                  <c:v>Průměrná hrubá nominální mzda </c:v>
                </c:pt>
              </c:strCache>
            </c:strRef>
          </c:tx>
          <c:spPr>
            <a:ln w="34925" cap="rnd">
              <a:solidFill>
                <a:schemeClr val="bg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6687265943608923E-2"/>
                  <c:y val="-0.14804405688556468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18 270 </a:t>
                    </a:r>
                    <a:r>
                      <a:rPr lang="en-US" err="1"/>
                      <a:t>Kč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593-E141-A0D4-CA4358A23F9F}"/>
                </c:ext>
              </c:extLst>
            </c:dLbl>
            <c:dLbl>
              <c:idx val="78"/>
              <c:layout>
                <c:manualLayout>
                  <c:x val="0"/>
                  <c:y val="-6.7968283412984873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51 966 </a:t>
                    </a:r>
                    <a:r>
                      <a:rPr lang="en-US" err="1"/>
                      <a:t>Kč</a:t>
                    </a:r>
                    <a:endParaRPr lang="en-US"/>
                  </a:p>
                </c:rich>
              </c:tx>
              <c:spPr>
                <a:solidFill>
                  <a:schemeClr val="bg2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600" b="0" i="0" u="none" strike="noStrike" kern="1200" baseline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1-5593-E141-A0D4-CA4358A23F9F}"/>
                </c:ext>
              </c:extLst>
            </c:dLbl>
            <c:spPr>
              <a:solidFill>
                <a:schemeClr val="bg2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multiLvlStrRef>
              <c:f>List1!$B$2:$CE$3</c:f>
              <c:multiLvlStrCache>
                <c:ptCount val="82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  <c:pt idx="16">
                    <c:v>1Q</c:v>
                  </c:pt>
                  <c:pt idx="17">
                    <c:v>2Q</c:v>
                  </c:pt>
                  <c:pt idx="18">
                    <c:v>3Q</c:v>
                  </c:pt>
                  <c:pt idx="19">
                    <c:v>4Q</c:v>
                  </c:pt>
                  <c:pt idx="20">
                    <c:v>1Q</c:v>
                  </c:pt>
                  <c:pt idx="21">
                    <c:v>2Q</c:v>
                  </c:pt>
                  <c:pt idx="22">
                    <c:v>3Q</c:v>
                  </c:pt>
                  <c:pt idx="23">
                    <c:v>4Q</c:v>
                  </c:pt>
                  <c:pt idx="24">
                    <c:v>1Q</c:v>
                  </c:pt>
                  <c:pt idx="25">
                    <c:v>2Q</c:v>
                  </c:pt>
                  <c:pt idx="26">
                    <c:v>3Q</c:v>
                  </c:pt>
                  <c:pt idx="27">
                    <c:v>4Q</c:v>
                  </c:pt>
                  <c:pt idx="28">
                    <c:v>1Q</c:v>
                  </c:pt>
                  <c:pt idx="29">
                    <c:v>2Q</c:v>
                  </c:pt>
                  <c:pt idx="30">
                    <c:v>3Q</c:v>
                  </c:pt>
                  <c:pt idx="31">
                    <c:v>4Q</c:v>
                  </c:pt>
                  <c:pt idx="32">
                    <c:v>1Q</c:v>
                  </c:pt>
                  <c:pt idx="33">
                    <c:v>2Q</c:v>
                  </c:pt>
                  <c:pt idx="34">
                    <c:v>3Q</c:v>
                  </c:pt>
                  <c:pt idx="35">
                    <c:v>4Q</c:v>
                  </c:pt>
                  <c:pt idx="36">
                    <c:v>1Q</c:v>
                  </c:pt>
                  <c:pt idx="37">
                    <c:v>2Q</c:v>
                  </c:pt>
                  <c:pt idx="38">
                    <c:v>3Q</c:v>
                  </c:pt>
                  <c:pt idx="39">
                    <c:v>4Q</c:v>
                  </c:pt>
                  <c:pt idx="40">
                    <c:v>1Q</c:v>
                  </c:pt>
                  <c:pt idx="41">
                    <c:v>2Q</c:v>
                  </c:pt>
                  <c:pt idx="42">
                    <c:v>3Q</c:v>
                  </c:pt>
                  <c:pt idx="43">
                    <c:v>4Q</c:v>
                  </c:pt>
                  <c:pt idx="44">
                    <c:v>1Q</c:v>
                  </c:pt>
                  <c:pt idx="45">
                    <c:v>2Q</c:v>
                  </c:pt>
                  <c:pt idx="46">
                    <c:v>3Q</c:v>
                  </c:pt>
                  <c:pt idx="47">
                    <c:v>4Q</c:v>
                  </c:pt>
                  <c:pt idx="48">
                    <c:v>1Q</c:v>
                  </c:pt>
                  <c:pt idx="49">
                    <c:v>2Q</c:v>
                  </c:pt>
                  <c:pt idx="50">
                    <c:v>3Q</c:v>
                  </c:pt>
                  <c:pt idx="51">
                    <c:v>4Q</c:v>
                  </c:pt>
                  <c:pt idx="52">
                    <c:v>1Q</c:v>
                  </c:pt>
                  <c:pt idx="53">
                    <c:v>2Q</c:v>
                  </c:pt>
                  <c:pt idx="54">
                    <c:v>3Q</c:v>
                  </c:pt>
                  <c:pt idx="55">
                    <c:v>4Q</c:v>
                  </c:pt>
                  <c:pt idx="56">
                    <c:v>1Q</c:v>
                  </c:pt>
                  <c:pt idx="57">
                    <c:v>2Q</c:v>
                  </c:pt>
                  <c:pt idx="58">
                    <c:v>3Q</c:v>
                  </c:pt>
                  <c:pt idx="59">
                    <c:v>4Q</c:v>
                  </c:pt>
                  <c:pt idx="60">
                    <c:v>1Q</c:v>
                  </c:pt>
                  <c:pt idx="61">
                    <c:v>2Q</c:v>
                  </c:pt>
                  <c:pt idx="62">
                    <c:v>3Q</c:v>
                  </c:pt>
                  <c:pt idx="63">
                    <c:v>4Q</c:v>
                  </c:pt>
                  <c:pt idx="64">
                    <c:v>1Q</c:v>
                  </c:pt>
                  <c:pt idx="65">
                    <c:v>2Q</c:v>
                  </c:pt>
                  <c:pt idx="66">
                    <c:v>3Q</c:v>
                  </c:pt>
                  <c:pt idx="67">
                    <c:v>4Q</c:v>
                  </c:pt>
                  <c:pt idx="68">
                    <c:v>1Q</c:v>
                  </c:pt>
                  <c:pt idx="69">
                    <c:v>2Q</c:v>
                  </c:pt>
                  <c:pt idx="70">
                    <c:v>3Q</c:v>
                  </c:pt>
                  <c:pt idx="71">
                    <c:v>4Q</c:v>
                  </c:pt>
                  <c:pt idx="72">
                    <c:v>1Q</c:v>
                  </c:pt>
                  <c:pt idx="73">
                    <c:v>2Q</c:v>
                  </c:pt>
                  <c:pt idx="74">
                    <c:v>3Q</c:v>
                  </c:pt>
                  <c:pt idx="75">
                    <c:v>4Q</c:v>
                  </c:pt>
                  <c:pt idx="76">
                    <c:v>1Q</c:v>
                  </c:pt>
                  <c:pt idx="77">
                    <c:v>2Q</c:v>
                  </c:pt>
                  <c:pt idx="78">
                    <c:v>3Q</c:v>
                  </c:pt>
                  <c:pt idx="79">
                    <c:v>4Q</c:v>
                  </c:pt>
                  <c:pt idx="80">
                    <c:v>1Q</c:v>
                  </c:pt>
                  <c:pt idx="81">
                    <c:v>2Q</c:v>
                  </c:pt>
                </c:lvl>
                <c:lvl>
                  <c:pt idx="0">
                    <c:v>2006</c:v>
                  </c:pt>
                  <c:pt idx="4">
                    <c:v>2007</c:v>
                  </c:pt>
                  <c:pt idx="8">
                    <c:v>2008</c:v>
                  </c:pt>
                  <c:pt idx="12">
                    <c:v>2009</c:v>
                  </c:pt>
                  <c:pt idx="16">
                    <c:v>2010</c:v>
                  </c:pt>
                  <c:pt idx="20">
                    <c:v>2011</c:v>
                  </c:pt>
                  <c:pt idx="24">
                    <c:v>2012</c:v>
                  </c:pt>
                  <c:pt idx="28">
                    <c:v>2013</c:v>
                  </c:pt>
                  <c:pt idx="32">
                    <c:v>2014</c:v>
                  </c:pt>
                  <c:pt idx="36">
                    <c:v>2015</c:v>
                  </c:pt>
                  <c:pt idx="40">
                    <c:v>2016</c:v>
                  </c:pt>
                  <c:pt idx="44">
                    <c:v>2017</c:v>
                  </c:pt>
                  <c:pt idx="48">
                    <c:v>2018</c:v>
                  </c:pt>
                  <c:pt idx="52">
                    <c:v>2019</c:v>
                  </c:pt>
                  <c:pt idx="56">
                    <c:v>2020</c:v>
                  </c:pt>
                  <c:pt idx="60">
                    <c:v>2021</c:v>
                  </c:pt>
                  <c:pt idx="64">
                    <c:v>2022</c:v>
                  </c:pt>
                  <c:pt idx="68">
                    <c:v>2023</c:v>
                  </c:pt>
                  <c:pt idx="72">
                    <c:v>2024</c:v>
                  </c:pt>
                  <c:pt idx="76">
                    <c:v>2025</c:v>
                  </c:pt>
                  <c:pt idx="80">
                    <c:v>2026</c:v>
                  </c:pt>
                </c:lvl>
              </c:multiLvlStrCache>
            </c:multiLvlStrRef>
          </c:cat>
          <c:val>
            <c:numRef>
              <c:f>List1!$B$4:$CE$4</c:f>
              <c:numCache>
                <c:formatCode>#.##0\ "$"</c:formatCode>
                <c:ptCount val="82"/>
                <c:pt idx="0">
                  <c:v>18270</c:v>
                </c:pt>
                <c:pt idx="1">
                  <c:v>19300</c:v>
                </c:pt>
                <c:pt idx="2">
                  <c:v>19305</c:v>
                </c:pt>
                <c:pt idx="3">
                  <c:v>21269</c:v>
                </c:pt>
                <c:pt idx="4">
                  <c:v>19687</c:v>
                </c:pt>
                <c:pt idx="5">
                  <c:v>20740</c:v>
                </c:pt>
                <c:pt idx="6">
                  <c:v>20721</c:v>
                </c:pt>
                <c:pt idx="7">
                  <c:v>22641</c:v>
                </c:pt>
                <c:pt idx="8">
                  <c:v>21632</c:v>
                </c:pt>
                <c:pt idx="9">
                  <c:v>22246</c:v>
                </c:pt>
                <c:pt idx="10">
                  <c:v>22181</c:v>
                </c:pt>
                <c:pt idx="11">
                  <c:v>24309</c:v>
                </c:pt>
                <c:pt idx="12">
                  <c:v>22108</c:v>
                </c:pt>
                <c:pt idx="13">
                  <c:v>22796</c:v>
                </c:pt>
                <c:pt idx="14">
                  <c:v>23091</c:v>
                </c:pt>
                <c:pt idx="15">
                  <c:v>25418</c:v>
                </c:pt>
                <c:pt idx="16">
                  <c:v>22738</c:v>
                </c:pt>
                <c:pt idx="17">
                  <c:v>23504</c:v>
                </c:pt>
                <c:pt idx="18">
                  <c:v>23600</c:v>
                </c:pt>
                <c:pt idx="19">
                  <c:v>25591</c:v>
                </c:pt>
                <c:pt idx="20">
                  <c:v>23372</c:v>
                </c:pt>
                <c:pt idx="21">
                  <c:v>24116</c:v>
                </c:pt>
                <c:pt idx="22">
                  <c:v>24107</c:v>
                </c:pt>
                <c:pt idx="23">
                  <c:v>26211</c:v>
                </c:pt>
                <c:pt idx="24">
                  <c:v>24131</c:v>
                </c:pt>
                <c:pt idx="25">
                  <c:v>24627</c:v>
                </c:pt>
                <c:pt idx="26">
                  <c:v>24439</c:v>
                </c:pt>
                <c:pt idx="27">
                  <c:v>27055</c:v>
                </c:pt>
                <c:pt idx="28">
                  <c:v>23985</c:v>
                </c:pt>
                <c:pt idx="29">
                  <c:v>24877</c:v>
                </c:pt>
                <c:pt idx="30">
                  <c:v>24735</c:v>
                </c:pt>
                <c:pt idx="31">
                  <c:v>26525</c:v>
                </c:pt>
                <c:pt idx="32">
                  <c:v>24931</c:v>
                </c:pt>
                <c:pt idx="33">
                  <c:v>25569</c:v>
                </c:pt>
                <c:pt idx="34">
                  <c:v>25279</c:v>
                </c:pt>
                <c:pt idx="35">
                  <c:v>27261</c:v>
                </c:pt>
                <c:pt idx="36">
                  <c:v>25497</c:v>
                </c:pt>
                <c:pt idx="37">
                  <c:v>26408</c:v>
                </c:pt>
                <c:pt idx="38">
                  <c:v>26163</c:v>
                </c:pt>
                <c:pt idx="39">
                  <c:v>28258</c:v>
                </c:pt>
                <c:pt idx="40">
                  <c:v>26683</c:v>
                </c:pt>
                <c:pt idx="41">
                  <c:v>27452</c:v>
                </c:pt>
                <c:pt idx="42">
                  <c:v>27396</c:v>
                </c:pt>
                <c:pt idx="43">
                  <c:v>29491</c:v>
                </c:pt>
                <c:pt idx="44">
                  <c:v>28034</c:v>
                </c:pt>
                <c:pt idx="45">
                  <c:v>29432</c:v>
                </c:pt>
                <c:pt idx="46">
                  <c:v>29234</c:v>
                </c:pt>
                <c:pt idx="47">
                  <c:v>31802</c:v>
                </c:pt>
                <c:pt idx="48">
                  <c:v>30427</c:v>
                </c:pt>
                <c:pt idx="49">
                  <c:v>32003</c:v>
                </c:pt>
                <c:pt idx="50">
                  <c:v>31685</c:v>
                </c:pt>
                <c:pt idx="51">
                  <c:v>34057</c:v>
                </c:pt>
                <c:pt idx="52">
                  <c:v>32951</c:v>
                </c:pt>
                <c:pt idx="53">
                  <c:v>34576</c:v>
                </c:pt>
                <c:pt idx="54">
                  <c:v>34127</c:v>
                </c:pt>
                <c:pt idx="55">
                  <c:v>36634</c:v>
                </c:pt>
                <c:pt idx="56">
                  <c:v>34761</c:v>
                </c:pt>
                <c:pt idx="57">
                  <c:v>34875</c:v>
                </c:pt>
                <c:pt idx="58">
                  <c:v>35975</c:v>
                </c:pt>
                <c:pt idx="59">
                  <c:v>39092</c:v>
                </c:pt>
                <c:pt idx="60">
                  <c:v>35804</c:v>
                </c:pt>
                <c:pt idx="61">
                  <c:v>38770</c:v>
                </c:pt>
                <c:pt idx="62">
                  <c:v>37896</c:v>
                </c:pt>
                <c:pt idx="63">
                  <c:v>40601</c:v>
                </c:pt>
                <c:pt idx="64">
                  <c:v>37691</c:v>
                </c:pt>
                <c:pt idx="65">
                  <c:v>39726</c:v>
                </c:pt>
                <c:pt idx="66">
                  <c:v>39386</c:v>
                </c:pt>
                <c:pt idx="67">
                  <c:v>42878</c:v>
                </c:pt>
                <c:pt idx="68">
                  <c:v>40801</c:v>
                </c:pt>
                <c:pt idx="69">
                  <c:v>42774</c:v>
                </c:pt>
                <c:pt idx="70">
                  <c:v>42071</c:v>
                </c:pt>
                <c:pt idx="71">
                  <c:v>45532</c:v>
                </c:pt>
                <c:pt idx="72">
                  <c:v>43980</c:v>
                </c:pt>
                <c:pt idx="73">
                  <c:v>45819</c:v>
                </c:pt>
                <c:pt idx="74">
                  <c:v>45101</c:v>
                </c:pt>
                <c:pt idx="75">
                  <c:v>48667</c:v>
                </c:pt>
                <c:pt idx="76">
                  <c:v>46907</c:v>
                </c:pt>
                <c:pt idx="77">
                  <c:v>49308</c:v>
                </c:pt>
                <c:pt idx="78">
                  <c:v>48295</c:v>
                </c:pt>
                <c:pt idx="79">
                  <c:v>52283</c:v>
                </c:pt>
                <c:pt idx="80">
                  <c:v>50282</c:v>
                </c:pt>
                <c:pt idx="81">
                  <c:v>51966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93-E141-A0D4-CA4358A23F9F}"/>
            </c:ext>
          </c:extLst>
        </c:ser>
        <c:ser>
          <c:idx val="2"/>
          <c:order val="1"/>
          <c:tx>
            <c:strRef>
              <c:f>List1!$A$5</c:f>
              <c:strCache>
                <c:ptCount val="1"/>
                <c:pt idx="0">
                  <c:v>Mediánová mzda</c:v>
                </c:pt>
              </c:strCache>
            </c:strRef>
          </c:tx>
          <c:spPr>
            <a:ln w="34925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5633323612326225E-2"/>
                  <c:y val="4.205038679319859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15 149 </a:t>
                    </a:r>
                    <a:r>
                      <a:rPr lang="en-US" err="1"/>
                      <a:t>Kč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5593-E141-A0D4-CA4358A23F9F}"/>
                </c:ext>
              </c:extLst>
            </c:dLbl>
            <c:dLbl>
              <c:idx val="78"/>
              <c:layout>
                <c:manualLayout>
                  <c:x val="0"/>
                  <c:y val="0.19185488974396855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0" i="0" u="none" strike="noStrike" kern="1200" baseline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44 337 </a:t>
                    </a:r>
                    <a:r>
                      <a:rPr lang="en-US" err="1"/>
                      <a:t>Kč</a:t>
                    </a:r>
                    <a:endParaRPr lang="en-US">
                      <a:solidFill>
                        <a:srgbClr val="444444"/>
                      </a:solidFill>
                    </a:endParaRPr>
                  </a:p>
                </c:rich>
              </c:tx>
              <c:spPr>
                <a:solidFill>
                  <a:schemeClr val="tx2"/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600" b="0" i="0" u="none" strike="noStrike" kern="1200" baseline="0">
                      <a:solidFill>
                        <a:srgbClr val="FFFF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showDataLabelsRange val="0"/>
                </c:ext>
                <c:ext xmlns:c16="http://schemas.microsoft.com/office/drawing/2014/chart" uri="{C3380CC4-5D6E-409C-BE32-E72D297353CC}">
                  <c16:uniqueId val="{00000004-5593-E141-A0D4-CA4358A23F9F}"/>
                </c:ext>
              </c:extLst>
            </c:dLbl>
            <c:spPr>
              <a:solidFill>
                <a:schemeClr val="tx2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multiLvlStrRef>
              <c:f>List1!$B$2:$CE$3</c:f>
              <c:multiLvlStrCache>
                <c:ptCount val="82"/>
                <c:lvl>
                  <c:pt idx="0">
                    <c:v>1Q</c:v>
                  </c:pt>
                  <c:pt idx="1">
                    <c:v>2Q</c:v>
                  </c:pt>
                  <c:pt idx="2">
                    <c:v>3Q</c:v>
                  </c:pt>
                  <c:pt idx="3">
                    <c:v>4Q</c:v>
                  </c:pt>
                  <c:pt idx="4">
                    <c:v>1Q</c:v>
                  </c:pt>
                  <c:pt idx="5">
                    <c:v>2Q</c:v>
                  </c:pt>
                  <c:pt idx="6">
                    <c:v>3Q</c:v>
                  </c:pt>
                  <c:pt idx="7">
                    <c:v>4Q</c:v>
                  </c:pt>
                  <c:pt idx="8">
                    <c:v>1Q</c:v>
                  </c:pt>
                  <c:pt idx="9">
                    <c:v>2Q</c:v>
                  </c:pt>
                  <c:pt idx="10">
                    <c:v>3Q</c:v>
                  </c:pt>
                  <c:pt idx="11">
                    <c:v>4Q</c:v>
                  </c:pt>
                  <c:pt idx="12">
                    <c:v>1Q</c:v>
                  </c:pt>
                  <c:pt idx="13">
                    <c:v>2Q</c:v>
                  </c:pt>
                  <c:pt idx="14">
                    <c:v>3Q</c:v>
                  </c:pt>
                  <c:pt idx="15">
                    <c:v>4Q</c:v>
                  </c:pt>
                  <c:pt idx="16">
                    <c:v>1Q</c:v>
                  </c:pt>
                  <c:pt idx="17">
                    <c:v>2Q</c:v>
                  </c:pt>
                  <c:pt idx="18">
                    <c:v>3Q</c:v>
                  </c:pt>
                  <c:pt idx="19">
                    <c:v>4Q</c:v>
                  </c:pt>
                  <c:pt idx="20">
                    <c:v>1Q</c:v>
                  </c:pt>
                  <c:pt idx="21">
                    <c:v>2Q</c:v>
                  </c:pt>
                  <c:pt idx="22">
                    <c:v>3Q</c:v>
                  </c:pt>
                  <c:pt idx="23">
                    <c:v>4Q</c:v>
                  </c:pt>
                  <c:pt idx="24">
                    <c:v>1Q</c:v>
                  </c:pt>
                  <c:pt idx="25">
                    <c:v>2Q</c:v>
                  </c:pt>
                  <c:pt idx="26">
                    <c:v>3Q</c:v>
                  </c:pt>
                  <c:pt idx="27">
                    <c:v>4Q</c:v>
                  </c:pt>
                  <c:pt idx="28">
                    <c:v>1Q</c:v>
                  </c:pt>
                  <c:pt idx="29">
                    <c:v>2Q</c:v>
                  </c:pt>
                  <c:pt idx="30">
                    <c:v>3Q</c:v>
                  </c:pt>
                  <c:pt idx="31">
                    <c:v>4Q</c:v>
                  </c:pt>
                  <c:pt idx="32">
                    <c:v>1Q</c:v>
                  </c:pt>
                  <c:pt idx="33">
                    <c:v>2Q</c:v>
                  </c:pt>
                  <c:pt idx="34">
                    <c:v>3Q</c:v>
                  </c:pt>
                  <c:pt idx="35">
                    <c:v>4Q</c:v>
                  </c:pt>
                  <c:pt idx="36">
                    <c:v>1Q</c:v>
                  </c:pt>
                  <c:pt idx="37">
                    <c:v>2Q</c:v>
                  </c:pt>
                  <c:pt idx="38">
                    <c:v>3Q</c:v>
                  </c:pt>
                  <c:pt idx="39">
                    <c:v>4Q</c:v>
                  </c:pt>
                  <c:pt idx="40">
                    <c:v>1Q</c:v>
                  </c:pt>
                  <c:pt idx="41">
                    <c:v>2Q</c:v>
                  </c:pt>
                  <c:pt idx="42">
                    <c:v>3Q</c:v>
                  </c:pt>
                  <c:pt idx="43">
                    <c:v>4Q</c:v>
                  </c:pt>
                  <c:pt idx="44">
                    <c:v>1Q</c:v>
                  </c:pt>
                  <c:pt idx="45">
                    <c:v>2Q</c:v>
                  </c:pt>
                  <c:pt idx="46">
                    <c:v>3Q</c:v>
                  </c:pt>
                  <c:pt idx="47">
                    <c:v>4Q</c:v>
                  </c:pt>
                  <c:pt idx="48">
                    <c:v>1Q</c:v>
                  </c:pt>
                  <c:pt idx="49">
                    <c:v>2Q</c:v>
                  </c:pt>
                  <c:pt idx="50">
                    <c:v>3Q</c:v>
                  </c:pt>
                  <c:pt idx="51">
                    <c:v>4Q</c:v>
                  </c:pt>
                  <c:pt idx="52">
                    <c:v>1Q</c:v>
                  </c:pt>
                  <c:pt idx="53">
                    <c:v>2Q</c:v>
                  </c:pt>
                  <c:pt idx="54">
                    <c:v>3Q</c:v>
                  </c:pt>
                  <c:pt idx="55">
                    <c:v>4Q</c:v>
                  </c:pt>
                  <c:pt idx="56">
                    <c:v>1Q</c:v>
                  </c:pt>
                  <c:pt idx="57">
                    <c:v>2Q</c:v>
                  </c:pt>
                  <c:pt idx="58">
                    <c:v>3Q</c:v>
                  </c:pt>
                  <c:pt idx="59">
                    <c:v>4Q</c:v>
                  </c:pt>
                  <c:pt idx="60">
                    <c:v>1Q</c:v>
                  </c:pt>
                  <c:pt idx="61">
                    <c:v>2Q</c:v>
                  </c:pt>
                  <c:pt idx="62">
                    <c:v>3Q</c:v>
                  </c:pt>
                  <c:pt idx="63">
                    <c:v>4Q</c:v>
                  </c:pt>
                  <c:pt idx="64">
                    <c:v>1Q</c:v>
                  </c:pt>
                  <c:pt idx="65">
                    <c:v>2Q</c:v>
                  </c:pt>
                  <c:pt idx="66">
                    <c:v>3Q</c:v>
                  </c:pt>
                  <c:pt idx="67">
                    <c:v>4Q</c:v>
                  </c:pt>
                  <c:pt idx="68">
                    <c:v>1Q</c:v>
                  </c:pt>
                  <c:pt idx="69">
                    <c:v>2Q</c:v>
                  </c:pt>
                  <c:pt idx="70">
                    <c:v>3Q</c:v>
                  </c:pt>
                  <c:pt idx="71">
                    <c:v>4Q</c:v>
                  </c:pt>
                  <c:pt idx="72">
                    <c:v>1Q</c:v>
                  </c:pt>
                  <c:pt idx="73">
                    <c:v>2Q</c:v>
                  </c:pt>
                  <c:pt idx="74">
                    <c:v>3Q</c:v>
                  </c:pt>
                  <c:pt idx="75">
                    <c:v>4Q</c:v>
                  </c:pt>
                  <c:pt idx="76">
                    <c:v>1Q</c:v>
                  </c:pt>
                  <c:pt idx="77">
                    <c:v>2Q</c:v>
                  </c:pt>
                  <c:pt idx="78">
                    <c:v>3Q</c:v>
                  </c:pt>
                  <c:pt idx="79">
                    <c:v>4Q</c:v>
                  </c:pt>
                  <c:pt idx="80">
                    <c:v>1Q</c:v>
                  </c:pt>
                  <c:pt idx="81">
                    <c:v>2Q</c:v>
                  </c:pt>
                </c:lvl>
                <c:lvl>
                  <c:pt idx="0">
                    <c:v>2006</c:v>
                  </c:pt>
                  <c:pt idx="4">
                    <c:v>2007</c:v>
                  </c:pt>
                  <c:pt idx="8">
                    <c:v>2008</c:v>
                  </c:pt>
                  <c:pt idx="12">
                    <c:v>2009</c:v>
                  </c:pt>
                  <c:pt idx="16">
                    <c:v>2010</c:v>
                  </c:pt>
                  <c:pt idx="20">
                    <c:v>2011</c:v>
                  </c:pt>
                  <c:pt idx="24">
                    <c:v>2012</c:v>
                  </c:pt>
                  <c:pt idx="28">
                    <c:v>2013</c:v>
                  </c:pt>
                  <c:pt idx="32">
                    <c:v>2014</c:v>
                  </c:pt>
                  <c:pt idx="36">
                    <c:v>2015</c:v>
                  </c:pt>
                  <c:pt idx="40">
                    <c:v>2016</c:v>
                  </c:pt>
                  <c:pt idx="44">
                    <c:v>2017</c:v>
                  </c:pt>
                  <c:pt idx="48">
                    <c:v>2018</c:v>
                  </c:pt>
                  <c:pt idx="52">
                    <c:v>2019</c:v>
                  </c:pt>
                  <c:pt idx="56">
                    <c:v>2020</c:v>
                  </c:pt>
                  <c:pt idx="60">
                    <c:v>2021</c:v>
                  </c:pt>
                  <c:pt idx="64">
                    <c:v>2022</c:v>
                  </c:pt>
                  <c:pt idx="68">
                    <c:v>2023</c:v>
                  </c:pt>
                  <c:pt idx="72">
                    <c:v>2024</c:v>
                  </c:pt>
                  <c:pt idx="76">
                    <c:v>2025</c:v>
                  </c:pt>
                  <c:pt idx="80">
                    <c:v>2026</c:v>
                  </c:pt>
                </c:lvl>
              </c:multiLvlStrCache>
            </c:multiLvlStrRef>
          </c:cat>
          <c:val>
            <c:numRef>
              <c:f>List1!$B$5:$CE$5</c:f>
              <c:numCache>
                <c:formatCode>#.##0\ "$"</c:formatCode>
                <c:ptCount val="82"/>
                <c:pt idx="0">
                  <c:v>15149</c:v>
                </c:pt>
                <c:pt idx="1">
                  <c:v>16060</c:v>
                </c:pt>
                <c:pt idx="2">
                  <c:v>16294</c:v>
                </c:pt>
                <c:pt idx="3">
                  <c:v>17589</c:v>
                </c:pt>
                <c:pt idx="4">
                  <c:v>16252</c:v>
                </c:pt>
                <c:pt idx="5">
                  <c:v>17224</c:v>
                </c:pt>
                <c:pt idx="6">
                  <c:v>17401</c:v>
                </c:pt>
                <c:pt idx="7">
                  <c:v>18901</c:v>
                </c:pt>
                <c:pt idx="8">
                  <c:v>18328</c:v>
                </c:pt>
                <c:pt idx="9">
                  <c:v>19159</c:v>
                </c:pt>
                <c:pt idx="10">
                  <c:v>19332</c:v>
                </c:pt>
                <c:pt idx="11">
                  <c:v>20635</c:v>
                </c:pt>
                <c:pt idx="12">
                  <c:v>18655</c:v>
                </c:pt>
                <c:pt idx="13">
                  <c:v>19485</c:v>
                </c:pt>
                <c:pt idx="14">
                  <c:v>19816</c:v>
                </c:pt>
                <c:pt idx="15">
                  <c:v>21169</c:v>
                </c:pt>
                <c:pt idx="16">
                  <c:v>19250</c:v>
                </c:pt>
                <c:pt idx="17">
                  <c:v>20000</c:v>
                </c:pt>
                <c:pt idx="18">
                  <c:v>20366</c:v>
                </c:pt>
                <c:pt idx="19">
                  <c:v>21559</c:v>
                </c:pt>
                <c:pt idx="20">
                  <c:v>19797</c:v>
                </c:pt>
                <c:pt idx="21">
                  <c:v>20432</c:v>
                </c:pt>
                <c:pt idx="22">
                  <c:v>20718</c:v>
                </c:pt>
                <c:pt idx="23">
                  <c:v>22026</c:v>
                </c:pt>
                <c:pt idx="24">
                  <c:v>20075</c:v>
                </c:pt>
                <c:pt idx="25">
                  <c:v>20707</c:v>
                </c:pt>
                <c:pt idx="26">
                  <c:v>20639</c:v>
                </c:pt>
                <c:pt idx="27">
                  <c:v>21890</c:v>
                </c:pt>
                <c:pt idx="28">
                  <c:v>20188</c:v>
                </c:pt>
                <c:pt idx="29">
                  <c:v>20988</c:v>
                </c:pt>
                <c:pt idx="30">
                  <c:v>21110</c:v>
                </c:pt>
                <c:pt idx="31">
                  <c:v>22153</c:v>
                </c:pt>
                <c:pt idx="32">
                  <c:v>21144</c:v>
                </c:pt>
                <c:pt idx="33">
                  <c:v>21671</c:v>
                </c:pt>
                <c:pt idx="34">
                  <c:v>21661</c:v>
                </c:pt>
                <c:pt idx="35">
                  <c:v>22667</c:v>
                </c:pt>
                <c:pt idx="36">
                  <c:v>21289</c:v>
                </c:pt>
                <c:pt idx="37">
                  <c:v>22160</c:v>
                </c:pt>
                <c:pt idx="38">
                  <c:v>22478</c:v>
                </c:pt>
                <c:pt idx="39">
                  <c:v>23728</c:v>
                </c:pt>
                <c:pt idx="40">
                  <c:v>22705</c:v>
                </c:pt>
                <c:pt idx="41">
                  <c:v>23178</c:v>
                </c:pt>
                <c:pt idx="42">
                  <c:v>23679</c:v>
                </c:pt>
                <c:pt idx="43">
                  <c:v>25207</c:v>
                </c:pt>
                <c:pt idx="44">
                  <c:v>23827</c:v>
                </c:pt>
                <c:pt idx="45">
                  <c:v>24969</c:v>
                </c:pt>
                <c:pt idx="46">
                  <c:v>25341</c:v>
                </c:pt>
                <c:pt idx="47">
                  <c:v>27455</c:v>
                </c:pt>
                <c:pt idx="48">
                  <c:v>25892</c:v>
                </c:pt>
                <c:pt idx="49">
                  <c:v>27382</c:v>
                </c:pt>
                <c:pt idx="50">
                  <c:v>27686</c:v>
                </c:pt>
                <c:pt idx="51">
                  <c:v>29283</c:v>
                </c:pt>
                <c:pt idx="52">
                  <c:v>27745</c:v>
                </c:pt>
                <c:pt idx="53">
                  <c:v>29139</c:v>
                </c:pt>
                <c:pt idx="54">
                  <c:v>29712</c:v>
                </c:pt>
                <c:pt idx="55">
                  <c:v>31159</c:v>
                </c:pt>
                <c:pt idx="56">
                  <c:v>29702</c:v>
                </c:pt>
                <c:pt idx="57">
                  <c:v>29541</c:v>
                </c:pt>
                <c:pt idx="58">
                  <c:v>31699</c:v>
                </c:pt>
                <c:pt idx="59">
                  <c:v>33252</c:v>
                </c:pt>
                <c:pt idx="60">
                  <c:v>30389</c:v>
                </c:pt>
                <c:pt idx="61">
                  <c:v>32812</c:v>
                </c:pt>
                <c:pt idx="62">
                  <c:v>33199</c:v>
                </c:pt>
                <c:pt idx="63">
                  <c:v>34778</c:v>
                </c:pt>
                <c:pt idx="64">
                  <c:v>31704</c:v>
                </c:pt>
                <c:pt idx="65">
                  <c:v>33847</c:v>
                </c:pt>
                <c:pt idx="66">
                  <c:v>34605</c:v>
                </c:pt>
                <c:pt idx="67">
                  <c:v>36977</c:v>
                </c:pt>
                <c:pt idx="68">
                  <c:v>34362</c:v>
                </c:pt>
                <c:pt idx="69">
                  <c:v>36078</c:v>
                </c:pt>
                <c:pt idx="70">
                  <c:v>37440</c:v>
                </c:pt>
                <c:pt idx="71">
                  <c:v>39638</c:v>
                </c:pt>
                <c:pt idx="72">
                  <c:v>36453</c:v>
                </c:pt>
                <c:pt idx="73">
                  <c:v>38337</c:v>
                </c:pt>
                <c:pt idx="74">
                  <c:v>40378</c:v>
                </c:pt>
                <c:pt idx="75">
                  <c:v>41262</c:v>
                </c:pt>
                <c:pt idx="76">
                  <c:v>38371</c:v>
                </c:pt>
                <c:pt idx="77">
                  <c:v>41037</c:v>
                </c:pt>
                <c:pt idx="78">
                  <c:v>42901</c:v>
                </c:pt>
                <c:pt idx="79">
                  <c:v>45523</c:v>
                </c:pt>
                <c:pt idx="80">
                  <c:v>44337</c:v>
                </c:pt>
                <c:pt idx="81">
                  <c:v>44337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593-E141-A0D4-CA4358A23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8510159"/>
        <c:axId val="1549973535"/>
      </c:lineChart>
      <c:catAx>
        <c:axId val="2098510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1587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9973535"/>
        <c:crossesAt val="100"/>
        <c:auto val="1"/>
        <c:lblAlgn val="ctr"/>
        <c:lblOffset val="100"/>
        <c:tickLblSkip val="1"/>
        <c:noMultiLvlLbl val="0"/>
      </c:catAx>
      <c:valAx>
        <c:axId val="1549973535"/>
        <c:scaling>
          <c:orientation val="minMax"/>
          <c:max val="50000"/>
          <c:min val="1000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20000"/>
                  <a:lumOff val="80000"/>
                </a:schemeClr>
              </a:solidFill>
              <a:round/>
            </a:ln>
            <a:effectLst/>
          </c:spPr>
        </c:majorGridlines>
        <c:numFmt formatCode="#,##0\ &quot;Kč&quot;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98510159"/>
        <c:crosses val="autoZero"/>
        <c:crossBetween val="between"/>
        <c:majorUnit val="5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/>
      </a:pPr>
      <a:endParaRPr lang="cs-C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643567702185532E-4"/>
          <c:y val="3.8069058021365086E-2"/>
          <c:w val="0.90209245387457071"/>
          <c:h val="0.79149926704164197"/>
        </c:manualLayout>
      </c:layout>
      <c:lineChart>
        <c:grouping val="standard"/>
        <c:varyColors val="0"/>
        <c:ser>
          <c:idx val="0"/>
          <c:order val="0"/>
          <c:tx>
            <c:strRef>
              <c:f>List1!$A$3</c:f>
              <c:strCache>
                <c:ptCount val="1"/>
                <c:pt idx="0">
                  <c:v>Byty</c:v>
                </c:pt>
              </c:strCache>
            </c:strRef>
          </c:tx>
          <c:spPr>
            <a:ln w="3492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List1!$B$2:$BO$2</c:f>
              <c:numCache>
                <c:formatCode>m/d/yyyy</c:formatCode>
                <c:ptCount val="66"/>
                <c:pt idx="0">
                  <c:v>40179</c:v>
                </c:pt>
                <c:pt idx="1">
                  <c:v>40269</c:v>
                </c:pt>
                <c:pt idx="2">
                  <c:v>40360</c:v>
                </c:pt>
                <c:pt idx="3">
                  <c:v>40452</c:v>
                </c:pt>
                <c:pt idx="4">
                  <c:v>40544</c:v>
                </c:pt>
                <c:pt idx="5">
                  <c:v>40634</c:v>
                </c:pt>
                <c:pt idx="6">
                  <c:v>40725</c:v>
                </c:pt>
                <c:pt idx="7">
                  <c:v>40817</c:v>
                </c:pt>
                <c:pt idx="8">
                  <c:v>40909</c:v>
                </c:pt>
                <c:pt idx="9">
                  <c:v>41000</c:v>
                </c:pt>
                <c:pt idx="10">
                  <c:v>41091</c:v>
                </c:pt>
                <c:pt idx="11">
                  <c:v>41183</c:v>
                </c:pt>
                <c:pt idx="12">
                  <c:v>41275</c:v>
                </c:pt>
                <c:pt idx="13">
                  <c:v>41365</c:v>
                </c:pt>
                <c:pt idx="14">
                  <c:v>41456</c:v>
                </c:pt>
                <c:pt idx="15">
                  <c:v>41548</c:v>
                </c:pt>
                <c:pt idx="16">
                  <c:v>41640</c:v>
                </c:pt>
                <c:pt idx="17">
                  <c:v>41730</c:v>
                </c:pt>
                <c:pt idx="18">
                  <c:v>41821</c:v>
                </c:pt>
                <c:pt idx="19">
                  <c:v>41913</c:v>
                </c:pt>
                <c:pt idx="20">
                  <c:v>42005</c:v>
                </c:pt>
                <c:pt idx="21">
                  <c:v>42095</c:v>
                </c:pt>
                <c:pt idx="22">
                  <c:v>42186</c:v>
                </c:pt>
                <c:pt idx="23">
                  <c:v>42278</c:v>
                </c:pt>
                <c:pt idx="24">
                  <c:v>42370</c:v>
                </c:pt>
                <c:pt idx="25">
                  <c:v>42461</c:v>
                </c:pt>
                <c:pt idx="26">
                  <c:v>42552</c:v>
                </c:pt>
                <c:pt idx="27">
                  <c:v>42644</c:v>
                </c:pt>
                <c:pt idx="28">
                  <c:v>42736</c:v>
                </c:pt>
                <c:pt idx="29">
                  <c:v>42826</c:v>
                </c:pt>
                <c:pt idx="30">
                  <c:v>42917</c:v>
                </c:pt>
                <c:pt idx="31">
                  <c:v>43009</c:v>
                </c:pt>
                <c:pt idx="32">
                  <c:v>43101</c:v>
                </c:pt>
                <c:pt idx="33">
                  <c:v>43191</c:v>
                </c:pt>
                <c:pt idx="34">
                  <c:v>43282</c:v>
                </c:pt>
                <c:pt idx="35">
                  <c:v>43374</c:v>
                </c:pt>
                <c:pt idx="36">
                  <c:v>43466</c:v>
                </c:pt>
                <c:pt idx="37">
                  <c:v>43556</c:v>
                </c:pt>
                <c:pt idx="38">
                  <c:v>43647</c:v>
                </c:pt>
                <c:pt idx="39">
                  <c:v>43739</c:v>
                </c:pt>
                <c:pt idx="40">
                  <c:v>43831</c:v>
                </c:pt>
                <c:pt idx="41">
                  <c:v>43922</c:v>
                </c:pt>
                <c:pt idx="42">
                  <c:v>44013</c:v>
                </c:pt>
                <c:pt idx="43">
                  <c:v>44105</c:v>
                </c:pt>
                <c:pt idx="44">
                  <c:v>44197</c:v>
                </c:pt>
                <c:pt idx="45">
                  <c:v>44287</c:v>
                </c:pt>
                <c:pt idx="46">
                  <c:v>44378</c:v>
                </c:pt>
                <c:pt idx="47">
                  <c:v>44470</c:v>
                </c:pt>
                <c:pt idx="48">
                  <c:v>44562</c:v>
                </c:pt>
                <c:pt idx="49">
                  <c:v>44652</c:v>
                </c:pt>
                <c:pt idx="50">
                  <c:v>44743</c:v>
                </c:pt>
                <c:pt idx="51">
                  <c:v>44835</c:v>
                </c:pt>
                <c:pt idx="52">
                  <c:v>44927</c:v>
                </c:pt>
                <c:pt idx="53">
                  <c:v>45017</c:v>
                </c:pt>
                <c:pt idx="54">
                  <c:v>45108</c:v>
                </c:pt>
                <c:pt idx="55">
                  <c:v>45200</c:v>
                </c:pt>
                <c:pt idx="56">
                  <c:v>45292</c:v>
                </c:pt>
                <c:pt idx="57">
                  <c:v>45383</c:v>
                </c:pt>
                <c:pt idx="58">
                  <c:v>45474</c:v>
                </c:pt>
                <c:pt idx="59">
                  <c:v>45566</c:v>
                </c:pt>
                <c:pt idx="60">
                  <c:v>45658</c:v>
                </c:pt>
                <c:pt idx="61">
                  <c:v>45748</c:v>
                </c:pt>
                <c:pt idx="62">
                  <c:v>45839</c:v>
                </c:pt>
                <c:pt idx="63">
                  <c:v>45931</c:v>
                </c:pt>
                <c:pt idx="64">
                  <c:v>46023</c:v>
                </c:pt>
                <c:pt idx="65">
                  <c:v>46113</c:v>
                </c:pt>
              </c:numCache>
            </c:numRef>
          </c:cat>
          <c:val>
            <c:numRef>
              <c:f>List1!$B$3:$BO$3</c:f>
              <c:numCache>
                <c:formatCode>General</c:formatCode>
                <c:ptCount val="66"/>
                <c:pt idx="0">
                  <c:v>100</c:v>
                </c:pt>
                <c:pt idx="1">
                  <c:v>100.5</c:v>
                </c:pt>
                <c:pt idx="2">
                  <c:v>100.7</c:v>
                </c:pt>
                <c:pt idx="3">
                  <c:v>99.9</c:v>
                </c:pt>
                <c:pt idx="4">
                  <c:v>99.1</c:v>
                </c:pt>
                <c:pt idx="5">
                  <c:v>98.4</c:v>
                </c:pt>
                <c:pt idx="6">
                  <c:v>97.9</c:v>
                </c:pt>
                <c:pt idx="7">
                  <c:v>96.9</c:v>
                </c:pt>
                <c:pt idx="8">
                  <c:v>96.7</c:v>
                </c:pt>
                <c:pt idx="9">
                  <c:v>95.9</c:v>
                </c:pt>
                <c:pt idx="10">
                  <c:v>94.9</c:v>
                </c:pt>
                <c:pt idx="11">
                  <c:v>93.6</c:v>
                </c:pt>
                <c:pt idx="12">
                  <c:v>93</c:v>
                </c:pt>
                <c:pt idx="13">
                  <c:v>93.2</c:v>
                </c:pt>
                <c:pt idx="14">
                  <c:v>93.4</c:v>
                </c:pt>
                <c:pt idx="15">
                  <c:v>93.4</c:v>
                </c:pt>
                <c:pt idx="16">
                  <c:v>93.7</c:v>
                </c:pt>
                <c:pt idx="17">
                  <c:v>94.4</c:v>
                </c:pt>
                <c:pt idx="18">
                  <c:v>96.2</c:v>
                </c:pt>
                <c:pt idx="19">
                  <c:v>97.4</c:v>
                </c:pt>
                <c:pt idx="20">
                  <c:v>98.4</c:v>
                </c:pt>
                <c:pt idx="21">
                  <c:v>99.7</c:v>
                </c:pt>
                <c:pt idx="22">
                  <c:v>101.4</c:v>
                </c:pt>
                <c:pt idx="23">
                  <c:v>103.6</c:v>
                </c:pt>
                <c:pt idx="24">
                  <c:v>105.5</c:v>
                </c:pt>
                <c:pt idx="25">
                  <c:v>107.8</c:v>
                </c:pt>
                <c:pt idx="26">
                  <c:v>110.7</c:v>
                </c:pt>
                <c:pt idx="27">
                  <c:v>114.6</c:v>
                </c:pt>
                <c:pt idx="28">
                  <c:v>117.6</c:v>
                </c:pt>
                <c:pt idx="29">
                  <c:v>120.8</c:v>
                </c:pt>
                <c:pt idx="30">
                  <c:v>123.4</c:v>
                </c:pt>
                <c:pt idx="31">
                  <c:v>126.5</c:v>
                </c:pt>
                <c:pt idx="32">
                  <c:v>129.6</c:v>
                </c:pt>
                <c:pt idx="33">
                  <c:v>133.6</c:v>
                </c:pt>
                <c:pt idx="34">
                  <c:v>137.4</c:v>
                </c:pt>
                <c:pt idx="35">
                  <c:v>140.19999999999999</c:v>
                </c:pt>
                <c:pt idx="36">
                  <c:v>142.1</c:v>
                </c:pt>
                <c:pt idx="37">
                  <c:v>144.5</c:v>
                </c:pt>
                <c:pt idx="38">
                  <c:v>148.30000000000001</c:v>
                </c:pt>
                <c:pt idx="39">
                  <c:v>151.4</c:v>
                </c:pt>
                <c:pt idx="40">
                  <c:v>156.4</c:v>
                </c:pt>
                <c:pt idx="41">
                  <c:v>160.30000000000001</c:v>
                </c:pt>
                <c:pt idx="42">
                  <c:v>166.1</c:v>
                </c:pt>
                <c:pt idx="43">
                  <c:v>170.9</c:v>
                </c:pt>
                <c:pt idx="44">
                  <c:v>177.4</c:v>
                </c:pt>
                <c:pt idx="45">
                  <c:v>184.1</c:v>
                </c:pt>
                <c:pt idx="46">
                  <c:v>193.3</c:v>
                </c:pt>
                <c:pt idx="47">
                  <c:v>203</c:v>
                </c:pt>
                <c:pt idx="48">
                  <c:v>214</c:v>
                </c:pt>
                <c:pt idx="49">
                  <c:v>228.8</c:v>
                </c:pt>
                <c:pt idx="50">
                  <c:v>227.5</c:v>
                </c:pt>
                <c:pt idx="51">
                  <c:v>225.9</c:v>
                </c:pt>
                <c:pt idx="52">
                  <c:v>220.3</c:v>
                </c:pt>
                <c:pt idx="53">
                  <c:v>215.7</c:v>
                </c:pt>
                <c:pt idx="54">
                  <c:v>213.3</c:v>
                </c:pt>
                <c:pt idx="55">
                  <c:v>212.9</c:v>
                </c:pt>
                <c:pt idx="56">
                  <c:v>213.5</c:v>
                </c:pt>
                <c:pt idx="57">
                  <c:v>214.8</c:v>
                </c:pt>
                <c:pt idx="58">
                  <c:v>220.4</c:v>
                </c:pt>
                <c:pt idx="59">
                  <c:v>227.9</c:v>
                </c:pt>
                <c:pt idx="60">
                  <c:v>236.3</c:v>
                </c:pt>
                <c:pt idx="61">
                  <c:v>244.5</c:v>
                </c:pt>
                <c:pt idx="62">
                  <c:v>252.3</c:v>
                </c:pt>
                <c:pt idx="63">
                  <c:v>259.10000000000002</c:v>
                </c:pt>
                <c:pt idx="64">
                  <c:v>265.8</c:v>
                </c:pt>
                <c:pt idx="65">
                  <c:v>272.2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567E-9A4F-85D8-64E82AEFD5C7}"/>
            </c:ext>
          </c:extLst>
        </c:ser>
        <c:ser>
          <c:idx val="1"/>
          <c:order val="1"/>
          <c:tx>
            <c:strRef>
              <c:f>List1!$A$4</c:f>
              <c:strCache>
                <c:ptCount val="1"/>
                <c:pt idx="0">
                  <c:v>Rodinné domy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List1!$B$2:$BO$2</c:f>
              <c:numCache>
                <c:formatCode>m/d/yyyy</c:formatCode>
                <c:ptCount val="66"/>
                <c:pt idx="0">
                  <c:v>40179</c:v>
                </c:pt>
                <c:pt idx="1">
                  <c:v>40269</c:v>
                </c:pt>
                <c:pt idx="2">
                  <c:v>40360</c:v>
                </c:pt>
                <c:pt idx="3">
                  <c:v>40452</c:v>
                </c:pt>
                <c:pt idx="4">
                  <c:v>40544</c:v>
                </c:pt>
                <c:pt idx="5">
                  <c:v>40634</c:v>
                </c:pt>
                <c:pt idx="6">
                  <c:v>40725</c:v>
                </c:pt>
                <c:pt idx="7">
                  <c:v>40817</c:v>
                </c:pt>
                <c:pt idx="8">
                  <c:v>40909</c:v>
                </c:pt>
                <c:pt idx="9">
                  <c:v>41000</c:v>
                </c:pt>
                <c:pt idx="10">
                  <c:v>41091</c:v>
                </c:pt>
                <c:pt idx="11">
                  <c:v>41183</c:v>
                </c:pt>
                <c:pt idx="12">
                  <c:v>41275</c:v>
                </c:pt>
                <c:pt idx="13">
                  <c:v>41365</c:v>
                </c:pt>
                <c:pt idx="14">
                  <c:v>41456</c:v>
                </c:pt>
                <c:pt idx="15">
                  <c:v>41548</c:v>
                </c:pt>
                <c:pt idx="16">
                  <c:v>41640</c:v>
                </c:pt>
                <c:pt idx="17">
                  <c:v>41730</c:v>
                </c:pt>
                <c:pt idx="18">
                  <c:v>41821</c:v>
                </c:pt>
                <c:pt idx="19">
                  <c:v>41913</c:v>
                </c:pt>
                <c:pt idx="20">
                  <c:v>42005</c:v>
                </c:pt>
                <c:pt idx="21">
                  <c:v>42095</c:v>
                </c:pt>
                <c:pt idx="22">
                  <c:v>42186</c:v>
                </c:pt>
                <c:pt idx="23">
                  <c:v>42278</c:v>
                </c:pt>
                <c:pt idx="24">
                  <c:v>42370</c:v>
                </c:pt>
                <c:pt idx="25">
                  <c:v>42461</c:v>
                </c:pt>
                <c:pt idx="26">
                  <c:v>42552</c:v>
                </c:pt>
                <c:pt idx="27">
                  <c:v>42644</c:v>
                </c:pt>
                <c:pt idx="28">
                  <c:v>42736</c:v>
                </c:pt>
                <c:pt idx="29">
                  <c:v>42826</c:v>
                </c:pt>
                <c:pt idx="30">
                  <c:v>42917</c:v>
                </c:pt>
                <c:pt idx="31">
                  <c:v>43009</c:v>
                </c:pt>
                <c:pt idx="32">
                  <c:v>43101</c:v>
                </c:pt>
                <c:pt idx="33">
                  <c:v>43191</c:v>
                </c:pt>
                <c:pt idx="34">
                  <c:v>43282</c:v>
                </c:pt>
                <c:pt idx="35">
                  <c:v>43374</c:v>
                </c:pt>
                <c:pt idx="36">
                  <c:v>43466</c:v>
                </c:pt>
                <c:pt idx="37">
                  <c:v>43556</c:v>
                </c:pt>
                <c:pt idx="38">
                  <c:v>43647</c:v>
                </c:pt>
                <c:pt idx="39">
                  <c:v>43739</c:v>
                </c:pt>
                <c:pt idx="40">
                  <c:v>43831</c:v>
                </c:pt>
                <c:pt idx="41">
                  <c:v>43922</c:v>
                </c:pt>
                <c:pt idx="42">
                  <c:v>44013</c:v>
                </c:pt>
                <c:pt idx="43">
                  <c:v>44105</c:v>
                </c:pt>
                <c:pt idx="44">
                  <c:v>44197</c:v>
                </c:pt>
                <c:pt idx="45">
                  <c:v>44287</c:v>
                </c:pt>
                <c:pt idx="46">
                  <c:v>44378</c:v>
                </c:pt>
                <c:pt idx="47">
                  <c:v>44470</c:v>
                </c:pt>
                <c:pt idx="48">
                  <c:v>44562</c:v>
                </c:pt>
                <c:pt idx="49">
                  <c:v>44652</c:v>
                </c:pt>
                <c:pt idx="50">
                  <c:v>44743</c:v>
                </c:pt>
                <c:pt idx="51">
                  <c:v>44835</c:v>
                </c:pt>
                <c:pt idx="52">
                  <c:v>44927</c:v>
                </c:pt>
                <c:pt idx="53">
                  <c:v>45017</c:v>
                </c:pt>
                <c:pt idx="54">
                  <c:v>45108</c:v>
                </c:pt>
                <c:pt idx="55">
                  <c:v>45200</c:v>
                </c:pt>
                <c:pt idx="56">
                  <c:v>45292</c:v>
                </c:pt>
                <c:pt idx="57">
                  <c:v>45383</c:v>
                </c:pt>
                <c:pt idx="58">
                  <c:v>45474</c:v>
                </c:pt>
                <c:pt idx="59">
                  <c:v>45566</c:v>
                </c:pt>
                <c:pt idx="60">
                  <c:v>45658</c:v>
                </c:pt>
                <c:pt idx="61">
                  <c:v>45748</c:v>
                </c:pt>
                <c:pt idx="62">
                  <c:v>45839</c:v>
                </c:pt>
                <c:pt idx="63">
                  <c:v>45931</c:v>
                </c:pt>
                <c:pt idx="64">
                  <c:v>46023</c:v>
                </c:pt>
                <c:pt idx="65">
                  <c:v>46113</c:v>
                </c:pt>
              </c:numCache>
            </c:numRef>
          </c:cat>
          <c:val>
            <c:numRef>
              <c:f>List1!$B$4:$BO$4</c:f>
              <c:numCache>
                <c:formatCode>General</c:formatCode>
                <c:ptCount val="66"/>
                <c:pt idx="0">
                  <c:v>100</c:v>
                </c:pt>
                <c:pt idx="1">
                  <c:v>99.5</c:v>
                </c:pt>
                <c:pt idx="2">
                  <c:v>99.8</c:v>
                </c:pt>
                <c:pt idx="3">
                  <c:v>100.6</c:v>
                </c:pt>
                <c:pt idx="4">
                  <c:v>101.6</c:v>
                </c:pt>
                <c:pt idx="5">
                  <c:v>101.2</c:v>
                </c:pt>
                <c:pt idx="6">
                  <c:v>99.8</c:v>
                </c:pt>
                <c:pt idx="7">
                  <c:v>100.8</c:v>
                </c:pt>
                <c:pt idx="8">
                  <c:v>103.1</c:v>
                </c:pt>
                <c:pt idx="9">
                  <c:v>102.7</c:v>
                </c:pt>
                <c:pt idx="10">
                  <c:v>101.9</c:v>
                </c:pt>
                <c:pt idx="11">
                  <c:v>101.2</c:v>
                </c:pt>
                <c:pt idx="12">
                  <c:v>99.8</c:v>
                </c:pt>
                <c:pt idx="13">
                  <c:v>98.9</c:v>
                </c:pt>
                <c:pt idx="14">
                  <c:v>99.1</c:v>
                </c:pt>
                <c:pt idx="15">
                  <c:v>99.2</c:v>
                </c:pt>
                <c:pt idx="16">
                  <c:v>101.2</c:v>
                </c:pt>
                <c:pt idx="17">
                  <c:v>103.9</c:v>
                </c:pt>
                <c:pt idx="18">
                  <c:v>105.4</c:v>
                </c:pt>
                <c:pt idx="19">
                  <c:v>105.8</c:v>
                </c:pt>
                <c:pt idx="20">
                  <c:v>106.3</c:v>
                </c:pt>
                <c:pt idx="21">
                  <c:v>107.2</c:v>
                </c:pt>
                <c:pt idx="22">
                  <c:v>107.7</c:v>
                </c:pt>
                <c:pt idx="23">
                  <c:v>108.2</c:v>
                </c:pt>
                <c:pt idx="24">
                  <c:v>109.2</c:v>
                </c:pt>
                <c:pt idx="25">
                  <c:v>109.8</c:v>
                </c:pt>
                <c:pt idx="26" formatCode="0.0">
                  <c:v>111</c:v>
                </c:pt>
                <c:pt idx="27">
                  <c:v>112.9</c:v>
                </c:pt>
                <c:pt idx="28">
                  <c:v>114.1</c:v>
                </c:pt>
                <c:pt idx="29">
                  <c:v>116.2</c:v>
                </c:pt>
                <c:pt idx="30">
                  <c:v>118.4</c:v>
                </c:pt>
                <c:pt idx="31">
                  <c:v>120.4</c:v>
                </c:pt>
                <c:pt idx="32">
                  <c:v>122.1</c:v>
                </c:pt>
                <c:pt idx="33">
                  <c:v>124.4</c:v>
                </c:pt>
                <c:pt idx="34">
                  <c:v>126.4</c:v>
                </c:pt>
                <c:pt idx="35">
                  <c:v>129.1</c:v>
                </c:pt>
                <c:pt idx="36">
                  <c:v>132.30000000000001</c:v>
                </c:pt>
                <c:pt idx="37">
                  <c:v>134.9</c:v>
                </c:pt>
                <c:pt idx="38">
                  <c:v>137.6</c:v>
                </c:pt>
                <c:pt idx="39">
                  <c:v>140.4</c:v>
                </c:pt>
                <c:pt idx="40">
                  <c:v>144.19999999999999</c:v>
                </c:pt>
                <c:pt idx="41">
                  <c:v>146.9</c:v>
                </c:pt>
                <c:pt idx="42">
                  <c:v>150.1</c:v>
                </c:pt>
                <c:pt idx="43">
                  <c:v>154.30000000000001</c:v>
                </c:pt>
                <c:pt idx="44">
                  <c:v>159.19999999999999</c:v>
                </c:pt>
                <c:pt idx="45">
                  <c:v>165.9</c:v>
                </c:pt>
                <c:pt idx="46">
                  <c:v>173.9</c:v>
                </c:pt>
                <c:pt idx="47">
                  <c:v>181.9</c:v>
                </c:pt>
                <c:pt idx="48">
                  <c:v>190.4</c:v>
                </c:pt>
                <c:pt idx="49">
                  <c:v>198.9</c:v>
                </c:pt>
                <c:pt idx="50">
                  <c:v>204.1</c:v>
                </c:pt>
                <c:pt idx="51">
                  <c:v>207.8</c:v>
                </c:pt>
                <c:pt idx="52">
                  <c:v>207.6</c:v>
                </c:pt>
                <c:pt idx="53">
                  <c:v>206.4</c:v>
                </c:pt>
                <c:pt idx="54">
                  <c:v>207</c:v>
                </c:pt>
                <c:pt idx="55">
                  <c:v>207.6</c:v>
                </c:pt>
                <c:pt idx="56">
                  <c:v>209.9</c:v>
                </c:pt>
                <c:pt idx="57">
                  <c:v>213</c:v>
                </c:pt>
                <c:pt idx="58">
                  <c:v>216.8</c:v>
                </c:pt>
                <c:pt idx="59">
                  <c:v>220.9</c:v>
                </c:pt>
                <c:pt idx="60">
                  <c:v>226.4</c:v>
                </c:pt>
                <c:pt idx="61">
                  <c:v>231.6</c:v>
                </c:pt>
                <c:pt idx="62">
                  <c:v>236.7</c:v>
                </c:pt>
                <c:pt idx="63">
                  <c:v>241.9</c:v>
                </c:pt>
                <c:pt idx="64" formatCode="0.0">
                  <c:v>247</c:v>
                </c:pt>
                <c:pt idx="65">
                  <c:v>251.7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7E-9A4F-85D8-64E82AEFD5C7}"/>
            </c:ext>
          </c:extLst>
        </c:ser>
        <c:ser>
          <c:idx val="2"/>
          <c:order val="2"/>
          <c:tx>
            <c:strRef>
              <c:f>List1!$A$5</c:f>
              <c:strCache>
                <c:ptCount val="1"/>
                <c:pt idx="0">
                  <c:v>Pozemky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List1!$B$2:$BO$2</c:f>
              <c:numCache>
                <c:formatCode>m/d/yyyy</c:formatCode>
                <c:ptCount val="66"/>
                <c:pt idx="0">
                  <c:v>40179</c:v>
                </c:pt>
                <c:pt idx="1">
                  <c:v>40269</c:v>
                </c:pt>
                <c:pt idx="2">
                  <c:v>40360</c:v>
                </c:pt>
                <c:pt idx="3">
                  <c:v>40452</c:v>
                </c:pt>
                <c:pt idx="4">
                  <c:v>40544</c:v>
                </c:pt>
                <c:pt idx="5">
                  <c:v>40634</c:v>
                </c:pt>
                <c:pt idx="6">
                  <c:v>40725</c:v>
                </c:pt>
                <c:pt idx="7">
                  <c:v>40817</c:v>
                </c:pt>
                <c:pt idx="8">
                  <c:v>40909</c:v>
                </c:pt>
                <c:pt idx="9">
                  <c:v>41000</c:v>
                </c:pt>
                <c:pt idx="10">
                  <c:v>41091</c:v>
                </c:pt>
                <c:pt idx="11">
                  <c:v>41183</c:v>
                </c:pt>
                <c:pt idx="12">
                  <c:v>41275</c:v>
                </c:pt>
                <c:pt idx="13">
                  <c:v>41365</c:v>
                </c:pt>
                <c:pt idx="14">
                  <c:v>41456</c:v>
                </c:pt>
                <c:pt idx="15">
                  <c:v>41548</c:v>
                </c:pt>
                <c:pt idx="16">
                  <c:v>41640</c:v>
                </c:pt>
                <c:pt idx="17">
                  <c:v>41730</c:v>
                </c:pt>
                <c:pt idx="18">
                  <c:v>41821</c:v>
                </c:pt>
                <c:pt idx="19">
                  <c:v>41913</c:v>
                </c:pt>
                <c:pt idx="20">
                  <c:v>42005</c:v>
                </c:pt>
                <c:pt idx="21">
                  <c:v>42095</c:v>
                </c:pt>
                <c:pt idx="22">
                  <c:v>42186</c:v>
                </c:pt>
                <c:pt idx="23">
                  <c:v>42278</c:v>
                </c:pt>
                <c:pt idx="24">
                  <c:v>42370</c:v>
                </c:pt>
                <c:pt idx="25">
                  <c:v>42461</c:v>
                </c:pt>
                <c:pt idx="26">
                  <c:v>42552</c:v>
                </c:pt>
                <c:pt idx="27">
                  <c:v>42644</c:v>
                </c:pt>
                <c:pt idx="28">
                  <c:v>42736</c:v>
                </c:pt>
                <c:pt idx="29">
                  <c:v>42826</c:v>
                </c:pt>
                <c:pt idx="30">
                  <c:v>42917</c:v>
                </c:pt>
                <c:pt idx="31">
                  <c:v>43009</c:v>
                </c:pt>
                <c:pt idx="32">
                  <c:v>43101</c:v>
                </c:pt>
                <c:pt idx="33">
                  <c:v>43191</c:v>
                </c:pt>
                <c:pt idx="34">
                  <c:v>43282</c:v>
                </c:pt>
                <c:pt idx="35">
                  <c:v>43374</c:v>
                </c:pt>
                <c:pt idx="36">
                  <c:v>43466</c:v>
                </c:pt>
                <c:pt idx="37">
                  <c:v>43556</c:v>
                </c:pt>
                <c:pt idx="38">
                  <c:v>43647</c:v>
                </c:pt>
                <c:pt idx="39">
                  <c:v>43739</c:v>
                </c:pt>
                <c:pt idx="40">
                  <c:v>43831</c:v>
                </c:pt>
                <c:pt idx="41">
                  <c:v>43922</c:v>
                </c:pt>
                <c:pt idx="42">
                  <c:v>44013</c:v>
                </c:pt>
                <c:pt idx="43">
                  <c:v>44105</c:v>
                </c:pt>
                <c:pt idx="44">
                  <c:v>44197</c:v>
                </c:pt>
                <c:pt idx="45">
                  <c:v>44287</c:v>
                </c:pt>
                <c:pt idx="46">
                  <c:v>44378</c:v>
                </c:pt>
                <c:pt idx="47">
                  <c:v>44470</c:v>
                </c:pt>
                <c:pt idx="48">
                  <c:v>44562</c:v>
                </c:pt>
                <c:pt idx="49">
                  <c:v>44652</c:v>
                </c:pt>
                <c:pt idx="50">
                  <c:v>44743</c:v>
                </c:pt>
                <c:pt idx="51">
                  <c:v>44835</c:v>
                </c:pt>
                <c:pt idx="52">
                  <c:v>44927</c:v>
                </c:pt>
                <c:pt idx="53">
                  <c:v>45017</c:v>
                </c:pt>
                <c:pt idx="54">
                  <c:v>45108</c:v>
                </c:pt>
                <c:pt idx="55">
                  <c:v>45200</c:v>
                </c:pt>
                <c:pt idx="56">
                  <c:v>45292</c:v>
                </c:pt>
                <c:pt idx="57">
                  <c:v>45383</c:v>
                </c:pt>
                <c:pt idx="58">
                  <c:v>45474</c:v>
                </c:pt>
                <c:pt idx="59">
                  <c:v>45566</c:v>
                </c:pt>
                <c:pt idx="60">
                  <c:v>45658</c:v>
                </c:pt>
                <c:pt idx="61">
                  <c:v>45748</c:v>
                </c:pt>
                <c:pt idx="62">
                  <c:v>45839</c:v>
                </c:pt>
                <c:pt idx="63">
                  <c:v>45931</c:v>
                </c:pt>
                <c:pt idx="64">
                  <c:v>46023</c:v>
                </c:pt>
                <c:pt idx="65">
                  <c:v>46113</c:v>
                </c:pt>
              </c:numCache>
            </c:numRef>
          </c:cat>
          <c:val>
            <c:numRef>
              <c:f>List1!$B$5:$BO$5</c:f>
              <c:numCache>
                <c:formatCode>General</c:formatCode>
                <c:ptCount val="66"/>
                <c:pt idx="0">
                  <c:v>100</c:v>
                </c:pt>
                <c:pt idx="1">
                  <c:v>100.9</c:v>
                </c:pt>
                <c:pt idx="2">
                  <c:v>103.1</c:v>
                </c:pt>
                <c:pt idx="3">
                  <c:v>104.8</c:v>
                </c:pt>
                <c:pt idx="4">
                  <c:v>104.6</c:v>
                </c:pt>
                <c:pt idx="5">
                  <c:v>106.6</c:v>
                </c:pt>
                <c:pt idx="6">
                  <c:v>106.5</c:v>
                </c:pt>
                <c:pt idx="7">
                  <c:v>106.7</c:v>
                </c:pt>
                <c:pt idx="8">
                  <c:v>108.3</c:v>
                </c:pt>
                <c:pt idx="9" formatCode="0.0">
                  <c:v>111</c:v>
                </c:pt>
                <c:pt idx="10">
                  <c:v>112.1</c:v>
                </c:pt>
                <c:pt idx="11">
                  <c:v>113.5</c:v>
                </c:pt>
                <c:pt idx="12">
                  <c:v>114.5</c:v>
                </c:pt>
                <c:pt idx="13">
                  <c:v>114.7</c:v>
                </c:pt>
                <c:pt idx="14">
                  <c:v>115.6</c:v>
                </c:pt>
                <c:pt idx="15">
                  <c:v>115.6</c:v>
                </c:pt>
                <c:pt idx="16">
                  <c:v>116.5</c:v>
                </c:pt>
                <c:pt idx="17">
                  <c:v>116.8</c:v>
                </c:pt>
                <c:pt idx="18">
                  <c:v>118.4</c:v>
                </c:pt>
                <c:pt idx="19">
                  <c:v>119.4</c:v>
                </c:pt>
                <c:pt idx="20">
                  <c:v>120.3</c:v>
                </c:pt>
                <c:pt idx="21">
                  <c:v>121</c:v>
                </c:pt>
                <c:pt idx="22">
                  <c:v>123</c:v>
                </c:pt>
                <c:pt idx="23">
                  <c:v>124.7</c:v>
                </c:pt>
                <c:pt idx="24">
                  <c:v>125.9</c:v>
                </c:pt>
                <c:pt idx="25">
                  <c:v>128.80000000000001</c:v>
                </c:pt>
                <c:pt idx="26">
                  <c:v>131.19999999999999</c:v>
                </c:pt>
                <c:pt idx="27">
                  <c:v>135.4</c:v>
                </c:pt>
                <c:pt idx="28">
                  <c:v>137.80000000000001</c:v>
                </c:pt>
                <c:pt idx="29">
                  <c:v>138.80000000000001</c:v>
                </c:pt>
                <c:pt idx="30">
                  <c:v>139.80000000000001</c:v>
                </c:pt>
                <c:pt idx="31">
                  <c:v>139.80000000000001</c:v>
                </c:pt>
                <c:pt idx="32">
                  <c:v>142.5</c:v>
                </c:pt>
                <c:pt idx="33">
                  <c:v>145.4</c:v>
                </c:pt>
                <c:pt idx="34">
                  <c:v>147.5</c:v>
                </c:pt>
                <c:pt idx="35">
                  <c:v>150.9</c:v>
                </c:pt>
                <c:pt idx="36">
                  <c:v>153.9</c:v>
                </c:pt>
                <c:pt idx="37">
                  <c:v>156.9</c:v>
                </c:pt>
                <c:pt idx="38">
                  <c:v>160.5</c:v>
                </c:pt>
                <c:pt idx="39">
                  <c:v>163.5</c:v>
                </c:pt>
                <c:pt idx="40">
                  <c:v>168.2</c:v>
                </c:pt>
                <c:pt idx="41">
                  <c:v>173.1</c:v>
                </c:pt>
                <c:pt idx="42">
                  <c:v>179.5</c:v>
                </c:pt>
                <c:pt idx="43">
                  <c:v>185.2</c:v>
                </c:pt>
                <c:pt idx="44">
                  <c:v>194.8</c:v>
                </c:pt>
                <c:pt idx="45">
                  <c:v>205.5</c:v>
                </c:pt>
                <c:pt idx="46">
                  <c:v>215.9</c:v>
                </c:pt>
                <c:pt idx="47">
                  <c:v>228.2</c:v>
                </c:pt>
                <c:pt idx="48">
                  <c:v>240.9</c:v>
                </c:pt>
                <c:pt idx="49">
                  <c:v>254.6</c:v>
                </c:pt>
                <c:pt idx="50">
                  <c:v>266.8</c:v>
                </c:pt>
                <c:pt idx="51">
                  <c:v>278.8</c:v>
                </c:pt>
                <c:pt idx="52">
                  <c:v>289.39999999999998</c:v>
                </c:pt>
                <c:pt idx="53">
                  <c:v>295.2</c:v>
                </c:pt>
                <c:pt idx="54">
                  <c:v>298.5</c:v>
                </c:pt>
                <c:pt idx="55">
                  <c:v>298.5</c:v>
                </c:pt>
                <c:pt idx="56">
                  <c:v>300.89999999999998</c:v>
                </c:pt>
                <c:pt idx="57">
                  <c:v>302.7</c:v>
                </c:pt>
                <c:pt idx="58">
                  <c:v>308.8</c:v>
                </c:pt>
                <c:pt idx="59">
                  <c:v>313.10000000000002</c:v>
                </c:pt>
                <c:pt idx="60">
                  <c:v>319.39999999999998</c:v>
                </c:pt>
                <c:pt idx="61">
                  <c:v>324.39999999999998</c:v>
                </c:pt>
                <c:pt idx="62">
                  <c:v>327.7</c:v>
                </c:pt>
                <c:pt idx="63">
                  <c:v>335.6</c:v>
                </c:pt>
                <c:pt idx="64" formatCode="0.0">
                  <c:v>345</c:v>
                </c:pt>
                <c:pt idx="65" formatCode="0.0">
                  <c:v>353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7E-9A4F-85D8-64E82AEFD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8510159"/>
        <c:axId val="1549973535"/>
      </c:lineChart>
      <c:dateAx>
        <c:axId val="2098510159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low"/>
        <c:spPr>
          <a:noFill/>
          <a:ln w="15875" cap="flat" cmpd="sng" algn="ctr">
            <a:solidFill>
              <a:schemeClr val="tx1">
                <a:lumMod val="50000"/>
                <a:lumOff val="50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9973535"/>
        <c:crossesAt val="100"/>
        <c:auto val="1"/>
        <c:lblOffset val="100"/>
        <c:baseTimeUnit val="months"/>
        <c:majorUnit val="1"/>
        <c:majorTimeUnit val="years"/>
      </c:dateAx>
      <c:valAx>
        <c:axId val="1549973535"/>
        <c:scaling>
          <c:orientation val="minMax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9851015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/>
      </a:pPr>
      <a:endParaRPr lang="cs-CZ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870573515766077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P. A.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non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List1!$A$2:$A$6</c:f>
              <c:strCache>
                <c:ptCount val="5"/>
                <c:pt idx="0">
                  <c:v>Q2/2025</c:v>
                </c:pt>
                <c:pt idx="1">
                  <c:v>Q3/2025</c:v>
                </c:pt>
                <c:pt idx="2">
                  <c:v>Q4/2025</c:v>
                </c:pt>
                <c:pt idx="3">
                  <c:v>Q1/2026</c:v>
                </c:pt>
                <c:pt idx="4">
                  <c:v>Q2/2026</c:v>
                </c:pt>
              </c:strCache>
            </c:strRef>
          </c:cat>
          <c:val>
            <c:numRef>
              <c:f>List1!$B$2:$B$6</c:f>
              <c:numCache>
                <c:formatCode>\+0.00\ %;\-0.00\ %;0.00\ %</c:formatCode>
                <c:ptCount val="5"/>
                <c:pt idx="0">
                  <c:v>3.5000000000000003E-2</c:v>
                </c:pt>
                <c:pt idx="1">
                  <c:v>3.2000000000000001E-2</c:v>
                </c:pt>
                <c:pt idx="2">
                  <c:v>2.7E-2</c:v>
                </c:pt>
                <c:pt idx="3">
                  <c:v>2.5999999999999999E-2</c:v>
                </c:pt>
                <c:pt idx="4">
                  <c:v>2.4E-2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2-F846-AEF9-68893533F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axId val="2098510159"/>
        <c:axId val="1549973535"/>
      </c:barChart>
      <c:catAx>
        <c:axId val="2098510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549973535"/>
        <c:crosses val="autoZero"/>
        <c:auto val="1"/>
        <c:lblAlgn val="ctr"/>
        <c:lblOffset val="0"/>
        <c:noMultiLvlLbl val="1"/>
      </c:catAx>
      <c:valAx>
        <c:axId val="1549973535"/>
        <c:scaling>
          <c:orientation val="minMax"/>
          <c:max val="5.000000000000001E-2"/>
          <c:min val="0"/>
        </c:scaling>
        <c:delete val="0"/>
        <c:axPos val="l"/>
        <c:numFmt formatCode="#,##0" sourceLinked="0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098510159"/>
        <c:crosses val="autoZero"/>
        <c:crossBetween val="between"/>
        <c:majorUnit val="10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466100218260733E-2"/>
          <c:y val="7.2065253752731356E-3"/>
          <c:w val="0.99713188798554653"/>
          <c:h val="0.823808936328717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Sloupec4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E89-064B-9D7E-73D5458E28E9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E89-064B-9D7E-73D5458E28E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Bytová družstva</c:v>
                </c:pt>
                <c:pt idx="1">
                  <c:v>Společenství vlastníků</c:v>
                </c:pt>
              </c:strCache>
            </c:strRef>
          </c:cat>
          <c:val>
            <c:numRef>
              <c:f>List1!$B$2:$B$3</c:f>
              <c:numCache>
                <c:formatCode>0.0" tisíc"</c:formatCode>
                <c:ptCount val="2"/>
                <c:pt idx="0">
                  <c:v>11.5</c:v>
                </c:pt>
                <c:pt idx="1">
                  <c:v>80.7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89-064B-9D7E-73D5458E2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01027296"/>
        <c:axId val="401033416"/>
      </c:barChart>
      <c:catAx>
        <c:axId val="40102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01033416"/>
        <c:crosses val="autoZero"/>
        <c:auto val="1"/>
        <c:lblAlgn val="ctr"/>
        <c:lblOffset val="100"/>
        <c:noMultiLvlLbl val="0"/>
      </c:catAx>
      <c:valAx>
        <c:axId val="401033416"/>
        <c:scaling>
          <c:orientation val="minMax"/>
        </c:scaling>
        <c:delete val="0"/>
        <c:axPos val="l"/>
        <c:numFmt formatCode="0.0&quot; tisíc&quot;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0102729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0"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51283436657243"/>
          <c:y val="0.1986316176558896"/>
          <c:w val="0.64979247519611727"/>
          <c:h val="0.68921819504426585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effectLst/>
          </c:spPr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FA-0740-812B-DD56A368AA7E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9FA-0740-812B-DD56A368AA7E}"/>
              </c:ext>
            </c:extLst>
          </c:dPt>
          <c:dLbls>
            <c:dLbl>
              <c:idx val="0"/>
              <c:layout>
                <c:manualLayout>
                  <c:x val="-7.0543026083507843E-17"/>
                  <c:y val="-3.63155760651186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0" tIns="0" rIns="0" bIns="0" anchor="ctr" anchorCtr="0">
                  <a:spAutoFit/>
                </a:bodyPr>
                <a:lstStyle/>
                <a:p>
                  <a:pPr algn="l">
                    <a:defRPr sz="1600" b="0" i="0" u="none" strike="noStrike" kern="1200" spc="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69FA-0740-812B-DD56A368AA7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FA-0740-812B-DD56A368AA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600" b="0" i="0" u="none" strike="noStrike" kern="1200" spc="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List1!$A$2:$A$3</c:f>
              <c:strCache>
                <c:ptCount val="2"/>
                <c:pt idx="0">
                  <c:v>Ostatní byty</c:v>
                </c:pt>
                <c:pt idx="1">
                  <c:v>Družstevní byty</c:v>
                </c:pt>
              </c:strCache>
            </c:strRef>
          </c:cat>
          <c:val>
            <c:numRef>
              <c:f>List1!$B$2:$B$3</c:f>
              <c:numCache>
                <c:formatCode>0.0\ %</c:formatCode>
                <c:ptCount val="2"/>
                <c:pt idx="0">
                  <c:v>0.90600000000000003</c:v>
                </c:pt>
                <c:pt idx="1">
                  <c:v>9.4E-2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FA-0740-812B-DD56A368AA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35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681120144534778E-3"/>
          <c:y val="0"/>
          <c:w val="0.99713188798554653"/>
          <c:h val="0.832825168790244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Sloupec4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 w="317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C2-244A-836B-2BE623F5E494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 w="317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6C2-244A-836B-2BE623F5E49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96C2-244A-836B-2BE623F5E49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70CD18C0-8AAD-43D3-A2D5-9FDAD78B9DB3}" type="VALUE">
                      <a:rPr lang="en-US" b="0" smtClean="0">
                        <a:solidFill>
                          <a:schemeClr val="bg1"/>
                        </a:solidFill>
                      </a:rPr>
                      <a:pPr/>
                      <a:t>[HODNOTA]</a:t>
                    </a:fld>
                    <a:endParaRPr lang="cs-CZ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6C2-244A-836B-2BE623F5E4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List1!$A$2:$A$3</c:f>
              <c:numCache>
                <c:formatCode>General</c:formatCode>
                <c:ptCount val="2"/>
                <c:pt idx="0">
                  <c:v>2004</c:v>
                </c:pt>
                <c:pt idx="1">
                  <c:v>2025</c:v>
                </c:pt>
              </c:numCache>
            </c:numRef>
          </c:cat>
          <c:val>
            <c:numRef>
              <c:f>List1!$B$2:$B$3</c:f>
              <c:numCache>
                <c:formatCode>0.0\ %</c:formatCode>
                <c:ptCount val="2"/>
                <c:pt idx="0">
                  <c:v>0.14000000000000001</c:v>
                </c:pt>
                <c:pt idx="1">
                  <c:v>5.5E-2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C2-244A-836B-2BE623F5E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01027296"/>
        <c:axId val="401033416"/>
      </c:barChart>
      <c:catAx>
        <c:axId val="40102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24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01033416"/>
        <c:crosses val="autoZero"/>
        <c:auto val="0"/>
        <c:lblAlgn val="ctr"/>
        <c:lblOffset val="0"/>
        <c:noMultiLvlLbl val="0"/>
      </c:catAx>
      <c:valAx>
        <c:axId val="401033416"/>
        <c:scaling>
          <c:orientation val="minMax"/>
        </c:scaling>
        <c:delete val="0"/>
        <c:axPos val="l"/>
        <c:numFmt formatCode="0\ %" sourceLinked="0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01027296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0"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29490295194582E-3"/>
          <c:y val="0"/>
          <c:w val="0.99840705097048055"/>
          <c:h val="0.64067583973679265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List1!$C$1</c:f>
              <c:strCache>
                <c:ptCount val="1"/>
                <c:pt idx="0">
                  <c:v>Splátka úvěru od družstva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20D6-6B41-B457-18492AF04AB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6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20D6-6B41-B457-18492AF04AB0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0">
                <a:spAutoFit/>
              </a:bodyPr>
              <a:lstStyle/>
              <a:p>
                <a:pPr algn="ctr">
                  <a:defRPr lang="en-US"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Měsíční zatížení klienta</c:v>
                </c:pt>
                <c:pt idx="1">
                  <c:v>Měsíční splátka klienta</c:v>
                </c:pt>
              </c:strCache>
            </c:strRef>
          </c:cat>
          <c:val>
            <c:numRef>
              <c:f>List1!$C$2:$C$3</c:f>
              <c:numCache>
                <c:formatCode>#\ ##0\ "Kč"</c:formatCode>
                <c:ptCount val="2"/>
                <c:pt idx="0">
                  <c:v>23050</c:v>
                </c:pt>
                <c:pt idx="1">
                  <c:v>27241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D6-6B41-B457-18492AF04AB0}"/>
            </c:ext>
          </c:extLst>
        </c:ser>
        <c:ser>
          <c:idx val="2"/>
          <c:order val="1"/>
          <c:tx>
            <c:strRef>
              <c:f>List1!$B$1</c:f>
              <c:strCache>
                <c:ptCount val="1"/>
                <c:pt idx="0">
                  <c:v>Splátka překlenovacího úvěru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Měsíční zatížení klienta</c:v>
                </c:pt>
                <c:pt idx="1">
                  <c:v>Měsíční splátka klienta</c:v>
                </c:pt>
              </c:strCache>
            </c:strRef>
          </c:cat>
          <c:val>
            <c:numRef>
              <c:f>List1!$B$2:$B$3</c:f>
              <c:numCache>
                <c:formatCode>#\ ##0\ "Kč"</c:formatCode>
                <c:ptCount val="2"/>
                <c:pt idx="0">
                  <c:v>7175</c:v>
                </c:pt>
                <c:pt idx="1">
                  <c:v>7099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D6-6B41-B457-18492AF04AB0}"/>
            </c:ext>
          </c:extLst>
        </c:ser>
        <c:ser>
          <c:idx val="0"/>
          <c:order val="2"/>
          <c:tx>
            <c:strRef>
              <c:f>List1!$D$1</c:f>
              <c:strCache>
                <c:ptCount val="1"/>
                <c:pt idx="0">
                  <c:v>Celkem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240973796618724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D6-6B41-B457-18492AF04A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Měsíční zatížení klienta</c:v>
                </c:pt>
                <c:pt idx="1">
                  <c:v>Měsíční splátka klienta</c:v>
                </c:pt>
              </c:strCache>
            </c:strRef>
          </c:cat>
          <c:val>
            <c:numRef>
              <c:f>List1!$D$2:$D$3</c:f>
              <c:numCache>
                <c:formatCode>#\ ##0\ "Kč"</c:formatCode>
                <c:ptCount val="2"/>
                <c:pt idx="0">
                  <c:v>30225</c:v>
                </c:pt>
                <c:pt idx="1">
                  <c:v>34340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D6-6B41-B457-18492AF04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100"/>
        <c:axId val="537756800"/>
        <c:axId val="537758240"/>
      </c:barChart>
      <c:catAx>
        <c:axId val="537756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37758240"/>
        <c:crosses val="autoZero"/>
        <c:auto val="1"/>
        <c:lblAlgn val="ctr"/>
        <c:lblOffset val="0"/>
        <c:noMultiLvlLbl val="0"/>
      </c:catAx>
      <c:valAx>
        <c:axId val="537758240"/>
        <c:scaling>
          <c:orientation val="minMax"/>
          <c:max val="45000"/>
          <c:min val="0"/>
        </c:scaling>
        <c:delete val="1"/>
        <c:axPos val="l"/>
        <c:numFmt formatCode="#\ ##0\ &quot;Kč&quot;" sourceLinked="1"/>
        <c:majorTickMark val="out"/>
        <c:minorTickMark val="none"/>
        <c:tickLblPos val="nextTo"/>
        <c:crossAx val="53775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929490295194582E-3"/>
          <c:y val="0.16207912658628312"/>
          <c:w val="0.99840705097048055"/>
          <c:h val="0.6164904260471165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List1!$B$1</c:f>
              <c:strCache>
                <c:ptCount val="1"/>
                <c:pt idx="0">
                  <c:v>Úvěrové zatížení klienta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dLbl>
              <c:idx val="0"/>
              <c:numFmt formatCode="#,##0\ &quot;Kč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54E9-EF4F-A67E-D07CBC45C329}"/>
                </c:ext>
              </c:extLst>
            </c:dLbl>
            <c:dLbl>
              <c:idx val="1"/>
              <c:numFmt formatCode="#,##0\ &quot;Kč&quot;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0">
                  <a:spAutoFit/>
                </a:bodyPr>
                <a:lstStyle/>
                <a:p>
                  <a:pPr algn="ctr">
                    <a:defRPr lang="en-US"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54E9-EF4F-A67E-D07CBC45C329}"/>
                </c:ext>
              </c:extLst>
            </c:dLbl>
            <c:numFmt formatCode="#,##0\ &quot;Kč&quot;" sourceLinked="0"/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none" lIns="38100" tIns="19050" rIns="38100" bIns="19050" anchor="ctr" anchorCtr="0">
                <a:spAutoFit/>
              </a:bodyPr>
              <a:lstStyle/>
              <a:p>
                <a:pPr algn="ctr">
                  <a:defRPr lang="en-US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List1!$A$2:$A$3</c:f>
              <c:strCache>
                <c:ptCount val="2"/>
                <c:pt idx="0">
                  <c:v>Úvěrové zatížení klienta</c:v>
                </c:pt>
                <c:pt idx="1">
                  <c:v>Úvěrové zatížení klienta</c:v>
                </c:pt>
              </c:strCache>
            </c:strRef>
          </c:cat>
          <c:val>
            <c:numRef>
              <c:f>List1!$B$2:$B$3</c:f>
              <c:numCache>
                <c:formatCode>#\ ##0\ "Kč"</c:formatCode>
                <c:ptCount val="2"/>
                <c:pt idx="0">
                  <c:v>1000000</c:v>
                </c:pt>
                <c:pt idx="1">
                  <c:v>5000000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E9-EF4F-A67E-D07CBC45C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537756800"/>
        <c:axId val="537758240"/>
      </c:barChart>
      <c:catAx>
        <c:axId val="537756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37758240"/>
        <c:crosses val="autoZero"/>
        <c:auto val="1"/>
        <c:lblAlgn val="ctr"/>
        <c:lblOffset val="0"/>
        <c:noMultiLvlLbl val="0"/>
      </c:catAx>
      <c:valAx>
        <c:axId val="537758240"/>
        <c:scaling>
          <c:orientation val="minMax"/>
          <c:max val="6000000"/>
          <c:min val="0"/>
        </c:scaling>
        <c:delete val="0"/>
        <c:axPos val="l"/>
        <c:numFmt formatCode="#\ ##0\ &quot;Kč&quot;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3775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7613986972917388E-2"/>
          <c:w val="0.99782195649025152"/>
          <c:h val="0.92462201722400572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Podíl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1E5-5144-84AA-5F0DF162EF87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1E5-5144-84AA-5F0DF162EF8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List1!$A$2:$A$3</c:f>
              <c:strCache>
                <c:ptCount val="2"/>
                <c:pt idx="0">
                  <c:v>Muž</c:v>
                </c:pt>
                <c:pt idx="1">
                  <c:v>Žena</c:v>
                </c:pt>
              </c:strCache>
            </c:strRef>
          </c:cat>
          <c:val>
            <c:numRef>
              <c:f>List1!$B$2:$B$3</c:f>
              <c:numCache>
                <c:formatCode>0" %"</c:formatCode>
                <c:ptCount val="2"/>
                <c:pt idx="0">
                  <c:v>76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E5-5144-84AA-5F0DF162E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7613986972917388E-2"/>
          <c:w val="0.99782195649025152"/>
          <c:h val="0.92462201722400572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Podíl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B60-4B42-BECD-F16477D1AC10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B60-4B42-BECD-F16477D1AC10}"/>
              </c:ext>
            </c:extLst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7B60-4B42-BECD-F16477D1AC10}"/>
              </c:ext>
            </c:extLst>
          </c:dPt>
          <c:dLbls>
            <c:dLbl>
              <c:idx val="2"/>
              <c:layout>
                <c:manualLayout>
                  <c:x val="1.6724779055133386E-2"/>
                  <c:y val="-9.29871196975274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60-4B42-BECD-F16477D1AC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List1!$A$2:$A$5</c:f>
              <c:strCache>
                <c:ptCount val="4"/>
                <c:pt idx="0">
                  <c:v>18–24 let</c:v>
                </c:pt>
                <c:pt idx="1">
                  <c:v>25–30 let</c:v>
                </c:pt>
                <c:pt idx="2">
                  <c:v>31–36 let</c:v>
                </c:pt>
                <c:pt idx="3">
                  <c:v>36+let</c:v>
                </c:pt>
              </c:strCache>
            </c:strRef>
          </c:cat>
          <c:val>
            <c:numRef>
              <c:f>List1!$B$2:$B$5</c:f>
              <c:numCache>
                <c:formatCode>0" %"</c:formatCode>
                <c:ptCount val="4"/>
                <c:pt idx="0">
                  <c:v>7</c:v>
                </c:pt>
                <c:pt idx="1">
                  <c:v>35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60-4B42-BECD-F16477D1A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7613986972917388E-2"/>
          <c:w val="0.99782195649025152"/>
          <c:h val="0.92462201722400572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Podíl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CB-CE4F-A490-3ABDF2C6D4AC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CB-CE4F-A490-3ABDF2C6D4AC}"/>
              </c:ext>
            </c:extLst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B3CB-CE4F-A490-3ABDF2C6D4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List1!$A$2:$A$4</c:f>
              <c:strCache>
                <c:ptCount val="3"/>
                <c:pt idx="0">
                  <c:v>0</c:v>
                </c:pt>
                <c:pt idx="1">
                  <c:v>1</c:v>
                </c:pt>
                <c:pt idx="2">
                  <c:v>2+</c:v>
                </c:pt>
              </c:strCache>
            </c:strRef>
          </c:cat>
          <c:val>
            <c:numRef>
              <c:f>List1!$B$2:$B$4</c:f>
              <c:numCache>
                <c:formatCode>0" %"</c:formatCode>
                <c:ptCount val="3"/>
                <c:pt idx="0">
                  <c:v>60</c:v>
                </c:pt>
                <c:pt idx="1">
                  <c:v>21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CB-CE4F-A490-3ABDF2C6D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7613986972917388E-2"/>
          <c:w val="0.99782195649025152"/>
          <c:h val="0.92462201722400572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Podíl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0A-D94F-A067-323028956984}"/>
              </c:ext>
            </c:extLst>
          </c:dPt>
          <c:dPt>
            <c:idx val="1"/>
            <c:bubble3D val="0"/>
            <c:spPr>
              <a:solidFill>
                <a:srgbClr val="00739A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90A-D94F-A067-323028956984}"/>
              </c:ext>
            </c:extLst>
          </c:dPt>
          <c:dPt>
            <c:idx val="2"/>
            <c:bubble3D val="0"/>
            <c:spPr>
              <a:solidFill>
                <a:srgbClr val="48D1F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190A-D94F-A067-323028956984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0A-D94F-A067-3230289569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List1!$A$2:$A$4</c:f>
              <c:strCache>
                <c:ptCount val="3"/>
                <c:pt idx="0">
                  <c:v>Svobodní</c:v>
                </c:pt>
                <c:pt idx="1">
                  <c:v>Sezdaní</c:v>
                </c:pt>
                <c:pt idx="2">
                  <c:v>Rozvedení</c:v>
                </c:pt>
              </c:strCache>
            </c:strRef>
          </c:cat>
          <c:val>
            <c:numRef>
              <c:f>List1!$B$2:$B$4</c:f>
              <c:numCache>
                <c:formatCode>0" %"</c:formatCode>
                <c:ptCount val="3"/>
                <c:pt idx="0">
                  <c:v>60</c:v>
                </c:pt>
                <c:pt idx="1">
                  <c:v>37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0A-D94F-A067-323028956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3.7613986972917388E-2"/>
          <c:w val="0.99782195649025152"/>
          <c:h val="0.92462201722400572"/>
        </c:manualLayout>
      </c:layout>
      <c:doughnut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Podíl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A48-CC4E-832F-3E8B80CCC0F5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A48-CC4E-832F-3E8B80CCC0F5}"/>
              </c:ext>
            </c:extLst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AA48-CC4E-832F-3E8B80CCC0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non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bg1"/>
                    </a:solidFill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List1!$A$2:$A$4</c:f>
              <c:strCache>
                <c:ptCount val="3"/>
                <c:pt idx="0">
                  <c:v>VŠ</c:v>
                </c:pt>
                <c:pt idx="1">
                  <c:v>SŠ</c:v>
                </c:pt>
                <c:pt idx="2">
                  <c:v>Vyúční list</c:v>
                </c:pt>
              </c:strCache>
            </c:strRef>
          </c:cat>
          <c:val>
            <c:numRef>
              <c:f>List1!$B$2:$B$4</c:f>
              <c:numCache>
                <c:formatCode>0" %"</c:formatCode>
                <c:ptCount val="3"/>
                <c:pt idx="0">
                  <c:v>43</c:v>
                </c:pt>
                <c:pt idx="1">
                  <c:v>48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A48-CC4E-832F-3E8B80CCC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063042055743786E-2"/>
          <c:y val="5.8393013373328334E-2"/>
          <c:w val="0.87505836444951668"/>
          <c:h val="0.72395200599925014"/>
        </c:manualLayout>
      </c:layout>
      <c:lineChart>
        <c:grouping val="standard"/>
        <c:varyColors val="0"/>
        <c:ser>
          <c:idx val="0"/>
          <c:order val="0"/>
          <c:tx>
            <c:strRef>
              <c:f>'List1 (2)'!$B$1</c:f>
              <c:strCache>
                <c:ptCount val="1"/>
                <c:pt idx="0">
                  <c:v>3Y IRS</c:v>
                </c:pt>
              </c:strCache>
            </c:strRef>
          </c:tx>
          <c:spPr>
            <a:ln w="38100" cap="rnd">
              <a:solidFill>
                <a:srgbClr val="0099CD"/>
              </a:solidFill>
              <a:round/>
            </a:ln>
            <a:effectLst/>
          </c:spPr>
          <c:marker>
            <c:symbol val="none"/>
          </c:marker>
          <c:dLbls>
            <c:dLbl>
              <c:idx val="16"/>
              <c:layout>
                <c:manualLayout>
                  <c:x val="1.0135814535635935E-2"/>
                  <c:y val="9.481012709956593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3,4</a:t>
                    </a:r>
                  </a:p>
                </c:rich>
              </c:tx>
              <c:numFmt formatCode="#,##0.0" sourceLinked="0"/>
              <c:spPr>
                <a:solidFill>
                  <a:srgbClr val="0099CD">
                    <a:lumMod val="20000"/>
                    <a:lumOff val="80000"/>
                  </a:srgb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928834365617572E-2"/>
                      <c:h val="8.746583807035007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C936-4B6D-ABD6-2BE931A0F6C5}"/>
                </c:ext>
              </c:extLst>
            </c:dLbl>
            <c:dLbl>
              <c:idx val="204"/>
              <c:layout>
                <c:manualLayout>
                  <c:x val="7.0561909130057693E-2"/>
                  <c:y val="0.120148909835102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4,9</a:t>
                    </a:r>
                    <a:endParaRPr lang="en-US" sz="1200"/>
                  </a:p>
                </c:rich>
              </c:tx>
              <c:numFmt formatCode="#,##0.0" sourceLinked="0"/>
              <c:spPr>
                <a:solidFill>
                  <a:srgbClr val="E1F8FF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871500412440185E-2"/>
                      <c:h val="9.9677473403034206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C936-4B6D-ABD6-2BE931A0F6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'List1 (2)'!$A$764:$A$985</c:f>
              <c:numCache>
                <c:formatCode>dd\.mm\.yyyy</c:formatCode>
                <c:ptCount val="222"/>
                <c:pt idx="0">
                  <c:v>46054</c:v>
                </c:pt>
                <c:pt idx="1">
                  <c:v>46055</c:v>
                </c:pt>
                <c:pt idx="2">
                  <c:v>46056</c:v>
                </c:pt>
                <c:pt idx="3">
                  <c:v>46057</c:v>
                </c:pt>
                <c:pt idx="4">
                  <c:v>46058</c:v>
                </c:pt>
                <c:pt idx="5">
                  <c:v>46059</c:v>
                </c:pt>
                <c:pt idx="6">
                  <c:v>46060</c:v>
                </c:pt>
                <c:pt idx="7">
                  <c:v>46061</c:v>
                </c:pt>
                <c:pt idx="8">
                  <c:v>46062</c:v>
                </c:pt>
                <c:pt idx="9">
                  <c:v>46063</c:v>
                </c:pt>
                <c:pt idx="10">
                  <c:v>46064</c:v>
                </c:pt>
                <c:pt idx="11">
                  <c:v>46065</c:v>
                </c:pt>
                <c:pt idx="12">
                  <c:v>46066</c:v>
                </c:pt>
                <c:pt idx="13">
                  <c:v>46067</c:v>
                </c:pt>
                <c:pt idx="14">
                  <c:v>46068</c:v>
                </c:pt>
                <c:pt idx="15">
                  <c:v>46069</c:v>
                </c:pt>
                <c:pt idx="16">
                  <c:v>46070</c:v>
                </c:pt>
                <c:pt idx="17">
                  <c:v>46071</c:v>
                </c:pt>
                <c:pt idx="18">
                  <c:v>46072</c:v>
                </c:pt>
                <c:pt idx="19">
                  <c:v>46073</c:v>
                </c:pt>
                <c:pt idx="20">
                  <c:v>46074</c:v>
                </c:pt>
                <c:pt idx="21">
                  <c:v>46075</c:v>
                </c:pt>
                <c:pt idx="22">
                  <c:v>46076</c:v>
                </c:pt>
                <c:pt idx="23">
                  <c:v>46077</c:v>
                </c:pt>
                <c:pt idx="24">
                  <c:v>46078</c:v>
                </c:pt>
                <c:pt idx="25">
                  <c:v>46079</c:v>
                </c:pt>
                <c:pt idx="26">
                  <c:v>46080</c:v>
                </c:pt>
                <c:pt idx="27">
                  <c:v>46081</c:v>
                </c:pt>
                <c:pt idx="28">
                  <c:v>46082</c:v>
                </c:pt>
                <c:pt idx="29">
                  <c:v>46083</c:v>
                </c:pt>
                <c:pt idx="30">
                  <c:v>46084</c:v>
                </c:pt>
                <c:pt idx="31">
                  <c:v>46085</c:v>
                </c:pt>
                <c:pt idx="32">
                  <c:v>46086</c:v>
                </c:pt>
                <c:pt idx="33">
                  <c:v>46087</c:v>
                </c:pt>
                <c:pt idx="34">
                  <c:v>46088</c:v>
                </c:pt>
                <c:pt idx="35">
                  <c:v>46089</c:v>
                </c:pt>
                <c:pt idx="36">
                  <c:v>46090</c:v>
                </c:pt>
                <c:pt idx="37">
                  <c:v>46091</c:v>
                </c:pt>
                <c:pt idx="38">
                  <c:v>46092</c:v>
                </c:pt>
                <c:pt idx="39">
                  <c:v>46093</c:v>
                </c:pt>
                <c:pt idx="40">
                  <c:v>46094</c:v>
                </c:pt>
                <c:pt idx="41">
                  <c:v>46095</c:v>
                </c:pt>
                <c:pt idx="42">
                  <c:v>46096</c:v>
                </c:pt>
                <c:pt idx="43">
                  <c:v>46097</c:v>
                </c:pt>
                <c:pt idx="44">
                  <c:v>46098</c:v>
                </c:pt>
                <c:pt idx="45">
                  <c:v>46099</c:v>
                </c:pt>
                <c:pt idx="46">
                  <c:v>46100</c:v>
                </c:pt>
                <c:pt idx="47">
                  <c:v>46101</c:v>
                </c:pt>
                <c:pt idx="48">
                  <c:v>46102</c:v>
                </c:pt>
                <c:pt idx="49">
                  <c:v>46103</c:v>
                </c:pt>
                <c:pt idx="50">
                  <c:v>46104</c:v>
                </c:pt>
                <c:pt idx="51">
                  <c:v>46105</c:v>
                </c:pt>
                <c:pt idx="52">
                  <c:v>46106</c:v>
                </c:pt>
                <c:pt idx="53">
                  <c:v>46107</c:v>
                </c:pt>
                <c:pt idx="54">
                  <c:v>46108</c:v>
                </c:pt>
                <c:pt idx="55">
                  <c:v>46109</c:v>
                </c:pt>
                <c:pt idx="56">
                  <c:v>46110</c:v>
                </c:pt>
                <c:pt idx="57">
                  <c:v>46111</c:v>
                </c:pt>
                <c:pt idx="58">
                  <c:v>46112</c:v>
                </c:pt>
                <c:pt idx="59">
                  <c:v>46113</c:v>
                </c:pt>
                <c:pt idx="60">
                  <c:v>46114</c:v>
                </c:pt>
                <c:pt idx="61">
                  <c:v>46115</c:v>
                </c:pt>
                <c:pt idx="62">
                  <c:v>46116</c:v>
                </c:pt>
                <c:pt idx="63">
                  <c:v>46117</c:v>
                </c:pt>
                <c:pt idx="64">
                  <c:v>46118</c:v>
                </c:pt>
                <c:pt idx="65">
                  <c:v>46119</c:v>
                </c:pt>
                <c:pt idx="66">
                  <c:v>46120</c:v>
                </c:pt>
                <c:pt idx="67">
                  <c:v>46121</c:v>
                </c:pt>
                <c:pt idx="68">
                  <c:v>46122</c:v>
                </c:pt>
                <c:pt idx="69">
                  <c:v>46123</c:v>
                </c:pt>
                <c:pt idx="70">
                  <c:v>46124</c:v>
                </c:pt>
                <c:pt idx="71">
                  <c:v>46125</c:v>
                </c:pt>
                <c:pt idx="72">
                  <c:v>46126</c:v>
                </c:pt>
                <c:pt idx="73">
                  <c:v>46127</c:v>
                </c:pt>
                <c:pt idx="74">
                  <c:v>46128</c:v>
                </c:pt>
                <c:pt idx="75">
                  <c:v>46129</c:v>
                </c:pt>
                <c:pt idx="76">
                  <c:v>46130</c:v>
                </c:pt>
                <c:pt idx="77">
                  <c:v>46131</c:v>
                </c:pt>
                <c:pt idx="78">
                  <c:v>46132</c:v>
                </c:pt>
                <c:pt idx="79">
                  <c:v>46133</c:v>
                </c:pt>
                <c:pt idx="80">
                  <c:v>46134</c:v>
                </c:pt>
                <c:pt idx="81">
                  <c:v>46135</c:v>
                </c:pt>
                <c:pt idx="82">
                  <c:v>46136</c:v>
                </c:pt>
                <c:pt idx="83">
                  <c:v>46137</c:v>
                </c:pt>
                <c:pt idx="84">
                  <c:v>46138</c:v>
                </c:pt>
                <c:pt idx="85">
                  <c:v>46139</c:v>
                </c:pt>
                <c:pt idx="86">
                  <c:v>46140</c:v>
                </c:pt>
                <c:pt idx="87">
                  <c:v>46141</c:v>
                </c:pt>
                <c:pt idx="88">
                  <c:v>46142</c:v>
                </c:pt>
                <c:pt idx="89">
                  <c:v>46143</c:v>
                </c:pt>
                <c:pt idx="90">
                  <c:v>46144</c:v>
                </c:pt>
                <c:pt idx="91">
                  <c:v>46145</c:v>
                </c:pt>
                <c:pt idx="92">
                  <c:v>46146</c:v>
                </c:pt>
                <c:pt idx="93">
                  <c:v>46147</c:v>
                </c:pt>
                <c:pt idx="94">
                  <c:v>46148</c:v>
                </c:pt>
                <c:pt idx="95">
                  <c:v>46149</c:v>
                </c:pt>
                <c:pt idx="96">
                  <c:v>46150</c:v>
                </c:pt>
                <c:pt idx="97">
                  <c:v>46151</c:v>
                </c:pt>
                <c:pt idx="98">
                  <c:v>46152</c:v>
                </c:pt>
                <c:pt idx="99">
                  <c:v>46153</c:v>
                </c:pt>
                <c:pt idx="100">
                  <c:v>46154</c:v>
                </c:pt>
                <c:pt idx="101">
                  <c:v>46155</c:v>
                </c:pt>
                <c:pt idx="102">
                  <c:v>46156</c:v>
                </c:pt>
                <c:pt idx="103">
                  <c:v>46157</c:v>
                </c:pt>
                <c:pt idx="104">
                  <c:v>46158</c:v>
                </c:pt>
                <c:pt idx="105">
                  <c:v>46159</c:v>
                </c:pt>
                <c:pt idx="106">
                  <c:v>46160</c:v>
                </c:pt>
                <c:pt idx="107">
                  <c:v>46161</c:v>
                </c:pt>
                <c:pt idx="108">
                  <c:v>46162</c:v>
                </c:pt>
                <c:pt idx="109">
                  <c:v>46163</c:v>
                </c:pt>
                <c:pt idx="110">
                  <c:v>46164</c:v>
                </c:pt>
                <c:pt idx="111">
                  <c:v>46165</c:v>
                </c:pt>
                <c:pt idx="112">
                  <c:v>46166</c:v>
                </c:pt>
                <c:pt idx="113">
                  <c:v>46167</c:v>
                </c:pt>
                <c:pt idx="114">
                  <c:v>46168</c:v>
                </c:pt>
                <c:pt idx="115">
                  <c:v>46169</c:v>
                </c:pt>
                <c:pt idx="116">
                  <c:v>46170</c:v>
                </c:pt>
                <c:pt idx="117">
                  <c:v>46171</c:v>
                </c:pt>
                <c:pt idx="118">
                  <c:v>46172</c:v>
                </c:pt>
                <c:pt idx="119">
                  <c:v>46173</c:v>
                </c:pt>
                <c:pt idx="120">
                  <c:v>46174</c:v>
                </c:pt>
                <c:pt idx="121">
                  <c:v>46175</c:v>
                </c:pt>
                <c:pt idx="122">
                  <c:v>46176</c:v>
                </c:pt>
                <c:pt idx="123">
                  <c:v>46177</c:v>
                </c:pt>
                <c:pt idx="124">
                  <c:v>46178</c:v>
                </c:pt>
                <c:pt idx="125">
                  <c:v>46179</c:v>
                </c:pt>
                <c:pt idx="126">
                  <c:v>46180</c:v>
                </c:pt>
                <c:pt idx="127">
                  <c:v>46181</c:v>
                </c:pt>
                <c:pt idx="128">
                  <c:v>46182</c:v>
                </c:pt>
                <c:pt idx="129">
                  <c:v>46183</c:v>
                </c:pt>
                <c:pt idx="130">
                  <c:v>46184</c:v>
                </c:pt>
                <c:pt idx="131">
                  <c:v>46185</c:v>
                </c:pt>
                <c:pt idx="132">
                  <c:v>46186</c:v>
                </c:pt>
                <c:pt idx="133">
                  <c:v>46187</c:v>
                </c:pt>
                <c:pt idx="134">
                  <c:v>46188</c:v>
                </c:pt>
                <c:pt idx="135">
                  <c:v>46189</c:v>
                </c:pt>
                <c:pt idx="136">
                  <c:v>46190</c:v>
                </c:pt>
                <c:pt idx="137">
                  <c:v>46191</c:v>
                </c:pt>
                <c:pt idx="138">
                  <c:v>46192</c:v>
                </c:pt>
                <c:pt idx="139">
                  <c:v>46193</c:v>
                </c:pt>
                <c:pt idx="140">
                  <c:v>46194</c:v>
                </c:pt>
                <c:pt idx="141">
                  <c:v>46195</c:v>
                </c:pt>
                <c:pt idx="142">
                  <c:v>46196</c:v>
                </c:pt>
                <c:pt idx="143">
                  <c:v>46197</c:v>
                </c:pt>
                <c:pt idx="144">
                  <c:v>46198</c:v>
                </c:pt>
                <c:pt idx="145">
                  <c:v>46199</c:v>
                </c:pt>
                <c:pt idx="146">
                  <c:v>46200</c:v>
                </c:pt>
                <c:pt idx="147">
                  <c:v>46201</c:v>
                </c:pt>
                <c:pt idx="148">
                  <c:v>46202</c:v>
                </c:pt>
                <c:pt idx="149">
                  <c:v>46203</c:v>
                </c:pt>
                <c:pt idx="150">
                  <c:v>46204</c:v>
                </c:pt>
                <c:pt idx="151">
                  <c:v>46205</c:v>
                </c:pt>
                <c:pt idx="152">
                  <c:v>46206</c:v>
                </c:pt>
                <c:pt idx="153">
                  <c:v>46207</c:v>
                </c:pt>
                <c:pt idx="154">
                  <c:v>46208</c:v>
                </c:pt>
                <c:pt idx="155">
                  <c:v>46209</c:v>
                </c:pt>
                <c:pt idx="156">
                  <c:v>46210</c:v>
                </c:pt>
                <c:pt idx="157">
                  <c:v>46211</c:v>
                </c:pt>
                <c:pt idx="158">
                  <c:v>46212</c:v>
                </c:pt>
                <c:pt idx="159">
                  <c:v>46213</c:v>
                </c:pt>
                <c:pt idx="160">
                  <c:v>46214</c:v>
                </c:pt>
                <c:pt idx="161">
                  <c:v>46215</c:v>
                </c:pt>
                <c:pt idx="162">
                  <c:v>46216</c:v>
                </c:pt>
                <c:pt idx="163">
                  <c:v>46217</c:v>
                </c:pt>
                <c:pt idx="164">
                  <c:v>46218</c:v>
                </c:pt>
                <c:pt idx="165">
                  <c:v>46219</c:v>
                </c:pt>
                <c:pt idx="166">
                  <c:v>46220</c:v>
                </c:pt>
                <c:pt idx="167">
                  <c:v>46221</c:v>
                </c:pt>
                <c:pt idx="168">
                  <c:v>46222</c:v>
                </c:pt>
                <c:pt idx="169">
                  <c:v>46223</c:v>
                </c:pt>
                <c:pt idx="170">
                  <c:v>46224</c:v>
                </c:pt>
                <c:pt idx="171">
                  <c:v>46225</c:v>
                </c:pt>
                <c:pt idx="172">
                  <c:v>46226</c:v>
                </c:pt>
                <c:pt idx="173">
                  <c:v>46227</c:v>
                </c:pt>
                <c:pt idx="174">
                  <c:v>46228</c:v>
                </c:pt>
                <c:pt idx="175">
                  <c:v>46229</c:v>
                </c:pt>
                <c:pt idx="176">
                  <c:v>46230</c:v>
                </c:pt>
                <c:pt idx="177">
                  <c:v>46231</c:v>
                </c:pt>
                <c:pt idx="178">
                  <c:v>46232</c:v>
                </c:pt>
                <c:pt idx="179">
                  <c:v>46233</c:v>
                </c:pt>
                <c:pt idx="180">
                  <c:v>46234</c:v>
                </c:pt>
                <c:pt idx="181">
                  <c:v>46235</c:v>
                </c:pt>
                <c:pt idx="182">
                  <c:v>46236</c:v>
                </c:pt>
                <c:pt idx="183">
                  <c:v>46237</c:v>
                </c:pt>
                <c:pt idx="184">
                  <c:v>46238</c:v>
                </c:pt>
                <c:pt idx="185">
                  <c:v>46239</c:v>
                </c:pt>
                <c:pt idx="186">
                  <c:v>46240</c:v>
                </c:pt>
                <c:pt idx="187">
                  <c:v>46241</c:v>
                </c:pt>
                <c:pt idx="188">
                  <c:v>46242</c:v>
                </c:pt>
                <c:pt idx="189">
                  <c:v>46243</c:v>
                </c:pt>
                <c:pt idx="190">
                  <c:v>46244</c:v>
                </c:pt>
                <c:pt idx="191">
                  <c:v>46245</c:v>
                </c:pt>
                <c:pt idx="192">
                  <c:v>46246</c:v>
                </c:pt>
                <c:pt idx="193">
                  <c:v>46247</c:v>
                </c:pt>
                <c:pt idx="194">
                  <c:v>46248</c:v>
                </c:pt>
                <c:pt idx="195">
                  <c:v>46249</c:v>
                </c:pt>
                <c:pt idx="196">
                  <c:v>46250</c:v>
                </c:pt>
                <c:pt idx="197">
                  <c:v>46251</c:v>
                </c:pt>
                <c:pt idx="198">
                  <c:v>46252</c:v>
                </c:pt>
                <c:pt idx="199">
                  <c:v>46253</c:v>
                </c:pt>
                <c:pt idx="200">
                  <c:v>46254</c:v>
                </c:pt>
                <c:pt idx="201">
                  <c:v>46255</c:v>
                </c:pt>
                <c:pt idx="202">
                  <c:v>46256</c:v>
                </c:pt>
                <c:pt idx="203">
                  <c:v>46257</c:v>
                </c:pt>
                <c:pt idx="204">
                  <c:v>46258</c:v>
                </c:pt>
                <c:pt idx="205">
                  <c:v>46259</c:v>
                </c:pt>
                <c:pt idx="206">
                  <c:v>46260</c:v>
                </c:pt>
                <c:pt idx="207">
                  <c:v>46261</c:v>
                </c:pt>
                <c:pt idx="208">
                  <c:v>46262</c:v>
                </c:pt>
                <c:pt idx="209">
                  <c:v>46263</c:v>
                </c:pt>
                <c:pt idx="210">
                  <c:v>46264</c:v>
                </c:pt>
                <c:pt idx="211">
                  <c:v>46265</c:v>
                </c:pt>
                <c:pt idx="212">
                  <c:v>46266</c:v>
                </c:pt>
                <c:pt idx="213">
                  <c:v>46267</c:v>
                </c:pt>
                <c:pt idx="214">
                  <c:v>46268</c:v>
                </c:pt>
                <c:pt idx="215">
                  <c:v>46269</c:v>
                </c:pt>
                <c:pt idx="216">
                  <c:v>46270</c:v>
                </c:pt>
                <c:pt idx="217">
                  <c:v>46271</c:v>
                </c:pt>
                <c:pt idx="218">
                  <c:v>46272</c:v>
                </c:pt>
                <c:pt idx="219">
                  <c:v>46273</c:v>
                </c:pt>
                <c:pt idx="220">
                  <c:v>46274</c:v>
                </c:pt>
                <c:pt idx="221">
                  <c:v>46275</c:v>
                </c:pt>
              </c:numCache>
            </c:numRef>
          </c:cat>
          <c:val>
            <c:numRef>
              <c:f>'List1 (2)'!$B$764:$B$985</c:f>
              <c:numCache>
                <c:formatCode>General</c:formatCode>
                <c:ptCount val="222"/>
                <c:pt idx="0">
                  <c:v>3.4474999999999998</c:v>
                </c:pt>
                <c:pt idx="1">
                  <c:v>3.4550000000000001</c:v>
                </c:pt>
                <c:pt idx="2">
                  <c:v>3.4249999999999998</c:v>
                </c:pt>
                <c:pt idx="3">
                  <c:v>3.3988100000000001</c:v>
                </c:pt>
                <c:pt idx="4">
                  <c:v>3.4809999999999999</c:v>
                </c:pt>
                <c:pt idx="5">
                  <c:v>3.52142</c:v>
                </c:pt>
                <c:pt idx="6">
                  <c:v>3.52142</c:v>
                </c:pt>
                <c:pt idx="7">
                  <c:v>3.52142</c:v>
                </c:pt>
                <c:pt idx="8">
                  <c:v>3.52</c:v>
                </c:pt>
                <c:pt idx="9">
                  <c:v>3.48</c:v>
                </c:pt>
                <c:pt idx="10">
                  <c:v>3.4889999999999999</c:v>
                </c:pt>
                <c:pt idx="11">
                  <c:v>3.4525000000000001</c:v>
                </c:pt>
                <c:pt idx="12">
                  <c:v>3.415</c:v>
                </c:pt>
                <c:pt idx="13">
                  <c:v>3.415</c:v>
                </c:pt>
                <c:pt idx="14">
                  <c:v>3.415</c:v>
                </c:pt>
                <c:pt idx="15">
                  <c:v>3.43</c:v>
                </c:pt>
                <c:pt idx="16">
                  <c:v>3.4175</c:v>
                </c:pt>
                <c:pt idx="17">
                  <c:v>3.4125000000000001</c:v>
                </c:pt>
                <c:pt idx="18">
                  <c:v>3.45</c:v>
                </c:pt>
                <c:pt idx="19">
                  <c:v>3.4809999999999999</c:v>
                </c:pt>
                <c:pt idx="20">
                  <c:v>3.4809999999999999</c:v>
                </c:pt>
                <c:pt idx="21">
                  <c:v>3.4809999999999999</c:v>
                </c:pt>
                <c:pt idx="22">
                  <c:v>3.46</c:v>
                </c:pt>
                <c:pt idx="23">
                  <c:v>3.4575</c:v>
                </c:pt>
                <c:pt idx="24">
                  <c:v>3.4224999999999999</c:v>
                </c:pt>
                <c:pt idx="25">
                  <c:v>3.4075000000000002</c:v>
                </c:pt>
                <c:pt idx="26">
                  <c:v>3.4125000000000001</c:v>
                </c:pt>
                <c:pt idx="27">
                  <c:v>3.4125000000000001</c:v>
                </c:pt>
                <c:pt idx="28">
                  <c:v>3.4125000000000001</c:v>
                </c:pt>
                <c:pt idx="29">
                  <c:v>3.5325000000000002</c:v>
                </c:pt>
                <c:pt idx="30">
                  <c:v>3.7050000000000001</c:v>
                </c:pt>
                <c:pt idx="31">
                  <c:v>3.6749999999999998</c:v>
                </c:pt>
                <c:pt idx="32">
                  <c:v>3.8023600000000002</c:v>
                </c:pt>
                <c:pt idx="33">
                  <c:v>4.0155000000000003</c:v>
                </c:pt>
                <c:pt idx="34">
                  <c:v>4.0155000000000003</c:v>
                </c:pt>
                <c:pt idx="35">
                  <c:v>4.0155000000000003</c:v>
                </c:pt>
                <c:pt idx="36">
                  <c:v>4.1280000000000001</c:v>
                </c:pt>
                <c:pt idx="37">
                  <c:v>3.88</c:v>
                </c:pt>
                <c:pt idx="38">
                  <c:v>4.0250000000000004</c:v>
                </c:pt>
                <c:pt idx="39">
                  <c:v>4.2149999999999999</c:v>
                </c:pt>
                <c:pt idx="40">
                  <c:v>4.2774999999999999</c:v>
                </c:pt>
                <c:pt idx="41">
                  <c:v>4.2774999999999999</c:v>
                </c:pt>
                <c:pt idx="42">
                  <c:v>4.2774999999999999</c:v>
                </c:pt>
                <c:pt idx="43">
                  <c:v>4.1624999999999996</c:v>
                </c:pt>
                <c:pt idx="44">
                  <c:v>4.0354999999999999</c:v>
                </c:pt>
                <c:pt idx="45">
                  <c:v>4.0925000000000002</c:v>
                </c:pt>
                <c:pt idx="46">
                  <c:v>4.1950000000000003</c:v>
                </c:pt>
                <c:pt idx="47">
                  <c:v>4.2975000000000003</c:v>
                </c:pt>
                <c:pt idx="48">
                  <c:v>4.2975000000000003</c:v>
                </c:pt>
                <c:pt idx="49">
                  <c:v>4.2975000000000003</c:v>
                </c:pt>
                <c:pt idx="50">
                  <c:v>4.2125000000000004</c:v>
                </c:pt>
                <c:pt idx="51">
                  <c:v>4.3235000000000001</c:v>
                </c:pt>
                <c:pt idx="52">
                  <c:v>4.1974999999999998</c:v>
                </c:pt>
                <c:pt idx="53">
                  <c:v>4.2415000000000003</c:v>
                </c:pt>
                <c:pt idx="54">
                  <c:v>4.3411999999999997</c:v>
                </c:pt>
                <c:pt idx="55">
                  <c:v>4.3411999999999997</c:v>
                </c:pt>
                <c:pt idx="56">
                  <c:v>4.3411999999999997</c:v>
                </c:pt>
                <c:pt idx="57">
                  <c:v>4.3650000000000002</c:v>
                </c:pt>
                <c:pt idx="58">
                  <c:v>4.2949999999999999</c:v>
                </c:pt>
                <c:pt idx="59">
                  <c:v>4.17</c:v>
                </c:pt>
                <c:pt idx="60">
                  <c:v>4.1950000000000003</c:v>
                </c:pt>
                <c:pt idx="61">
                  <c:v>4.1950000000000003</c:v>
                </c:pt>
                <c:pt idx="62">
                  <c:v>4.1950000000000003</c:v>
                </c:pt>
                <c:pt idx="63">
                  <c:v>4.1950000000000003</c:v>
                </c:pt>
                <c:pt idx="64">
                  <c:v>4.1928000000000001</c:v>
                </c:pt>
                <c:pt idx="65">
                  <c:v>4.3250000000000002</c:v>
                </c:pt>
                <c:pt idx="66">
                  <c:v>4.0575000000000001</c:v>
                </c:pt>
                <c:pt idx="67">
                  <c:v>4.0999999999999996</c:v>
                </c:pt>
                <c:pt idx="68">
                  <c:v>4.0549999999999997</c:v>
                </c:pt>
                <c:pt idx="69">
                  <c:v>4.0549999999999997</c:v>
                </c:pt>
                <c:pt idx="70">
                  <c:v>4.0549999999999997</c:v>
                </c:pt>
                <c:pt idx="71">
                  <c:v>4.1100000000000003</c:v>
                </c:pt>
                <c:pt idx="72">
                  <c:v>4.0225</c:v>
                </c:pt>
                <c:pt idx="73">
                  <c:v>4.0125000000000002</c:v>
                </c:pt>
                <c:pt idx="74">
                  <c:v>4.0374999999999996</c:v>
                </c:pt>
                <c:pt idx="75">
                  <c:v>3.9024999999999999</c:v>
                </c:pt>
                <c:pt idx="76">
                  <c:v>3.9024999999999999</c:v>
                </c:pt>
                <c:pt idx="77">
                  <c:v>3.9024999999999999</c:v>
                </c:pt>
                <c:pt idx="78">
                  <c:v>3.9809999999999999</c:v>
                </c:pt>
                <c:pt idx="79">
                  <c:v>4.0199999999999996</c:v>
                </c:pt>
                <c:pt idx="80">
                  <c:v>4.0650000000000004</c:v>
                </c:pt>
                <c:pt idx="81">
                  <c:v>4.1124999999999998</c:v>
                </c:pt>
                <c:pt idx="82">
                  <c:v>4.1609999999999996</c:v>
                </c:pt>
                <c:pt idx="83">
                  <c:v>4.1609999999999996</c:v>
                </c:pt>
                <c:pt idx="84">
                  <c:v>4.1609999999999996</c:v>
                </c:pt>
                <c:pt idx="85">
                  <c:v>4.1985000000000001</c:v>
                </c:pt>
                <c:pt idx="86">
                  <c:v>4.2930000000000001</c:v>
                </c:pt>
                <c:pt idx="87">
                  <c:v>4.3514999999999997</c:v>
                </c:pt>
                <c:pt idx="88">
                  <c:v>4.2949999999999999</c:v>
                </c:pt>
                <c:pt idx="89">
                  <c:v>4.2921899999999997</c:v>
                </c:pt>
                <c:pt idx="90">
                  <c:v>4.2921899999999997</c:v>
                </c:pt>
                <c:pt idx="91">
                  <c:v>4.2921899999999997</c:v>
                </c:pt>
                <c:pt idx="92">
                  <c:v>4.2949999999999999</c:v>
                </c:pt>
                <c:pt idx="93">
                  <c:v>4.3425000000000002</c:v>
                </c:pt>
                <c:pt idx="94">
                  <c:v>4.2050000000000001</c:v>
                </c:pt>
                <c:pt idx="95">
                  <c:v>4.1825000000000001</c:v>
                </c:pt>
                <c:pt idx="96">
                  <c:v>4.1825000000000001</c:v>
                </c:pt>
                <c:pt idx="97">
                  <c:v>4.1825000000000001</c:v>
                </c:pt>
                <c:pt idx="98">
                  <c:v>4.1825000000000001</c:v>
                </c:pt>
                <c:pt idx="99">
                  <c:v>4.28</c:v>
                </c:pt>
                <c:pt idx="100">
                  <c:v>4.3600000000000003</c:v>
                </c:pt>
                <c:pt idx="101">
                  <c:v>4.3675100000000002</c:v>
                </c:pt>
                <c:pt idx="102">
                  <c:v>4.3150000000000004</c:v>
                </c:pt>
                <c:pt idx="103">
                  <c:v>4.4524999999999997</c:v>
                </c:pt>
                <c:pt idx="104">
                  <c:v>4.4524999999999997</c:v>
                </c:pt>
                <c:pt idx="105">
                  <c:v>4.4524999999999997</c:v>
                </c:pt>
                <c:pt idx="106">
                  <c:v>4.5250000000000004</c:v>
                </c:pt>
                <c:pt idx="107">
                  <c:v>4.54</c:v>
                </c:pt>
                <c:pt idx="108">
                  <c:v>4.45</c:v>
                </c:pt>
                <c:pt idx="109">
                  <c:v>4.4249999999999998</c:v>
                </c:pt>
                <c:pt idx="110">
                  <c:v>4.4024999999999999</c:v>
                </c:pt>
                <c:pt idx="111">
                  <c:v>4.4024999999999999</c:v>
                </c:pt>
                <c:pt idx="112">
                  <c:v>4.4024999999999999</c:v>
                </c:pt>
                <c:pt idx="113">
                  <c:v>4.4000000000000004</c:v>
                </c:pt>
                <c:pt idx="114">
                  <c:v>4.3</c:v>
                </c:pt>
                <c:pt idx="115">
                  <c:v>4.2889099999999996</c:v>
                </c:pt>
                <c:pt idx="116">
                  <c:v>4.2649999999999997</c:v>
                </c:pt>
                <c:pt idx="117">
                  <c:v>4.1749999999999998</c:v>
                </c:pt>
                <c:pt idx="118">
                  <c:v>4.1749999999999998</c:v>
                </c:pt>
                <c:pt idx="119">
                  <c:v>4.1749999999999998</c:v>
                </c:pt>
                <c:pt idx="120">
                  <c:v>4.3075000000000001</c:v>
                </c:pt>
                <c:pt idx="121">
                  <c:v>4.3174999999999999</c:v>
                </c:pt>
                <c:pt idx="122">
                  <c:v>4.375</c:v>
                </c:pt>
                <c:pt idx="123">
                  <c:v>4.3499999999999996</c:v>
                </c:pt>
                <c:pt idx="124">
                  <c:v>4.4450000000000003</c:v>
                </c:pt>
                <c:pt idx="125">
                  <c:v>4.4450000000000003</c:v>
                </c:pt>
                <c:pt idx="126">
                  <c:v>4.4450000000000003</c:v>
                </c:pt>
                <c:pt idx="127">
                  <c:v>4.4859999999999998</c:v>
                </c:pt>
                <c:pt idx="128">
                  <c:v>4.4275000000000002</c:v>
                </c:pt>
                <c:pt idx="129">
                  <c:v>4.4175000000000004</c:v>
                </c:pt>
                <c:pt idx="130">
                  <c:v>4.36625</c:v>
                </c:pt>
                <c:pt idx="131">
                  <c:v>4.2975000000000003</c:v>
                </c:pt>
                <c:pt idx="132">
                  <c:v>4.2975000000000003</c:v>
                </c:pt>
                <c:pt idx="133">
                  <c:v>4.2975000000000003</c:v>
                </c:pt>
                <c:pt idx="134">
                  <c:v>4.1662499999999998</c:v>
                </c:pt>
                <c:pt idx="135">
                  <c:v>4.125</c:v>
                </c:pt>
                <c:pt idx="136">
                  <c:v>4.1100000000000003</c:v>
                </c:pt>
                <c:pt idx="137">
                  <c:v>4.125</c:v>
                </c:pt>
                <c:pt idx="138">
                  <c:v>4.1937499999999996</c:v>
                </c:pt>
                <c:pt idx="139">
                  <c:v>4.1937499999999996</c:v>
                </c:pt>
                <c:pt idx="140">
                  <c:v>4.1937499999999996</c:v>
                </c:pt>
                <c:pt idx="141">
                  <c:v>4.1749999999999998</c:v>
                </c:pt>
                <c:pt idx="142">
                  <c:v>4.165</c:v>
                </c:pt>
                <c:pt idx="143">
                  <c:v>4.1399999999999997</c:v>
                </c:pt>
                <c:pt idx="144">
                  <c:v>4.085</c:v>
                </c:pt>
                <c:pt idx="145">
                  <c:v>4.07125</c:v>
                </c:pt>
                <c:pt idx="146">
                  <c:v>4.07125</c:v>
                </c:pt>
                <c:pt idx="147">
                  <c:v>4.07125</c:v>
                </c:pt>
                <c:pt idx="148">
                  <c:v>4.11503</c:v>
                </c:pt>
                <c:pt idx="149">
                  <c:v>4.1050000000000004</c:v>
                </c:pt>
                <c:pt idx="150">
                  <c:v>4.125</c:v>
                </c:pt>
                <c:pt idx="151">
                  <c:v>4.1050000000000004</c:v>
                </c:pt>
                <c:pt idx="152">
                  <c:v>4.0875000000000004</c:v>
                </c:pt>
                <c:pt idx="153">
                  <c:v>4.0875000000000004</c:v>
                </c:pt>
                <c:pt idx="154">
                  <c:v>4.0875000000000004</c:v>
                </c:pt>
                <c:pt idx="155">
                  <c:v>4.0875000000000004</c:v>
                </c:pt>
                <c:pt idx="156">
                  <c:v>4.0787500000000003</c:v>
                </c:pt>
                <c:pt idx="157">
                  <c:v>4.2112499999999997</c:v>
                </c:pt>
                <c:pt idx="158">
                  <c:v>4.1725000000000003</c:v>
                </c:pt>
                <c:pt idx="159">
                  <c:v>4.1449999999999996</c:v>
                </c:pt>
                <c:pt idx="160">
                  <c:v>4.1449999999999996</c:v>
                </c:pt>
                <c:pt idx="161">
                  <c:v>4.1449999999999996</c:v>
                </c:pt>
                <c:pt idx="162">
                  <c:v>4.2112499999999997</c:v>
                </c:pt>
                <c:pt idx="163">
                  <c:v>4.26</c:v>
                </c:pt>
                <c:pt idx="164">
                  <c:v>4.2618</c:v>
                </c:pt>
                <c:pt idx="165">
                  <c:v>4.3224999999999998</c:v>
                </c:pt>
                <c:pt idx="166">
                  <c:v>4.3875000000000002</c:v>
                </c:pt>
                <c:pt idx="167">
                  <c:v>4.3875000000000002</c:v>
                </c:pt>
                <c:pt idx="168">
                  <c:v>4.3875000000000002</c:v>
                </c:pt>
                <c:pt idx="169">
                  <c:v>4.42</c:v>
                </c:pt>
                <c:pt idx="170">
                  <c:v>4.4600299999999997</c:v>
                </c:pt>
                <c:pt idx="171">
                  <c:v>4.5125000000000002</c:v>
                </c:pt>
                <c:pt idx="172">
                  <c:v>4.6749999999999998</c:v>
                </c:pt>
                <c:pt idx="173">
                  <c:v>4.58</c:v>
                </c:pt>
                <c:pt idx="174">
                  <c:v>4.58</c:v>
                </c:pt>
                <c:pt idx="175">
                  <c:v>4.58</c:v>
                </c:pt>
                <c:pt idx="176">
                  <c:v>4.4712500000000004</c:v>
                </c:pt>
                <c:pt idx="177">
                  <c:v>4.49125</c:v>
                </c:pt>
                <c:pt idx="178">
                  <c:v>4.5162500000000003</c:v>
                </c:pt>
                <c:pt idx="179">
                  <c:v>4.4187500000000002</c:v>
                </c:pt>
                <c:pt idx="180">
                  <c:v>4.4512499999999999</c:v>
                </c:pt>
                <c:pt idx="181">
                  <c:v>4.4512499999999999</c:v>
                </c:pt>
                <c:pt idx="182">
                  <c:v>4.4512499999999999</c:v>
                </c:pt>
                <c:pt idx="183">
                  <c:v>4.3887499999999999</c:v>
                </c:pt>
                <c:pt idx="184">
                  <c:v>4.3350400000000002</c:v>
                </c:pt>
                <c:pt idx="185">
                  <c:v>4.32</c:v>
                </c:pt>
                <c:pt idx="186">
                  <c:v>4.2912499999999998</c:v>
                </c:pt>
                <c:pt idx="187">
                  <c:v>4.2424999999999997</c:v>
                </c:pt>
                <c:pt idx="188">
                  <c:v>4.2424999999999997</c:v>
                </c:pt>
                <c:pt idx="189">
                  <c:v>4.2424999999999997</c:v>
                </c:pt>
                <c:pt idx="190">
                  <c:v>4.3487499999999999</c:v>
                </c:pt>
                <c:pt idx="191">
                  <c:v>4.3732300000000004</c:v>
                </c:pt>
                <c:pt idx="192">
                  <c:v>4.4424999999999999</c:v>
                </c:pt>
                <c:pt idx="193">
                  <c:v>4.3994999999999997</c:v>
                </c:pt>
                <c:pt idx="194">
                  <c:v>4.4162499999999998</c:v>
                </c:pt>
                <c:pt idx="195">
                  <c:v>4.4162499999999998</c:v>
                </c:pt>
                <c:pt idx="196">
                  <c:v>4.4162499999999998</c:v>
                </c:pt>
                <c:pt idx="197">
                  <c:v>4.4424999999999999</c:v>
                </c:pt>
                <c:pt idx="198">
                  <c:v>4.4749999999999996</c:v>
                </c:pt>
                <c:pt idx="199">
                  <c:v>4.492</c:v>
                </c:pt>
                <c:pt idx="200">
                  <c:v>4.5274999999999999</c:v>
                </c:pt>
                <c:pt idx="201">
                  <c:v>4.5250000000000004</c:v>
                </c:pt>
                <c:pt idx="202">
                  <c:v>4.5250000000000004</c:v>
                </c:pt>
                <c:pt idx="203">
                  <c:v>4.5250000000000004</c:v>
                </c:pt>
                <c:pt idx="204">
                  <c:v>4.55</c:v>
                </c:pt>
                <c:pt idx="205">
                  <c:v>4.5049999999999999</c:v>
                </c:pt>
                <c:pt idx="206">
                  <c:v>4.5437500000000002</c:v>
                </c:pt>
                <c:pt idx="207">
                  <c:v>4.6016899999999996</c:v>
                </c:pt>
                <c:pt idx="208">
                  <c:v>4.6587500000000004</c:v>
                </c:pt>
                <c:pt idx="209">
                  <c:v>4.6587500000000004</c:v>
                </c:pt>
                <c:pt idx="210">
                  <c:v>4.6587500000000004</c:v>
                </c:pt>
                <c:pt idx="211">
                  <c:v>4.6624999999999996</c:v>
                </c:pt>
                <c:pt idx="212">
                  <c:v>4.7137500000000001</c:v>
                </c:pt>
                <c:pt idx="213">
                  <c:v>4.7237499999999999</c:v>
                </c:pt>
                <c:pt idx="214">
                  <c:v>4.6574999999999998</c:v>
                </c:pt>
                <c:pt idx="215">
                  <c:v>4.6037499999999998</c:v>
                </c:pt>
                <c:pt idx="216">
                  <c:v>4.6037499999999998</c:v>
                </c:pt>
                <c:pt idx="217">
                  <c:v>4.6037499999999998</c:v>
                </c:pt>
                <c:pt idx="218">
                  <c:v>4.665</c:v>
                </c:pt>
                <c:pt idx="219">
                  <c:v>4.6074999999999999</c:v>
                </c:pt>
                <c:pt idx="220">
                  <c:v>4.6812500000000004</c:v>
                </c:pt>
                <c:pt idx="221">
                  <c:v>4.7699999999999996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B4C-3649-8855-7B2D0DF36D94}"/>
            </c:ext>
          </c:extLst>
        </c:ser>
        <c:ser>
          <c:idx val="1"/>
          <c:order val="1"/>
          <c:tx>
            <c:strRef>
              <c:f>'List1 (2)'!$C$1</c:f>
              <c:strCache>
                <c:ptCount val="1"/>
                <c:pt idx="0">
                  <c:v>Ø sazba HÚ</c:v>
                </c:pt>
              </c:strCache>
            </c:strRef>
          </c:tx>
          <c:spPr>
            <a:ln w="38100" cap="rnd">
              <a:solidFill>
                <a:srgbClr val="82B800"/>
              </a:solidFill>
              <a:round/>
            </a:ln>
            <a:effectLst/>
          </c:spPr>
          <c:marker>
            <c:symbol val="none"/>
          </c:marker>
          <c:dLbls>
            <c:dLbl>
              <c:idx val="14"/>
              <c:layout>
                <c:manualLayout>
                  <c:x val="8.9363402126552832E-2"/>
                  <c:y val="-0.1261612171442706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4,3</a:t>
                    </a:r>
                  </a:p>
                </c:rich>
              </c:tx>
              <c:numFmt formatCode="#,##0.0" sourceLinked="0"/>
              <c:spPr>
                <a:solidFill>
                  <a:srgbClr val="CCE9AD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4928834365617572E-2"/>
                      <c:h val="8.441292923717902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C936-4B6D-ABD6-2BE931A0F6C5}"/>
                </c:ext>
              </c:extLst>
            </c:dLbl>
            <c:dLbl>
              <c:idx val="195"/>
              <c:layout>
                <c:manualLayout>
                  <c:x val="8.133156980046595E-2"/>
                  <c:y val="-5.8997222814507894E-2"/>
                </c:manualLayout>
              </c:layout>
              <c:numFmt formatCode="#,##0.0" sourceLinked="0"/>
              <c:spPr>
                <a:solidFill>
                  <a:srgbClr val="CCE9AD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cs-C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164500877323218E-2"/>
                      <c:h val="9.05187469035211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936-4B6D-ABD6-2BE931A0F6C5}"/>
                </c:ext>
              </c:extLst>
            </c:dLbl>
            <c:numFmt formatCode="#,##0.0" sourceLinked="0"/>
            <c:spPr>
              <a:solidFill>
                <a:srgbClr val="CCE9AD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'List1 (2)'!$A$764:$A$985</c:f>
              <c:numCache>
                <c:formatCode>dd\.mm\.yyyy</c:formatCode>
                <c:ptCount val="222"/>
                <c:pt idx="0">
                  <c:v>46054</c:v>
                </c:pt>
                <c:pt idx="1">
                  <c:v>46055</c:v>
                </c:pt>
                <c:pt idx="2">
                  <c:v>46056</c:v>
                </c:pt>
                <c:pt idx="3">
                  <c:v>46057</c:v>
                </c:pt>
                <c:pt idx="4">
                  <c:v>46058</c:v>
                </c:pt>
                <c:pt idx="5">
                  <c:v>46059</c:v>
                </c:pt>
                <c:pt idx="6">
                  <c:v>46060</c:v>
                </c:pt>
                <c:pt idx="7">
                  <c:v>46061</c:v>
                </c:pt>
                <c:pt idx="8">
                  <c:v>46062</c:v>
                </c:pt>
                <c:pt idx="9">
                  <c:v>46063</c:v>
                </c:pt>
                <c:pt idx="10">
                  <c:v>46064</c:v>
                </c:pt>
                <c:pt idx="11">
                  <c:v>46065</c:v>
                </c:pt>
                <c:pt idx="12">
                  <c:v>46066</c:v>
                </c:pt>
                <c:pt idx="13">
                  <c:v>46067</c:v>
                </c:pt>
                <c:pt idx="14">
                  <c:v>46068</c:v>
                </c:pt>
                <c:pt idx="15">
                  <c:v>46069</c:v>
                </c:pt>
                <c:pt idx="16">
                  <c:v>46070</c:v>
                </c:pt>
                <c:pt idx="17">
                  <c:v>46071</c:v>
                </c:pt>
                <c:pt idx="18">
                  <c:v>46072</c:v>
                </c:pt>
                <c:pt idx="19">
                  <c:v>46073</c:v>
                </c:pt>
                <c:pt idx="20">
                  <c:v>46074</c:v>
                </c:pt>
                <c:pt idx="21">
                  <c:v>46075</c:v>
                </c:pt>
                <c:pt idx="22">
                  <c:v>46076</c:v>
                </c:pt>
                <c:pt idx="23">
                  <c:v>46077</c:v>
                </c:pt>
                <c:pt idx="24">
                  <c:v>46078</c:v>
                </c:pt>
                <c:pt idx="25">
                  <c:v>46079</c:v>
                </c:pt>
                <c:pt idx="26">
                  <c:v>46080</c:v>
                </c:pt>
                <c:pt idx="27">
                  <c:v>46081</c:v>
                </c:pt>
                <c:pt idx="28">
                  <c:v>46082</c:v>
                </c:pt>
                <c:pt idx="29">
                  <c:v>46083</c:v>
                </c:pt>
                <c:pt idx="30">
                  <c:v>46084</c:v>
                </c:pt>
                <c:pt idx="31">
                  <c:v>46085</c:v>
                </c:pt>
                <c:pt idx="32">
                  <c:v>46086</c:v>
                </c:pt>
                <c:pt idx="33">
                  <c:v>46087</c:v>
                </c:pt>
                <c:pt idx="34">
                  <c:v>46088</c:v>
                </c:pt>
                <c:pt idx="35">
                  <c:v>46089</c:v>
                </c:pt>
                <c:pt idx="36">
                  <c:v>46090</c:v>
                </c:pt>
                <c:pt idx="37">
                  <c:v>46091</c:v>
                </c:pt>
                <c:pt idx="38">
                  <c:v>46092</c:v>
                </c:pt>
                <c:pt idx="39">
                  <c:v>46093</c:v>
                </c:pt>
                <c:pt idx="40">
                  <c:v>46094</c:v>
                </c:pt>
                <c:pt idx="41">
                  <c:v>46095</c:v>
                </c:pt>
                <c:pt idx="42">
                  <c:v>46096</c:v>
                </c:pt>
                <c:pt idx="43">
                  <c:v>46097</c:v>
                </c:pt>
                <c:pt idx="44">
                  <c:v>46098</c:v>
                </c:pt>
                <c:pt idx="45">
                  <c:v>46099</c:v>
                </c:pt>
                <c:pt idx="46">
                  <c:v>46100</c:v>
                </c:pt>
                <c:pt idx="47">
                  <c:v>46101</c:v>
                </c:pt>
                <c:pt idx="48">
                  <c:v>46102</c:v>
                </c:pt>
                <c:pt idx="49">
                  <c:v>46103</c:v>
                </c:pt>
                <c:pt idx="50">
                  <c:v>46104</c:v>
                </c:pt>
                <c:pt idx="51">
                  <c:v>46105</c:v>
                </c:pt>
                <c:pt idx="52">
                  <c:v>46106</c:v>
                </c:pt>
                <c:pt idx="53">
                  <c:v>46107</c:v>
                </c:pt>
                <c:pt idx="54">
                  <c:v>46108</c:v>
                </c:pt>
                <c:pt idx="55">
                  <c:v>46109</c:v>
                </c:pt>
                <c:pt idx="56">
                  <c:v>46110</c:v>
                </c:pt>
                <c:pt idx="57">
                  <c:v>46111</c:v>
                </c:pt>
                <c:pt idx="58">
                  <c:v>46112</c:v>
                </c:pt>
                <c:pt idx="59">
                  <c:v>46113</c:v>
                </c:pt>
                <c:pt idx="60">
                  <c:v>46114</c:v>
                </c:pt>
                <c:pt idx="61">
                  <c:v>46115</c:v>
                </c:pt>
                <c:pt idx="62">
                  <c:v>46116</c:v>
                </c:pt>
                <c:pt idx="63">
                  <c:v>46117</c:v>
                </c:pt>
                <c:pt idx="64">
                  <c:v>46118</c:v>
                </c:pt>
                <c:pt idx="65">
                  <c:v>46119</c:v>
                </c:pt>
                <c:pt idx="66">
                  <c:v>46120</c:v>
                </c:pt>
                <c:pt idx="67">
                  <c:v>46121</c:v>
                </c:pt>
                <c:pt idx="68">
                  <c:v>46122</c:v>
                </c:pt>
                <c:pt idx="69">
                  <c:v>46123</c:v>
                </c:pt>
                <c:pt idx="70">
                  <c:v>46124</c:v>
                </c:pt>
                <c:pt idx="71">
                  <c:v>46125</c:v>
                </c:pt>
                <c:pt idx="72">
                  <c:v>46126</c:v>
                </c:pt>
                <c:pt idx="73">
                  <c:v>46127</c:v>
                </c:pt>
                <c:pt idx="74">
                  <c:v>46128</c:v>
                </c:pt>
                <c:pt idx="75">
                  <c:v>46129</c:v>
                </c:pt>
                <c:pt idx="76">
                  <c:v>46130</c:v>
                </c:pt>
                <c:pt idx="77">
                  <c:v>46131</c:v>
                </c:pt>
                <c:pt idx="78">
                  <c:v>46132</c:v>
                </c:pt>
                <c:pt idx="79">
                  <c:v>46133</c:v>
                </c:pt>
                <c:pt idx="80">
                  <c:v>46134</c:v>
                </c:pt>
                <c:pt idx="81">
                  <c:v>46135</c:v>
                </c:pt>
                <c:pt idx="82">
                  <c:v>46136</c:v>
                </c:pt>
                <c:pt idx="83">
                  <c:v>46137</c:v>
                </c:pt>
                <c:pt idx="84">
                  <c:v>46138</c:v>
                </c:pt>
                <c:pt idx="85">
                  <c:v>46139</c:v>
                </c:pt>
                <c:pt idx="86">
                  <c:v>46140</c:v>
                </c:pt>
                <c:pt idx="87">
                  <c:v>46141</c:v>
                </c:pt>
                <c:pt idx="88">
                  <c:v>46142</c:v>
                </c:pt>
                <c:pt idx="89">
                  <c:v>46143</c:v>
                </c:pt>
                <c:pt idx="90">
                  <c:v>46144</c:v>
                </c:pt>
                <c:pt idx="91">
                  <c:v>46145</c:v>
                </c:pt>
                <c:pt idx="92">
                  <c:v>46146</c:v>
                </c:pt>
                <c:pt idx="93">
                  <c:v>46147</c:v>
                </c:pt>
                <c:pt idx="94">
                  <c:v>46148</c:v>
                </c:pt>
                <c:pt idx="95">
                  <c:v>46149</c:v>
                </c:pt>
                <c:pt idx="96">
                  <c:v>46150</c:v>
                </c:pt>
                <c:pt idx="97">
                  <c:v>46151</c:v>
                </c:pt>
                <c:pt idx="98">
                  <c:v>46152</c:v>
                </c:pt>
                <c:pt idx="99">
                  <c:v>46153</c:v>
                </c:pt>
                <c:pt idx="100">
                  <c:v>46154</c:v>
                </c:pt>
                <c:pt idx="101">
                  <c:v>46155</c:v>
                </c:pt>
                <c:pt idx="102">
                  <c:v>46156</c:v>
                </c:pt>
                <c:pt idx="103">
                  <c:v>46157</c:v>
                </c:pt>
                <c:pt idx="104">
                  <c:v>46158</c:v>
                </c:pt>
                <c:pt idx="105">
                  <c:v>46159</c:v>
                </c:pt>
                <c:pt idx="106">
                  <c:v>46160</c:v>
                </c:pt>
                <c:pt idx="107">
                  <c:v>46161</c:v>
                </c:pt>
                <c:pt idx="108">
                  <c:v>46162</c:v>
                </c:pt>
                <c:pt idx="109">
                  <c:v>46163</c:v>
                </c:pt>
                <c:pt idx="110">
                  <c:v>46164</c:v>
                </c:pt>
                <c:pt idx="111">
                  <c:v>46165</c:v>
                </c:pt>
                <c:pt idx="112">
                  <c:v>46166</c:v>
                </c:pt>
                <c:pt idx="113">
                  <c:v>46167</c:v>
                </c:pt>
                <c:pt idx="114">
                  <c:v>46168</c:v>
                </c:pt>
                <c:pt idx="115">
                  <c:v>46169</c:v>
                </c:pt>
                <c:pt idx="116">
                  <c:v>46170</c:v>
                </c:pt>
                <c:pt idx="117">
                  <c:v>46171</c:v>
                </c:pt>
                <c:pt idx="118">
                  <c:v>46172</c:v>
                </c:pt>
                <c:pt idx="119">
                  <c:v>46173</c:v>
                </c:pt>
                <c:pt idx="120">
                  <c:v>46174</c:v>
                </c:pt>
                <c:pt idx="121">
                  <c:v>46175</c:v>
                </c:pt>
                <c:pt idx="122">
                  <c:v>46176</c:v>
                </c:pt>
                <c:pt idx="123">
                  <c:v>46177</c:v>
                </c:pt>
                <c:pt idx="124">
                  <c:v>46178</c:v>
                </c:pt>
                <c:pt idx="125">
                  <c:v>46179</c:v>
                </c:pt>
                <c:pt idx="126">
                  <c:v>46180</c:v>
                </c:pt>
                <c:pt idx="127">
                  <c:v>46181</c:v>
                </c:pt>
                <c:pt idx="128">
                  <c:v>46182</c:v>
                </c:pt>
                <c:pt idx="129">
                  <c:v>46183</c:v>
                </c:pt>
                <c:pt idx="130">
                  <c:v>46184</c:v>
                </c:pt>
                <c:pt idx="131">
                  <c:v>46185</c:v>
                </c:pt>
                <c:pt idx="132">
                  <c:v>46186</c:v>
                </c:pt>
                <c:pt idx="133">
                  <c:v>46187</c:v>
                </c:pt>
                <c:pt idx="134">
                  <c:v>46188</c:v>
                </c:pt>
                <c:pt idx="135">
                  <c:v>46189</c:v>
                </c:pt>
                <c:pt idx="136">
                  <c:v>46190</c:v>
                </c:pt>
                <c:pt idx="137">
                  <c:v>46191</c:v>
                </c:pt>
                <c:pt idx="138">
                  <c:v>46192</c:v>
                </c:pt>
                <c:pt idx="139">
                  <c:v>46193</c:v>
                </c:pt>
                <c:pt idx="140">
                  <c:v>46194</c:v>
                </c:pt>
                <c:pt idx="141">
                  <c:v>46195</c:v>
                </c:pt>
                <c:pt idx="142">
                  <c:v>46196</c:v>
                </c:pt>
                <c:pt idx="143">
                  <c:v>46197</c:v>
                </c:pt>
                <c:pt idx="144">
                  <c:v>46198</c:v>
                </c:pt>
                <c:pt idx="145">
                  <c:v>46199</c:v>
                </c:pt>
                <c:pt idx="146">
                  <c:v>46200</c:v>
                </c:pt>
                <c:pt idx="147">
                  <c:v>46201</c:v>
                </c:pt>
                <c:pt idx="148">
                  <c:v>46202</c:v>
                </c:pt>
                <c:pt idx="149">
                  <c:v>46203</c:v>
                </c:pt>
                <c:pt idx="150">
                  <c:v>46204</c:v>
                </c:pt>
                <c:pt idx="151">
                  <c:v>46205</c:v>
                </c:pt>
                <c:pt idx="152">
                  <c:v>46206</c:v>
                </c:pt>
                <c:pt idx="153">
                  <c:v>46207</c:v>
                </c:pt>
                <c:pt idx="154">
                  <c:v>46208</c:v>
                </c:pt>
                <c:pt idx="155">
                  <c:v>46209</c:v>
                </c:pt>
                <c:pt idx="156">
                  <c:v>46210</c:v>
                </c:pt>
                <c:pt idx="157">
                  <c:v>46211</c:v>
                </c:pt>
                <c:pt idx="158">
                  <c:v>46212</c:v>
                </c:pt>
                <c:pt idx="159">
                  <c:v>46213</c:v>
                </c:pt>
                <c:pt idx="160">
                  <c:v>46214</c:v>
                </c:pt>
                <c:pt idx="161">
                  <c:v>46215</c:v>
                </c:pt>
                <c:pt idx="162">
                  <c:v>46216</c:v>
                </c:pt>
                <c:pt idx="163">
                  <c:v>46217</c:v>
                </c:pt>
                <c:pt idx="164">
                  <c:v>46218</c:v>
                </c:pt>
                <c:pt idx="165">
                  <c:v>46219</c:v>
                </c:pt>
                <c:pt idx="166">
                  <c:v>46220</c:v>
                </c:pt>
                <c:pt idx="167">
                  <c:v>46221</c:v>
                </c:pt>
                <c:pt idx="168">
                  <c:v>46222</c:v>
                </c:pt>
                <c:pt idx="169">
                  <c:v>46223</c:v>
                </c:pt>
                <c:pt idx="170">
                  <c:v>46224</c:v>
                </c:pt>
                <c:pt idx="171">
                  <c:v>46225</c:v>
                </c:pt>
                <c:pt idx="172">
                  <c:v>46226</c:v>
                </c:pt>
                <c:pt idx="173">
                  <c:v>46227</c:v>
                </c:pt>
                <c:pt idx="174">
                  <c:v>46228</c:v>
                </c:pt>
                <c:pt idx="175">
                  <c:v>46229</c:v>
                </c:pt>
                <c:pt idx="176">
                  <c:v>46230</c:v>
                </c:pt>
                <c:pt idx="177">
                  <c:v>46231</c:v>
                </c:pt>
                <c:pt idx="178">
                  <c:v>46232</c:v>
                </c:pt>
                <c:pt idx="179">
                  <c:v>46233</c:v>
                </c:pt>
                <c:pt idx="180">
                  <c:v>46234</c:v>
                </c:pt>
                <c:pt idx="181">
                  <c:v>46235</c:v>
                </c:pt>
                <c:pt idx="182">
                  <c:v>46236</c:v>
                </c:pt>
                <c:pt idx="183">
                  <c:v>46237</c:v>
                </c:pt>
                <c:pt idx="184">
                  <c:v>46238</c:v>
                </c:pt>
                <c:pt idx="185">
                  <c:v>46239</c:v>
                </c:pt>
                <c:pt idx="186">
                  <c:v>46240</c:v>
                </c:pt>
                <c:pt idx="187">
                  <c:v>46241</c:v>
                </c:pt>
                <c:pt idx="188">
                  <c:v>46242</c:v>
                </c:pt>
                <c:pt idx="189">
                  <c:v>46243</c:v>
                </c:pt>
                <c:pt idx="190">
                  <c:v>46244</c:v>
                </c:pt>
                <c:pt idx="191">
                  <c:v>46245</c:v>
                </c:pt>
                <c:pt idx="192">
                  <c:v>46246</c:v>
                </c:pt>
                <c:pt idx="193">
                  <c:v>46247</c:v>
                </c:pt>
                <c:pt idx="194">
                  <c:v>46248</c:v>
                </c:pt>
                <c:pt idx="195">
                  <c:v>46249</c:v>
                </c:pt>
                <c:pt idx="196">
                  <c:v>46250</c:v>
                </c:pt>
                <c:pt idx="197">
                  <c:v>46251</c:v>
                </c:pt>
                <c:pt idx="198">
                  <c:v>46252</c:v>
                </c:pt>
                <c:pt idx="199">
                  <c:v>46253</c:v>
                </c:pt>
                <c:pt idx="200">
                  <c:v>46254</c:v>
                </c:pt>
                <c:pt idx="201">
                  <c:v>46255</c:v>
                </c:pt>
                <c:pt idx="202">
                  <c:v>46256</c:v>
                </c:pt>
                <c:pt idx="203">
                  <c:v>46257</c:v>
                </c:pt>
                <c:pt idx="204">
                  <c:v>46258</c:v>
                </c:pt>
                <c:pt idx="205">
                  <c:v>46259</c:v>
                </c:pt>
                <c:pt idx="206">
                  <c:v>46260</c:v>
                </c:pt>
                <c:pt idx="207">
                  <c:v>46261</c:v>
                </c:pt>
                <c:pt idx="208">
                  <c:v>46262</c:v>
                </c:pt>
                <c:pt idx="209">
                  <c:v>46263</c:v>
                </c:pt>
                <c:pt idx="210">
                  <c:v>46264</c:v>
                </c:pt>
                <c:pt idx="211">
                  <c:v>46265</c:v>
                </c:pt>
                <c:pt idx="212">
                  <c:v>46266</c:v>
                </c:pt>
                <c:pt idx="213">
                  <c:v>46267</c:v>
                </c:pt>
                <c:pt idx="214">
                  <c:v>46268</c:v>
                </c:pt>
                <c:pt idx="215">
                  <c:v>46269</c:v>
                </c:pt>
                <c:pt idx="216">
                  <c:v>46270</c:v>
                </c:pt>
                <c:pt idx="217">
                  <c:v>46271</c:v>
                </c:pt>
                <c:pt idx="218">
                  <c:v>46272</c:v>
                </c:pt>
                <c:pt idx="219">
                  <c:v>46273</c:v>
                </c:pt>
                <c:pt idx="220">
                  <c:v>46274</c:v>
                </c:pt>
                <c:pt idx="221">
                  <c:v>46275</c:v>
                </c:pt>
              </c:numCache>
            </c:numRef>
          </c:cat>
          <c:val>
            <c:numRef>
              <c:f>'List1 (2)'!$C$764:$C$985</c:f>
              <c:numCache>
                <c:formatCode>General</c:formatCode>
                <c:ptCount val="222"/>
                <c:pt idx="0">
                  <c:v>4.4541109144291724</c:v>
                </c:pt>
                <c:pt idx="1">
                  <c:v>4.4541109144291724</c:v>
                </c:pt>
                <c:pt idx="2">
                  <c:v>4.4541109144291724</c:v>
                </c:pt>
                <c:pt idx="3">
                  <c:v>4.4541109144291724</c:v>
                </c:pt>
                <c:pt idx="4">
                  <c:v>4.4541109144291724</c:v>
                </c:pt>
                <c:pt idx="5">
                  <c:v>4.4541109144291724</c:v>
                </c:pt>
                <c:pt idx="6">
                  <c:v>4.4541109144291724</c:v>
                </c:pt>
                <c:pt idx="7">
                  <c:v>4.4541109144291724</c:v>
                </c:pt>
                <c:pt idx="8">
                  <c:v>4.4541109144291724</c:v>
                </c:pt>
                <c:pt idx="9">
                  <c:v>4.4541109144291724</c:v>
                </c:pt>
                <c:pt idx="10">
                  <c:v>4.4541109144291724</c:v>
                </c:pt>
                <c:pt idx="11">
                  <c:v>4.4541109144291724</c:v>
                </c:pt>
                <c:pt idx="12">
                  <c:v>4.4541109144291724</c:v>
                </c:pt>
                <c:pt idx="13">
                  <c:v>4.4541109144291724</c:v>
                </c:pt>
                <c:pt idx="14">
                  <c:v>4.4541109144291724</c:v>
                </c:pt>
                <c:pt idx="15">
                  <c:v>4.4541109144291724</c:v>
                </c:pt>
                <c:pt idx="16">
                  <c:v>4.4541109144291724</c:v>
                </c:pt>
                <c:pt idx="17">
                  <c:v>4.4541109144291724</c:v>
                </c:pt>
                <c:pt idx="18">
                  <c:v>4.4541109144291724</c:v>
                </c:pt>
                <c:pt idx="19">
                  <c:v>4.4541109144291724</c:v>
                </c:pt>
                <c:pt idx="20">
                  <c:v>4.4541109144291724</c:v>
                </c:pt>
                <c:pt idx="21">
                  <c:v>4.4541109144291724</c:v>
                </c:pt>
                <c:pt idx="22">
                  <c:v>4.4541109144291724</c:v>
                </c:pt>
                <c:pt idx="23">
                  <c:v>4.4541109144291724</c:v>
                </c:pt>
                <c:pt idx="24">
                  <c:v>4.4541109144291724</c:v>
                </c:pt>
                <c:pt idx="25">
                  <c:v>4.4541109144291724</c:v>
                </c:pt>
                <c:pt idx="26">
                  <c:v>4.4541109144291724</c:v>
                </c:pt>
                <c:pt idx="27">
                  <c:v>4.4541109144291724</c:v>
                </c:pt>
                <c:pt idx="28">
                  <c:v>4.4181429805023313</c:v>
                </c:pt>
                <c:pt idx="29">
                  <c:v>4.4181429805023313</c:v>
                </c:pt>
                <c:pt idx="30">
                  <c:v>4.4181429805023313</c:v>
                </c:pt>
                <c:pt idx="31">
                  <c:v>4.4181429805023313</c:v>
                </c:pt>
                <c:pt idx="32">
                  <c:v>4.4181429805023313</c:v>
                </c:pt>
                <c:pt idx="33">
                  <c:v>4.4181429805023313</c:v>
                </c:pt>
                <c:pt idx="34">
                  <c:v>4.4181429805023313</c:v>
                </c:pt>
                <c:pt idx="35">
                  <c:v>4.4181429805023313</c:v>
                </c:pt>
                <c:pt idx="36">
                  <c:v>4.4181429805023313</c:v>
                </c:pt>
                <c:pt idx="37">
                  <c:v>4.4181429805023313</c:v>
                </c:pt>
                <c:pt idx="38">
                  <c:v>4.4181429805023313</c:v>
                </c:pt>
                <c:pt idx="39">
                  <c:v>4.4181429805023313</c:v>
                </c:pt>
                <c:pt idx="40">
                  <c:v>4.4181429805023313</c:v>
                </c:pt>
                <c:pt idx="41">
                  <c:v>4.4181429805023313</c:v>
                </c:pt>
                <c:pt idx="42">
                  <c:v>4.4181429805023313</c:v>
                </c:pt>
                <c:pt idx="43">
                  <c:v>4.4181429805023313</c:v>
                </c:pt>
                <c:pt idx="44">
                  <c:v>4.4181429805023313</c:v>
                </c:pt>
                <c:pt idx="45">
                  <c:v>4.4181429805023313</c:v>
                </c:pt>
                <c:pt idx="46">
                  <c:v>4.4181429805023313</c:v>
                </c:pt>
                <c:pt idx="47">
                  <c:v>4.4181429805023313</c:v>
                </c:pt>
                <c:pt idx="48">
                  <c:v>4.4181429805023313</c:v>
                </c:pt>
                <c:pt idx="49">
                  <c:v>4.4181429805023313</c:v>
                </c:pt>
                <c:pt idx="50">
                  <c:v>4.4181429805023313</c:v>
                </c:pt>
                <c:pt idx="51">
                  <c:v>4.4181429805023313</c:v>
                </c:pt>
                <c:pt idx="52">
                  <c:v>4.4181429805023313</c:v>
                </c:pt>
                <c:pt idx="53">
                  <c:v>4.4181429805023313</c:v>
                </c:pt>
                <c:pt idx="54">
                  <c:v>4.4181429805023313</c:v>
                </c:pt>
                <c:pt idx="55">
                  <c:v>4.4181429805023313</c:v>
                </c:pt>
                <c:pt idx="56">
                  <c:v>4.4181429805023313</c:v>
                </c:pt>
                <c:pt idx="57">
                  <c:v>4.4181429805023313</c:v>
                </c:pt>
                <c:pt idx="58">
                  <c:v>4.4181429805023313</c:v>
                </c:pt>
                <c:pt idx="59">
                  <c:v>4.4908959578210457</c:v>
                </c:pt>
                <c:pt idx="60">
                  <c:v>4.4908959578210457</c:v>
                </c:pt>
                <c:pt idx="61">
                  <c:v>4.4908959578210457</c:v>
                </c:pt>
                <c:pt idx="62">
                  <c:v>4.4908959578210457</c:v>
                </c:pt>
                <c:pt idx="63">
                  <c:v>4.4908959578210457</c:v>
                </c:pt>
                <c:pt idx="64">
                  <c:v>4.4908959578210457</c:v>
                </c:pt>
                <c:pt idx="65">
                  <c:v>4.4908959578210457</c:v>
                </c:pt>
                <c:pt idx="66">
                  <c:v>4.4908959578210457</c:v>
                </c:pt>
                <c:pt idx="67">
                  <c:v>4.4908959578210457</c:v>
                </c:pt>
                <c:pt idx="68">
                  <c:v>4.4908959578210457</c:v>
                </c:pt>
                <c:pt idx="69">
                  <c:v>4.4908959578210457</c:v>
                </c:pt>
                <c:pt idx="70">
                  <c:v>4.4908959578210457</c:v>
                </c:pt>
                <c:pt idx="71">
                  <c:v>4.4908959578210457</c:v>
                </c:pt>
                <c:pt idx="72">
                  <c:v>4.4908959578210457</c:v>
                </c:pt>
                <c:pt idx="73">
                  <c:v>4.4908959578210457</c:v>
                </c:pt>
                <c:pt idx="74">
                  <c:v>4.4908959578210457</c:v>
                </c:pt>
                <c:pt idx="75">
                  <c:v>4.4908959578210457</c:v>
                </c:pt>
                <c:pt idx="76">
                  <c:v>4.4908959578210457</c:v>
                </c:pt>
                <c:pt idx="77">
                  <c:v>4.4908959578210457</c:v>
                </c:pt>
                <c:pt idx="78">
                  <c:v>4.4908959578210457</c:v>
                </c:pt>
                <c:pt idx="79">
                  <c:v>4.4908959578210457</c:v>
                </c:pt>
                <c:pt idx="80">
                  <c:v>4.4908959578210457</c:v>
                </c:pt>
                <c:pt idx="81">
                  <c:v>4.4908959578210457</c:v>
                </c:pt>
                <c:pt idx="82">
                  <c:v>4.4908959578210457</c:v>
                </c:pt>
                <c:pt idx="83">
                  <c:v>4.4908959578210457</c:v>
                </c:pt>
                <c:pt idx="84">
                  <c:v>4.4908959578210457</c:v>
                </c:pt>
                <c:pt idx="85">
                  <c:v>4.4908959578210457</c:v>
                </c:pt>
                <c:pt idx="86">
                  <c:v>4.4908959578210457</c:v>
                </c:pt>
                <c:pt idx="87">
                  <c:v>4.4908959578210457</c:v>
                </c:pt>
                <c:pt idx="88">
                  <c:v>4.4908959578210457</c:v>
                </c:pt>
                <c:pt idx="89">
                  <c:v>4.6281878035354369</c:v>
                </c:pt>
                <c:pt idx="90">
                  <c:v>4.6281878035354369</c:v>
                </c:pt>
                <c:pt idx="91">
                  <c:v>4.6281878035354369</c:v>
                </c:pt>
                <c:pt idx="92">
                  <c:v>4.6281878035354369</c:v>
                </c:pt>
                <c:pt idx="93">
                  <c:v>4.6281878035354369</c:v>
                </c:pt>
                <c:pt idx="94">
                  <c:v>4.6281878035354369</c:v>
                </c:pt>
                <c:pt idx="95">
                  <c:v>4.6281878035354369</c:v>
                </c:pt>
                <c:pt idx="96">
                  <c:v>4.6281878035354369</c:v>
                </c:pt>
                <c:pt idx="97">
                  <c:v>4.6281878035354369</c:v>
                </c:pt>
                <c:pt idx="98">
                  <c:v>4.6281878035354369</c:v>
                </c:pt>
                <c:pt idx="99">
                  <c:v>4.6281878035354369</c:v>
                </c:pt>
                <c:pt idx="100">
                  <c:v>4.6281878035354369</c:v>
                </c:pt>
                <c:pt idx="101">
                  <c:v>4.6281878035354369</c:v>
                </c:pt>
                <c:pt idx="102">
                  <c:v>4.6281878035354369</c:v>
                </c:pt>
                <c:pt idx="103">
                  <c:v>4.6281878035354369</c:v>
                </c:pt>
                <c:pt idx="104">
                  <c:v>4.6281878035354369</c:v>
                </c:pt>
                <c:pt idx="105">
                  <c:v>4.6281878035354369</c:v>
                </c:pt>
                <c:pt idx="106">
                  <c:v>4.6281878035354369</c:v>
                </c:pt>
                <c:pt idx="107">
                  <c:v>4.6281878035354369</c:v>
                </c:pt>
                <c:pt idx="108">
                  <c:v>4.6281878035354369</c:v>
                </c:pt>
                <c:pt idx="109">
                  <c:v>4.6281878035354369</c:v>
                </c:pt>
                <c:pt idx="110">
                  <c:v>4.6281878035354369</c:v>
                </c:pt>
                <c:pt idx="111">
                  <c:v>4.6281878035354369</c:v>
                </c:pt>
                <c:pt idx="112">
                  <c:v>4.6281878035354369</c:v>
                </c:pt>
                <c:pt idx="113">
                  <c:v>4.6281878035354369</c:v>
                </c:pt>
                <c:pt idx="114">
                  <c:v>4.6281878035354369</c:v>
                </c:pt>
                <c:pt idx="115">
                  <c:v>4.6281878035354369</c:v>
                </c:pt>
                <c:pt idx="116">
                  <c:v>4.6281878035354369</c:v>
                </c:pt>
                <c:pt idx="117">
                  <c:v>4.6281878035354369</c:v>
                </c:pt>
                <c:pt idx="118">
                  <c:v>4.6281878035354369</c:v>
                </c:pt>
                <c:pt idx="119">
                  <c:v>4.6281878035354369</c:v>
                </c:pt>
                <c:pt idx="120">
                  <c:v>4.7523897348153623</c:v>
                </c:pt>
                <c:pt idx="121">
                  <c:v>4.7523897348153623</c:v>
                </c:pt>
                <c:pt idx="122">
                  <c:v>4.7523897348153623</c:v>
                </c:pt>
                <c:pt idx="123">
                  <c:v>4.7523897348153623</c:v>
                </c:pt>
                <c:pt idx="124">
                  <c:v>4.7523897348153623</c:v>
                </c:pt>
                <c:pt idx="125">
                  <c:v>4.7523897348153623</c:v>
                </c:pt>
                <c:pt idx="126">
                  <c:v>4.7523897348153623</c:v>
                </c:pt>
                <c:pt idx="127">
                  <c:v>4.7523897348153623</c:v>
                </c:pt>
                <c:pt idx="128">
                  <c:v>4.7523897348153623</c:v>
                </c:pt>
                <c:pt idx="129">
                  <c:v>4.7523897348153623</c:v>
                </c:pt>
                <c:pt idx="130">
                  <c:v>4.7523897348153623</c:v>
                </c:pt>
                <c:pt idx="131">
                  <c:v>4.7523897348153623</c:v>
                </c:pt>
                <c:pt idx="132">
                  <c:v>4.7523897348153623</c:v>
                </c:pt>
                <c:pt idx="133">
                  <c:v>4.7523897348153623</c:v>
                </c:pt>
                <c:pt idx="134">
                  <c:v>4.7523897348153623</c:v>
                </c:pt>
                <c:pt idx="135">
                  <c:v>4.7523897348153623</c:v>
                </c:pt>
                <c:pt idx="136">
                  <c:v>4.7523897348153623</c:v>
                </c:pt>
                <c:pt idx="137">
                  <c:v>4.7523897348153623</c:v>
                </c:pt>
                <c:pt idx="138">
                  <c:v>4.7523897348153623</c:v>
                </c:pt>
                <c:pt idx="139">
                  <c:v>4.7523897348153623</c:v>
                </c:pt>
                <c:pt idx="140">
                  <c:v>4.7523897348153623</c:v>
                </c:pt>
                <c:pt idx="141">
                  <c:v>4.7523897348153623</c:v>
                </c:pt>
                <c:pt idx="142">
                  <c:v>4.7523897348153623</c:v>
                </c:pt>
                <c:pt idx="143">
                  <c:v>4.7523897348153623</c:v>
                </c:pt>
                <c:pt idx="144">
                  <c:v>4.7523897348153623</c:v>
                </c:pt>
                <c:pt idx="145">
                  <c:v>4.7523897348153623</c:v>
                </c:pt>
                <c:pt idx="146">
                  <c:v>4.7523897348153623</c:v>
                </c:pt>
                <c:pt idx="147">
                  <c:v>4.7523897348153623</c:v>
                </c:pt>
                <c:pt idx="148">
                  <c:v>4.7523897348153623</c:v>
                </c:pt>
                <c:pt idx="149">
                  <c:v>4.7523897348153623</c:v>
                </c:pt>
                <c:pt idx="150">
                  <c:v>4.8803752124037034</c:v>
                </c:pt>
                <c:pt idx="151">
                  <c:v>4.8803752124037034</c:v>
                </c:pt>
                <c:pt idx="152">
                  <c:v>4.8803752124037034</c:v>
                </c:pt>
                <c:pt idx="153">
                  <c:v>4.8803752124037034</c:v>
                </c:pt>
                <c:pt idx="154">
                  <c:v>4.8803752124037034</c:v>
                </c:pt>
                <c:pt idx="155">
                  <c:v>4.8803752124037034</c:v>
                </c:pt>
                <c:pt idx="156">
                  <c:v>4.8803752124037034</c:v>
                </c:pt>
                <c:pt idx="157">
                  <c:v>4.8803752124037034</c:v>
                </c:pt>
                <c:pt idx="158">
                  <c:v>4.8803752124037034</c:v>
                </c:pt>
                <c:pt idx="159">
                  <c:v>4.8803752124037034</c:v>
                </c:pt>
                <c:pt idx="160">
                  <c:v>4.8803752124037034</c:v>
                </c:pt>
                <c:pt idx="161">
                  <c:v>4.8803752124037034</c:v>
                </c:pt>
                <c:pt idx="162">
                  <c:v>4.8803752124037034</c:v>
                </c:pt>
                <c:pt idx="163">
                  <c:v>4.8803752124037034</c:v>
                </c:pt>
                <c:pt idx="164">
                  <c:v>4.8803752124037034</c:v>
                </c:pt>
                <c:pt idx="165">
                  <c:v>4.8803752124037034</c:v>
                </c:pt>
                <c:pt idx="166">
                  <c:v>4.8803752124037034</c:v>
                </c:pt>
                <c:pt idx="167">
                  <c:v>4.8803752124037034</c:v>
                </c:pt>
                <c:pt idx="168">
                  <c:v>4.8803752124037034</c:v>
                </c:pt>
                <c:pt idx="169">
                  <c:v>4.8803752124037034</c:v>
                </c:pt>
                <c:pt idx="170">
                  <c:v>4.8803752124037034</c:v>
                </c:pt>
                <c:pt idx="171">
                  <c:v>4.8803752124037034</c:v>
                </c:pt>
                <c:pt idx="172">
                  <c:v>4.8803752124037034</c:v>
                </c:pt>
                <c:pt idx="173">
                  <c:v>4.8803752124037034</c:v>
                </c:pt>
                <c:pt idx="174">
                  <c:v>4.8803752124037034</c:v>
                </c:pt>
                <c:pt idx="175">
                  <c:v>4.8803752124037034</c:v>
                </c:pt>
                <c:pt idx="176">
                  <c:v>4.8803752124037034</c:v>
                </c:pt>
                <c:pt idx="177">
                  <c:v>4.8803752124037034</c:v>
                </c:pt>
                <c:pt idx="178">
                  <c:v>4.8803752124037034</c:v>
                </c:pt>
                <c:pt idx="179">
                  <c:v>4.8803752124037034</c:v>
                </c:pt>
                <c:pt idx="180">
                  <c:v>4.8803752124037034</c:v>
                </c:pt>
                <c:pt idx="181">
                  <c:v>4.9900733652258387</c:v>
                </c:pt>
                <c:pt idx="182">
                  <c:v>4.9900733652258387</c:v>
                </c:pt>
                <c:pt idx="183">
                  <c:v>4.9900733652258387</c:v>
                </c:pt>
                <c:pt idx="184">
                  <c:v>4.9900733652258387</c:v>
                </c:pt>
                <c:pt idx="185">
                  <c:v>4.9900733652258387</c:v>
                </c:pt>
                <c:pt idx="186">
                  <c:v>4.9900733652258387</c:v>
                </c:pt>
                <c:pt idx="187">
                  <c:v>4.9900733652258387</c:v>
                </c:pt>
                <c:pt idx="188">
                  <c:v>4.9900733652258387</c:v>
                </c:pt>
                <c:pt idx="189">
                  <c:v>4.9900733652258387</c:v>
                </c:pt>
                <c:pt idx="190">
                  <c:v>4.9900733652258387</c:v>
                </c:pt>
                <c:pt idx="191">
                  <c:v>4.9900733652258387</c:v>
                </c:pt>
                <c:pt idx="192">
                  <c:v>4.9900733652258387</c:v>
                </c:pt>
                <c:pt idx="193">
                  <c:v>4.9900733652258387</c:v>
                </c:pt>
                <c:pt idx="194">
                  <c:v>4.9900733652258387</c:v>
                </c:pt>
                <c:pt idx="195">
                  <c:v>4.9900733652258387</c:v>
                </c:pt>
                <c:pt idx="196">
                  <c:v>4.9900733652258387</c:v>
                </c:pt>
                <c:pt idx="197">
                  <c:v>4.9900733652258387</c:v>
                </c:pt>
                <c:pt idx="198">
                  <c:v>4.9900733652258387</c:v>
                </c:pt>
                <c:pt idx="199">
                  <c:v>4.9900733652258387</c:v>
                </c:pt>
                <c:pt idx="200">
                  <c:v>4.9900733652258387</c:v>
                </c:pt>
                <c:pt idx="201">
                  <c:v>4.9900733652258387</c:v>
                </c:pt>
                <c:pt idx="202">
                  <c:v>4.9900733652258387</c:v>
                </c:pt>
                <c:pt idx="203">
                  <c:v>4.9900733652258387</c:v>
                </c:pt>
                <c:pt idx="204">
                  <c:v>4.9900733652258387</c:v>
                </c:pt>
                <c:pt idx="205">
                  <c:v>4.9900733652258387</c:v>
                </c:pt>
                <c:pt idx="206">
                  <c:v>4.9900733652258387</c:v>
                </c:pt>
                <c:pt idx="207">
                  <c:v>4.9900733652258387</c:v>
                </c:pt>
                <c:pt idx="208">
                  <c:v>4.9900733652258387</c:v>
                </c:pt>
                <c:pt idx="209">
                  <c:v>4.9900733652258387</c:v>
                </c:pt>
                <c:pt idx="210">
                  <c:v>4.9900733652258387</c:v>
                </c:pt>
                <c:pt idx="211">
                  <c:v>4.9900733652258387</c:v>
                </c:pt>
                <c:pt idx="212">
                  <c:v>4.9900733652258387</c:v>
                </c:pt>
                <c:pt idx="213">
                  <c:v>4.9900733652258387</c:v>
                </c:pt>
                <c:pt idx="214">
                  <c:v>4.9900733652258387</c:v>
                </c:pt>
                <c:pt idx="215">
                  <c:v>4.9900733652258387</c:v>
                </c:pt>
                <c:pt idx="216">
                  <c:v>4.9900733652258387</c:v>
                </c:pt>
                <c:pt idx="217">
                  <c:v>4.9900733652258387</c:v>
                </c:pt>
                <c:pt idx="218">
                  <c:v>4.9900733652258387</c:v>
                </c:pt>
                <c:pt idx="219">
                  <c:v>4.9900733652258387</c:v>
                </c:pt>
                <c:pt idx="220">
                  <c:v>4.9900733652258387</c:v>
                </c:pt>
                <c:pt idx="221">
                  <c:v>4.9900733652258387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B4C-3649-8855-7B2D0DF36D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8323224"/>
        <c:axId val="1105489960"/>
      </c:lineChart>
      <c:dateAx>
        <c:axId val="768323224"/>
        <c:scaling>
          <c:orientation val="minMax"/>
        </c:scaling>
        <c:delete val="0"/>
        <c:axPos val="b"/>
        <c:numFmt formatCode="[$-405]mmm\-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105489960"/>
        <c:crosses val="autoZero"/>
        <c:auto val="1"/>
        <c:lblOffset val="100"/>
        <c:baseTimeUnit val="days"/>
      </c:dateAx>
      <c:valAx>
        <c:axId val="1105489960"/>
        <c:scaling>
          <c:orientation val="minMax"/>
          <c:min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200"/>
                  <a:t>(%)</a:t>
                </a:r>
              </a:p>
            </c:rich>
          </c:tx>
          <c:layout>
            <c:manualLayout>
              <c:xMode val="edge"/>
              <c:yMode val="edge"/>
              <c:x val="7.8431372549019607E-2"/>
              <c:y val="0.5370058585608735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6832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741770631823305"/>
          <c:y val="0.66549337582802148"/>
          <c:w val="0.38955464180014632"/>
          <c:h val="7.6570116235470567E-2"/>
        </c:manualLayout>
      </c:layout>
      <c:overlay val="0"/>
      <c:spPr>
        <a:solidFill>
          <a:srgbClr val="FFFFFF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0.33476</cdr:x>
      <cdr:y>0.21336</cdr:y>
    </cdr:from>
    <cdr:to>
      <cdr:x>0.66692</cdr:x>
      <cdr:y>0.21336</cdr:y>
    </cdr:to>
    <cdr:cxnSp macro="">
      <cdr:nvCxnSpPr>
        <cdr:cNvPr id="3" name="Přímá spojnice 2">
          <a:extLst xmlns:a="http://schemas.openxmlformats.org/drawingml/2006/main">
            <a:ext uri="{FF2B5EF4-FFF2-40B4-BE49-F238E27FC236}">
              <a16:creationId xmlns:a16="http://schemas.microsoft.com/office/drawing/2014/main" id="{FDE7438F-69D8-7F21-2A09-C9BB37A771F1}"/>
            </a:ext>
          </a:extLst>
        </cdr:cNvPr>
        <cdr:cNvCxnSpPr/>
      </cdr:nvCxnSpPr>
      <cdr:spPr>
        <a:xfrm xmlns:a="http://schemas.openxmlformats.org/drawingml/2006/main">
          <a:off x="2273770" y="821766"/>
          <a:ext cx="2256109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50000"/>
            </a:schemeClr>
          </a:solidFill>
          <a:prstDash val="dash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0.3356</cdr:x>
      <cdr:y>0.97734</cdr:y>
    </cdr:from>
    <cdr:to>
      <cdr:x>0.66776</cdr:x>
      <cdr:y>0.97734</cdr:y>
    </cdr:to>
    <cdr:cxnSp macro="">
      <cdr:nvCxnSpPr>
        <cdr:cNvPr id="5" name="Přímá spojnice 4">
          <a:extLst xmlns:a="http://schemas.openxmlformats.org/drawingml/2006/main">
            <a:ext uri="{FF2B5EF4-FFF2-40B4-BE49-F238E27FC236}">
              <a16:creationId xmlns:a16="http://schemas.microsoft.com/office/drawing/2014/main" id="{EFF11A51-3C0C-E1EB-F77C-32F43848A669}"/>
            </a:ext>
          </a:extLst>
        </cdr:cNvPr>
        <cdr:cNvCxnSpPr/>
      </cdr:nvCxnSpPr>
      <cdr:spPr>
        <a:xfrm xmlns:a="http://schemas.openxmlformats.org/drawingml/2006/main">
          <a:off x="2279499" y="3764295"/>
          <a:ext cx="225609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>
              <a:lumMod val="50000"/>
            </a:schemeClr>
          </a:solidFill>
          <a:prstDash val="dash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0.61617</cdr:x>
      <cdr:y>0.92907</cdr:y>
    </cdr:from>
    <cdr:to>
      <cdr:x>0.98723</cdr:x>
      <cdr:y>1</cdr:y>
    </cdr:to>
    <cdr:sp macro="" textlink="">
      <cdr:nvSpPr>
        <cdr:cNvPr id="2" name="TextovéPole 1">
          <a:extLst xmlns:a="http://schemas.openxmlformats.org/drawingml/2006/main">
            <a:ext uri="{FF2B5EF4-FFF2-40B4-BE49-F238E27FC236}">
              <a16:creationId xmlns:a16="http://schemas.microsoft.com/office/drawing/2014/main" id="{9C1E8FE2-CF1F-5F9E-3770-D117B2DB04F5}"/>
            </a:ext>
          </a:extLst>
        </cdr:cNvPr>
        <cdr:cNvSpPr txBox="1"/>
      </cdr:nvSpPr>
      <cdr:spPr>
        <a:xfrm xmlns:a="http://schemas.openxmlformats.org/drawingml/2006/main">
          <a:off x="4010474" y="2973411"/>
          <a:ext cx="2415070" cy="2269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cs-CZ" sz="1100" kern="1200" dirty="0">
              <a:solidFill>
                <a:schemeClr val="bg1">
                  <a:lumMod val="50000"/>
                </a:schemeClr>
              </a:solidFill>
            </a:rPr>
            <a:t>zdroj:</a:t>
          </a:r>
          <a:r>
            <a:rPr lang="cs-CZ" sz="1100" kern="1200" baseline="0" dirty="0">
              <a:solidFill>
                <a:schemeClr val="bg1">
                  <a:lumMod val="50000"/>
                </a:schemeClr>
              </a:solidFill>
            </a:rPr>
            <a:t> ČBA/</a:t>
          </a:r>
          <a:r>
            <a:rPr lang="cs-CZ" sz="1100" kern="1200" baseline="0" dirty="0" err="1">
              <a:solidFill>
                <a:schemeClr val="bg1">
                  <a:lumMod val="50000"/>
                </a:schemeClr>
              </a:solidFill>
            </a:rPr>
            <a:t>Hypomonitor</a:t>
          </a:r>
          <a:r>
            <a:rPr lang="cs-CZ" sz="1100" kern="1200" baseline="0" dirty="0">
              <a:solidFill>
                <a:schemeClr val="bg1">
                  <a:lumMod val="50000"/>
                </a:schemeClr>
              </a:solidFill>
            </a:rPr>
            <a:t>, </a:t>
          </a:r>
          <a:r>
            <a:rPr lang="cs-CZ" sz="1100" kern="1200" baseline="0" dirty="0" err="1">
              <a:solidFill>
                <a:schemeClr val="bg1">
                  <a:lumMod val="50000"/>
                </a:schemeClr>
              </a:solidFill>
            </a:rPr>
            <a:t>Bloomberg</a:t>
          </a:r>
          <a:endParaRPr lang="cs-CZ" sz="1100" kern="1200" dirty="0">
            <a:solidFill>
              <a:schemeClr val="bg1">
                <a:lumMod val="50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9475D21-F733-CC14-630A-4BB326061D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FD32E4D-B7EC-9D42-D942-2798E72BA1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6CE70-6311-43AC-945B-CAD0E64D6F28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E976023-26D5-D113-AF7D-520F28F8EC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C11B86D-A7A9-3559-0AA6-F86960C5AE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45E4F-F331-4760-95DA-2ECB1D1631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7654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4-09-05T07:07:51.93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35004 3201 16383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3676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tria.cz/kurzy/czk/3y/irsdetail.html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25B234D6-29F1-E38E-F5BD-BEDC08799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:notes">
            <a:extLst>
              <a:ext uri="{FF2B5EF4-FFF2-40B4-BE49-F238E27FC236}">
                <a16:creationId xmlns:a16="http://schemas.microsoft.com/office/drawing/2014/main" id="{A7DB2EF0-48D3-EBF3-2A63-E8FF0AFFD1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84150" y="1389063"/>
            <a:ext cx="6667500" cy="3751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87" name="Google Shape;87;p3:notes">
            <a:extLst>
              <a:ext uri="{FF2B5EF4-FFF2-40B4-BE49-F238E27FC236}">
                <a16:creationId xmlns:a16="http://schemas.microsoft.com/office/drawing/2014/main" id="{9778000D-2285-64F1-C922-5CBC8E5DBF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3685" y="5347830"/>
            <a:ext cx="5629482" cy="4375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3:notes">
            <a:extLst>
              <a:ext uri="{FF2B5EF4-FFF2-40B4-BE49-F238E27FC236}">
                <a16:creationId xmlns:a16="http://schemas.microsoft.com/office/drawing/2014/main" id="{03B74FAD-EAEB-463E-EC7D-45FF062CB85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85922" y="10554828"/>
            <a:ext cx="3049302" cy="55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119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8FE60647-D666-F4D2-1E31-37F3004E0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>
            <a:extLst>
              <a:ext uri="{FF2B5EF4-FFF2-40B4-BE49-F238E27FC236}">
                <a16:creationId xmlns:a16="http://schemas.microsoft.com/office/drawing/2014/main" id="{44EADFCC-B546-1C3D-EF7C-AC2FE53AF2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00" name="Google Shape;100;p4:notes">
            <a:extLst>
              <a:ext uri="{FF2B5EF4-FFF2-40B4-BE49-F238E27FC236}">
                <a16:creationId xmlns:a16="http://schemas.microsoft.com/office/drawing/2014/main" id="{FA87FDFD-ADBD-7B39-0AE2-E0EEA98F70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endParaRPr lang="cs-CZ"/>
          </a:p>
        </p:txBody>
      </p:sp>
      <p:sp>
        <p:nvSpPr>
          <p:cNvPr id="101" name="Google Shape;101;p4:notes">
            <a:extLst>
              <a:ext uri="{FF2B5EF4-FFF2-40B4-BE49-F238E27FC236}">
                <a16:creationId xmlns:a16="http://schemas.microsoft.com/office/drawing/2014/main" id="{0307ADB7-7BCD-737E-565B-69463747718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333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88A93-27A4-D6ED-4F7D-1DC8EE920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26BABB5-B21E-C7C4-E5E7-5FA39302E8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33BB484-3055-282C-73DB-8A1C35478F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6CF0276-351C-6AFE-041B-C42F75AD5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F8B987-58CE-42C3-9099-7E768A58F128}" type="slidenum">
              <a:rPr kumimoji="0" lang="cs-CZ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-18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cs-CZ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6024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50352-24F8-2BA3-E4D6-D1EA4B2AE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7CBA362-6BB1-7009-1BCE-60FDD1D6D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8FC9356-4218-28F6-A153-CCA7559BA9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b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2FA9B2D-96BA-3E34-7A5B-4B772A9F3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F8B987-58CE-42C3-9099-7E768A58F128}" type="slidenum">
              <a:rPr kumimoji="0" lang="cs-CZ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-18"/>
                <a:ea typeface="+mn-ea"/>
                <a:cs typeface="+mn-cs"/>
              </a:rPr>
              <a:t>4</a:t>
            </a:fld>
            <a:endParaRPr kumimoji="0" lang="cs-CZ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5984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Pololetí 2026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F8B987-58CE-42C3-9099-7E768A58F128}" type="slidenum">
              <a:rPr kumimoji="0" lang="cs-CZ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-18"/>
                <a:ea typeface="+mn-ea"/>
                <a:cs typeface="+mn-cs"/>
              </a:rPr>
              <a:t>5</a:t>
            </a:fld>
            <a:endParaRPr kumimoji="0" lang="cs-CZ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32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err="1"/>
              <a:t>Průměrná</a:t>
            </a:r>
            <a:r>
              <a:rPr lang="en-GB" b="1"/>
              <a:t> </a:t>
            </a:r>
            <a:r>
              <a:rPr lang="en-GB" b="1" err="1"/>
              <a:t>hrubá</a:t>
            </a:r>
            <a:r>
              <a:rPr lang="en-GB" b="1"/>
              <a:t> </a:t>
            </a:r>
            <a:r>
              <a:rPr lang="en-GB" b="1" err="1"/>
              <a:t>nominální</a:t>
            </a:r>
            <a:r>
              <a:rPr lang="en-GB" b="1"/>
              <a:t> </a:t>
            </a:r>
            <a:r>
              <a:rPr lang="en-GB" b="1" err="1"/>
              <a:t>mzda</a:t>
            </a:r>
            <a:endParaRPr lang="en-GB" b="1"/>
          </a:p>
          <a:p>
            <a:r>
              <a:rPr lang="en-GB"/>
              <a:t>4Q 2025 52 283 </a:t>
            </a:r>
            <a:r>
              <a:rPr lang="en-GB" err="1"/>
              <a:t>Kč</a:t>
            </a:r>
            <a:endParaRPr lang="en-GB"/>
          </a:p>
          <a:p>
            <a:r>
              <a:rPr lang="en-GB"/>
              <a:t>1Q 2026 50 282 </a:t>
            </a:r>
            <a:r>
              <a:rPr lang="en-GB" err="1"/>
              <a:t>Kč</a:t>
            </a:r>
            <a:endParaRPr lang="en-GB"/>
          </a:p>
          <a:p>
            <a:r>
              <a:rPr lang="en-GB"/>
              <a:t>2Q 2026 51 966 </a:t>
            </a:r>
            <a:r>
              <a:rPr lang="en-GB" err="1"/>
              <a:t>Kč</a:t>
            </a:r>
            <a:endParaRPr lang="en-GB"/>
          </a:p>
          <a:p>
            <a:r>
              <a:rPr lang="en-GB"/>
              <a:t>+ 5,4 % YoY</a:t>
            </a:r>
          </a:p>
          <a:p>
            <a:r>
              <a:rPr lang="en-GB"/>
              <a:t>+ 34,0 % </a:t>
            </a:r>
            <a:r>
              <a:rPr lang="en-GB" err="1"/>
              <a:t>posledních</a:t>
            </a:r>
            <a:r>
              <a:rPr lang="en-GB"/>
              <a:t> 5 let</a:t>
            </a:r>
          </a:p>
          <a:p>
            <a:endParaRPr lang="en-GB"/>
          </a:p>
          <a:p>
            <a:r>
              <a:rPr lang="en-GB" b="1" err="1"/>
              <a:t>Mediánová</a:t>
            </a:r>
            <a:r>
              <a:rPr lang="en-GB" b="1"/>
              <a:t> </a:t>
            </a:r>
            <a:r>
              <a:rPr lang="en-GB" b="1" err="1"/>
              <a:t>mzda</a:t>
            </a:r>
            <a:endParaRPr lang="en-GB" b="1"/>
          </a:p>
          <a:p>
            <a:r>
              <a:rPr lang="en-GB"/>
              <a:t>4Q 2025 45 523 </a:t>
            </a:r>
            <a:r>
              <a:rPr lang="en-GB" err="1"/>
              <a:t>Kč</a:t>
            </a:r>
            <a:endParaRPr lang="en-US">
              <a:solidFill>
                <a:srgbClr val="444444"/>
              </a:solidFill>
            </a:endParaRPr>
          </a:p>
          <a:p>
            <a:r>
              <a:rPr lang="en-GB"/>
              <a:t>1Q 2026 44 337 </a:t>
            </a:r>
            <a:r>
              <a:rPr lang="en-GB" err="1"/>
              <a:t>Kč</a:t>
            </a:r>
            <a:endParaRPr lang="en-US">
              <a:solidFill>
                <a:srgbClr val="444444"/>
              </a:solidFill>
            </a:endParaRPr>
          </a:p>
          <a:p>
            <a:r>
              <a:rPr lang="en-GB"/>
              <a:t>2Q 2026        -</a:t>
            </a:r>
            <a:endParaRPr lang="en-GB">
              <a:solidFill>
                <a:srgbClr val="444444"/>
              </a:solidFill>
            </a:endParaRPr>
          </a:p>
          <a:p>
            <a:r>
              <a:rPr lang="en-GB"/>
              <a:t>+ 8,0 % YoY</a:t>
            </a:r>
          </a:p>
          <a:p>
            <a:r>
              <a:rPr lang="en-GB"/>
              <a:t>+ 35,1 % </a:t>
            </a:r>
            <a:r>
              <a:rPr lang="en-GB" err="1"/>
              <a:t>posledních</a:t>
            </a:r>
            <a:r>
              <a:rPr lang="en-GB"/>
              <a:t> 5 let</a:t>
            </a:r>
          </a:p>
          <a:p>
            <a:r>
              <a:rPr lang="en-GB" err="1"/>
              <a:t>Pozn</a:t>
            </a:r>
            <a:r>
              <a:rPr lang="en-GB"/>
              <a:t>.: </a:t>
            </a:r>
            <a:r>
              <a:rPr lang="en-GB" err="1"/>
              <a:t>počítáno</a:t>
            </a:r>
            <a:r>
              <a:rPr lang="en-GB"/>
              <a:t> </a:t>
            </a:r>
            <a:r>
              <a:rPr lang="en-GB" err="1"/>
              <a:t>podle</a:t>
            </a:r>
            <a:r>
              <a:rPr lang="en-GB"/>
              <a:t> </a:t>
            </a:r>
            <a:r>
              <a:rPr lang="en-GB" err="1"/>
              <a:t>hodnoty</a:t>
            </a:r>
            <a:r>
              <a:rPr lang="en-GB"/>
              <a:t> za 1Q</a:t>
            </a:r>
          </a:p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74BCA3-3A8C-4C03-ABE8-022149749B73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9717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D481A-5030-2BBB-BE28-8DB2129C8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14A05B-6A9C-54C4-DA37-705077F6B0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8FB498-B1B9-DEA3-6842-E314814B95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0296D-EACB-E00D-4232-073F26F43A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646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AD2D2-6267-D62A-C90B-8376491D2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60EC41-E91D-5DB9-3BD8-459C254E7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8C974D-7E95-CD28-9CB2-D3CF9C912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C7FFB-E854-5BD3-D903-50938BE674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2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1995E-79AE-3AA0-A2A1-97DE776AE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E99E5DD-2BE5-4890-764B-8BF96356D8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40216D0-460C-99A0-1C24-551D682F2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7C7BA24-BD76-9208-9332-837D0C315C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E50E3-E679-4422-B275-5AAEAB47005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46048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1B5FC-D34D-1356-600C-C4B13B320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B526B22-A3AE-D1A2-2EC0-1698636080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2303F8F-559E-1B31-36C1-82164693C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07DF84C-B496-5F14-4E8D-1C5B7E2845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6E50E3-E679-4422-B275-5AAEAB47005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656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>
          <a:extLst>
            <a:ext uri="{FF2B5EF4-FFF2-40B4-BE49-F238E27FC236}">
              <a16:creationId xmlns:a16="http://schemas.microsoft.com/office/drawing/2014/main" id="{A7F7A5A4-EF31-2014-9601-F7FCD9F7B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>
            <a:extLst>
              <a:ext uri="{FF2B5EF4-FFF2-40B4-BE49-F238E27FC236}">
                <a16:creationId xmlns:a16="http://schemas.microsoft.com/office/drawing/2014/main" id="{3807E487-E920-84C3-CCE4-489C624457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84150" y="1389063"/>
            <a:ext cx="6667500" cy="3751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27" name="Google Shape;127;p5:notes">
            <a:extLst>
              <a:ext uri="{FF2B5EF4-FFF2-40B4-BE49-F238E27FC236}">
                <a16:creationId xmlns:a16="http://schemas.microsoft.com/office/drawing/2014/main" id="{1EEA1C80-9663-72AA-894F-D43DF3C10F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3685" y="5347830"/>
            <a:ext cx="5629482" cy="4375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cs-CZ">
                <a:solidFill>
                  <a:srgbClr val="444444"/>
                </a:solidFill>
                <a:highlight>
                  <a:srgbClr val="F5F5F5"/>
                </a:highlight>
              </a:rPr>
              <a:t>Počty nových úvěrů za rok 2025 v ČSOB </a:t>
            </a:r>
            <a:r>
              <a:rPr lang="cs-CZ" err="1">
                <a:solidFill>
                  <a:srgbClr val="444444"/>
                </a:solidFill>
                <a:highlight>
                  <a:srgbClr val="F5F5F5"/>
                </a:highlight>
              </a:rPr>
              <a:t>Home</a:t>
            </a:r>
            <a:r>
              <a:rPr lang="cs-CZ">
                <a:solidFill>
                  <a:srgbClr val="444444"/>
                </a:solidFill>
                <a:highlight>
                  <a:srgbClr val="F5F5F5"/>
                </a:highlight>
              </a:rPr>
              <a:t>: </a:t>
            </a:r>
          </a:p>
          <a:p>
            <a:pPr marL="635000" indent="-288925">
              <a:lnSpc>
                <a:spcPct val="114999"/>
              </a:lnSpc>
              <a:buFont typeface="Arial,Sans-Serif"/>
              <a:buChar char="●"/>
            </a:pPr>
            <a:r>
              <a:rPr lang="cs-CZ">
                <a:solidFill>
                  <a:srgbClr val="444444"/>
                </a:solidFill>
                <a:highlight>
                  <a:srgbClr val="F5F5F5"/>
                </a:highlight>
              </a:rPr>
              <a:t>Celkem ČSOB </a:t>
            </a:r>
            <a:r>
              <a:rPr lang="cs-CZ" err="1">
                <a:solidFill>
                  <a:srgbClr val="444444"/>
                </a:solidFill>
                <a:highlight>
                  <a:srgbClr val="F5F5F5"/>
                </a:highlight>
              </a:rPr>
              <a:t>Home</a:t>
            </a:r>
            <a:r>
              <a:rPr lang="cs-CZ">
                <a:solidFill>
                  <a:srgbClr val="444444"/>
                </a:solidFill>
                <a:highlight>
                  <a:srgbClr val="F5F5F5"/>
                </a:highlight>
              </a:rPr>
              <a:t>: 32 770 nových úvěrů </a:t>
            </a:r>
            <a:endParaRPr lang="en-US">
              <a:solidFill>
                <a:srgbClr val="444444"/>
              </a:solidFill>
              <a:highlight>
                <a:srgbClr val="F5F5F5"/>
              </a:highlight>
            </a:endParaRPr>
          </a:p>
          <a:p>
            <a:pPr marL="635000" indent="-288925">
              <a:lnSpc>
                <a:spcPct val="114999"/>
              </a:lnSpc>
              <a:buFont typeface="Arial,Sans-Serif"/>
              <a:buChar char="●"/>
            </a:pPr>
            <a:r>
              <a:rPr lang="cs-CZ">
                <a:solidFill>
                  <a:srgbClr val="444444"/>
                </a:solidFill>
                <a:highlight>
                  <a:srgbClr val="F5F5F5"/>
                </a:highlight>
              </a:rPr>
              <a:t>Z toho (pro </a:t>
            </a:r>
            <a:r>
              <a:rPr lang="cs-CZ" err="1">
                <a:solidFill>
                  <a:srgbClr val="444444"/>
                </a:solidFill>
                <a:highlight>
                  <a:srgbClr val="F5F5F5"/>
                </a:highlight>
              </a:rPr>
              <a:t>info</a:t>
            </a:r>
            <a:r>
              <a:rPr lang="cs-CZ">
                <a:solidFill>
                  <a:srgbClr val="444444"/>
                </a:solidFill>
                <a:highlight>
                  <a:srgbClr val="F5F5F5"/>
                </a:highlight>
              </a:rPr>
              <a:t>):</a:t>
            </a:r>
            <a:endParaRPr lang="en-US">
              <a:solidFill>
                <a:srgbClr val="444444"/>
              </a:solidFill>
              <a:highlight>
                <a:srgbClr val="F5F5F5"/>
              </a:highlight>
            </a:endParaRPr>
          </a:p>
          <a:p>
            <a:pPr marL="1085850" lvl="2" indent="-288925">
              <a:lnSpc>
                <a:spcPct val="114999"/>
              </a:lnSpc>
              <a:buFont typeface="Wingdings,Sans-Serif"/>
              <a:buChar char="§"/>
            </a:pPr>
            <a:r>
              <a:rPr lang="cs-CZ">
                <a:solidFill>
                  <a:srgbClr val="444444"/>
                </a:solidFill>
                <a:highlight>
                  <a:srgbClr val="F5F5F5"/>
                </a:highlight>
              </a:rPr>
              <a:t>Hypotéky : odhad nové produkce celého roku 2025 = 20 ??? nových úvěrů </a:t>
            </a:r>
          </a:p>
          <a:p>
            <a:pPr marL="1085850" lvl="2" indent="-288925">
              <a:lnSpc>
                <a:spcPct val="114999"/>
              </a:lnSpc>
              <a:buFont typeface="Wingdings,Sans-Serif"/>
              <a:buChar char="§"/>
            </a:pPr>
            <a:r>
              <a:rPr lang="cs-CZ">
                <a:solidFill>
                  <a:srgbClr val="444444"/>
                </a:solidFill>
                <a:highlight>
                  <a:srgbClr val="F5F5F5"/>
                </a:highlight>
              </a:rPr>
              <a:t>Úvěry ze SS : odhad nové produkce celého roku 2025 = 11 ??? nových úvěrů </a:t>
            </a:r>
            <a:endParaRPr lang="cs-CZ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71450" indent="-171450">
              <a:buClr>
                <a:schemeClr val="dk1"/>
              </a:buClr>
              <a:buSzPts val="1200"/>
              <a:buFont typeface="Arial"/>
              <a:buChar char="•"/>
            </a:pPr>
            <a:endParaRPr lang="cs-CZ">
              <a:latin typeface="Sen"/>
              <a:ea typeface="Source Sans Pro"/>
            </a:endParaRPr>
          </a:p>
          <a:p>
            <a:pPr marL="171450" indent="-171450">
              <a:buClr>
                <a:srgbClr val="000000"/>
              </a:buClr>
              <a:buSzPts val="1200"/>
              <a:buFont typeface="Arial"/>
              <a:buChar char="•"/>
            </a:pPr>
            <a:r>
              <a:rPr lang="cs-CZ"/>
              <a:t>Historie: </a:t>
            </a:r>
            <a:endParaRPr lang="en-US">
              <a:solidFill>
                <a:srgbClr val="444444"/>
              </a:solidFill>
            </a:endParaRPr>
          </a:p>
          <a:p>
            <a:pPr marL="171450" indent="-171450">
              <a:buSzPts val="1200"/>
              <a:buFont typeface="Arial,Sans-Serif"/>
              <a:buChar char="•"/>
            </a:pPr>
            <a:r>
              <a:rPr lang="cs-CZ"/>
              <a:t>V roce 2024 pomohla skupina ČSOB 26 600 domácnostem k lepšímu vlastnímu bydlení.</a:t>
            </a:r>
            <a:endParaRPr lang="en-US">
              <a:solidFill>
                <a:srgbClr val="444444"/>
              </a:solidFill>
            </a:endParaRPr>
          </a:p>
          <a:p>
            <a:pPr marL="635000" indent="-288925">
              <a:lnSpc>
                <a:spcPct val="114999"/>
              </a:lnSpc>
              <a:buSzPts val="1200"/>
              <a:buFont typeface="Arial,Sans-Serif"/>
              <a:buChar char="●"/>
            </a:pPr>
            <a:r>
              <a:rPr lang="cs-CZ">
                <a:solidFill>
                  <a:srgbClr val="444444"/>
                </a:solidFill>
              </a:rPr>
              <a:t>Hypotéky: 16 800 nových úvěrů </a:t>
            </a:r>
            <a:endParaRPr lang="en-US">
              <a:solidFill>
                <a:srgbClr val="444444"/>
              </a:solidFill>
            </a:endParaRPr>
          </a:p>
          <a:p>
            <a:pPr marL="635000" indent="-288925">
              <a:lnSpc>
                <a:spcPct val="114999"/>
              </a:lnSpc>
              <a:buSzPts val="1200"/>
              <a:buFont typeface="Arial,Sans-Serif"/>
              <a:buChar char="●"/>
            </a:pPr>
            <a:r>
              <a:rPr lang="cs-CZ">
                <a:solidFill>
                  <a:srgbClr val="444444"/>
                </a:solidFill>
              </a:rPr>
              <a:t>Úvěry ze SS: 9 800 nových úvěrů </a:t>
            </a:r>
            <a:endParaRPr lang="pl-PL">
              <a:solidFill>
                <a:srgbClr val="444444"/>
              </a:solidFill>
            </a:endParaRPr>
          </a:p>
          <a:p>
            <a:pPr marL="171450" lvl="0" indent="-171450" algn="l">
              <a:spcBef>
                <a:spcPts val="0"/>
              </a:spcBef>
              <a:spcAft>
                <a:spcPts val="0"/>
              </a:spcAft>
              <a:buSzPts val="1200"/>
              <a:buFont typeface="Arial,Sans-Serif"/>
              <a:buChar char="•"/>
            </a:pPr>
            <a:r>
              <a:rPr lang="pl-PL"/>
              <a:t>V </a:t>
            </a:r>
            <a:r>
              <a:rPr lang="pl-PL" err="1"/>
              <a:t>roce</a:t>
            </a:r>
            <a:r>
              <a:rPr lang="pl-PL"/>
              <a:t> 2023 to </a:t>
            </a:r>
            <a:r>
              <a:rPr lang="pl-PL" err="1"/>
              <a:t>bylo</a:t>
            </a:r>
            <a:r>
              <a:rPr lang="pl-PL"/>
              <a:t> 21 500 </a:t>
            </a:r>
            <a:r>
              <a:rPr lang="pl-PL" err="1"/>
              <a:t>domácností</a:t>
            </a:r>
            <a:br>
              <a:rPr lang="pl-PL">
                <a:cs typeface="+mn-lt"/>
              </a:rPr>
            </a:br>
            <a:r>
              <a:rPr lang="pl-PL"/>
              <a:t>V </a:t>
            </a:r>
            <a:r>
              <a:rPr lang="pl-PL" err="1"/>
              <a:t>roce</a:t>
            </a:r>
            <a:r>
              <a:rPr lang="pl-PL"/>
              <a:t> 2022 to </a:t>
            </a:r>
            <a:r>
              <a:rPr lang="pl-PL" err="1"/>
              <a:t>bylo</a:t>
            </a:r>
            <a:r>
              <a:rPr lang="pl-PL"/>
              <a:t> 24 500 </a:t>
            </a:r>
            <a:r>
              <a:rPr lang="pl-PL" err="1"/>
              <a:t>domácností</a:t>
            </a:r>
            <a:endParaRPr lang="pl-PL"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28" name="Google Shape;128;p5:notes">
            <a:extLst>
              <a:ext uri="{FF2B5EF4-FFF2-40B4-BE49-F238E27FC236}">
                <a16:creationId xmlns:a16="http://schemas.microsoft.com/office/drawing/2014/main" id="{5B837015-A96C-A558-E481-A8234A3F8A6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85922" y="10554828"/>
            <a:ext cx="3049302" cy="55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91897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Hypoték pro mladé máme letos již přes 8 200 kusů v objemu přes 42 mld. Kč. Oproti minulým letům se letos zvýšil počet středoškoláků o 2% a o 3% se snížil podíl vysokoškoláků.  Každým rokem nám o jedno procento roste počet svobodných s hypotékou na úkor sezdaných. Stále roste průměrný věk žadatelů a to i ve skupině 18-36 let.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F8B987-58CE-42C3-9099-7E768A58F128}" type="slidenum">
              <a:rPr kumimoji="0" lang="cs-CZ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-18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cs-CZ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0969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F8B987-58CE-42C3-9099-7E768A58F128}" type="slidenum">
              <a:rPr kumimoji="0" lang="cs-CZ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Pro" panose="020B0503030403020204" pitchFamily="34" charset="-18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Pro" panose="020B0503030403020204" pitchFamily="34" charset="-1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5781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Graf </a:t>
            </a:r>
            <a:r>
              <a:rPr err="1"/>
              <a:t>vést</a:t>
            </a:r>
            <a:r>
              <a:t> od </a:t>
            </a:r>
            <a:r>
              <a:rPr err="1"/>
              <a:t>ledna</a:t>
            </a:r>
            <a:r>
              <a:t> do </a:t>
            </a:r>
            <a:r>
              <a:rPr err="1"/>
              <a:t>konce</a:t>
            </a:r>
            <a:r>
              <a:t> </a:t>
            </a:r>
            <a:r>
              <a:rPr err="1"/>
              <a:t>září</a:t>
            </a:r>
            <a:r>
              <a:t> 2026 a </a:t>
            </a:r>
            <a:r>
              <a:rPr err="1"/>
              <a:t>zvýraznit</a:t>
            </a:r>
            <a:r>
              <a:t> </a:t>
            </a:r>
            <a:r>
              <a:rPr err="1"/>
              <a:t>březen</a:t>
            </a:r>
            <a:r>
              <a:t> + </a:t>
            </a:r>
            <a:r>
              <a:rPr err="1"/>
              <a:t>konec</a:t>
            </a:r>
            <a:r>
              <a:t> </a:t>
            </a:r>
            <a:r>
              <a:rPr err="1"/>
              <a:t>září</a:t>
            </a:r>
            <a:r>
              <a:t>.</a:t>
            </a:r>
          </a:p>
          <a:p>
            <a:r>
              <a:t>v </a:t>
            </a:r>
            <a:r>
              <a:rPr err="1"/>
              <a:t>březnu</a:t>
            </a:r>
            <a:r>
              <a:t> SWAP </a:t>
            </a:r>
            <a:r>
              <a:rPr err="1"/>
              <a:t>cca</a:t>
            </a:r>
            <a:r>
              <a:t> 3,4 % a </a:t>
            </a:r>
            <a:r>
              <a:rPr err="1"/>
              <a:t>hypoteční</a:t>
            </a:r>
            <a:r>
              <a:t> </a:t>
            </a:r>
            <a:r>
              <a:rPr err="1"/>
              <a:t>sazba</a:t>
            </a:r>
            <a:r>
              <a:t> </a:t>
            </a:r>
            <a:r>
              <a:rPr err="1"/>
              <a:t>cca</a:t>
            </a:r>
            <a:r>
              <a:t> 4,3 %; </a:t>
            </a:r>
            <a:r>
              <a:rPr err="1"/>
              <a:t>nyní</a:t>
            </a:r>
            <a:r>
              <a:t> </a:t>
            </a:r>
            <a:r>
              <a:rPr err="1"/>
              <a:t>sazba</a:t>
            </a:r>
            <a:r>
              <a:t> </a:t>
            </a:r>
            <a:r>
              <a:rPr err="1"/>
              <a:t>cca</a:t>
            </a:r>
            <a:r>
              <a:t> 4,9 %. </a:t>
            </a:r>
            <a:endParaRPr lang="cs-CZ"/>
          </a:p>
          <a:p>
            <a:r>
              <a:rPr err="1"/>
              <a:t>Pointa</a:t>
            </a:r>
            <a:r>
              <a:t> </a:t>
            </a:r>
            <a:r>
              <a:rPr err="1"/>
              <a:t>slidu</a:t>
            </a:r>
            <a:r>
              <a:t>: </a:t>
            </a:r>
            <a:r>
              <a:rPr err="1"/>
              <a:t>cena</a:t>
            </a:r>
            <a:r>
              <a:t> </a:t>
            </a:r>
            <a:r>
              <a:rPr err="1"/>
              <a:t>zdrojů</a:t>
            </a:r>
            <a:r>
              <a:t> se do </a:t>
            </a:r>
            <a:r>
              <a:rPr err="1"/>
              <a:t>klientských</a:t>
            </a:r>
            <a:r>
              <a:t> </a:t>
            </a:r>
            <a:r>
              <a:rPr err="1"/>
              <a:t>sazeb</a:t>
            </a:r>
            <a:r>
              <a:t> </a:t>
            </a:r>
            <a:r>
              <a:rPr err="1"/>
              <a:t>nepropsala</a:t>
            </a:r>
            <a:r>
              <a:t> 1:1; </a:t>
            </a:r>
            <a:r>
              <a:rPr err="1"/>
              <a:t>rozpětí</a:t>
            </a:r>
            <a:r>
              <a:t> se </a:t>
            </a:r>
            <a:r>
              <a:rPr err="1"/>
              <a:t>zúžilo</a:t>
            </a:r>
            <a:r>
              <a:t> a </a:t>
            </a:r>
            <a:r>
              <a:rPr err="1"/>
              <a:t>marže</a:t>
            </a:r>
            <a:r>
              <a:t> </a:t>
            </a:r>
            <a:r>
              <a:rPr err="1"/>
              <a:t>jsou</a:t>
            </a:r>
            <a:r>
              <a:t> pod </a:t>
            </a:r>
            <a:r>
              <a:rPr err="1"/>
              <a:t>tlakem</a:t>
            </a:r>
            <a:r>
              <a:t>.</a:t>
            </a:r>
            <a:endParaRPr lang="cs-CZ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https://www.patria.cz/kurzy/czk/3y/irsdetail.html</a:t>
            </a:r>
            <a:endParaRPr lang="cs-CZ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Talking points schválené v callu:</a:t>
            </a:r>
          </a:p>
          <a:p>
            <a:r>
              <a:t>1) vysoká poptávka podporovaná růstem reálných příjmů, nízkou nezaměstnaností a migrací do velkých měst;</a:t>
            </a:r>
          </a:p>
          <a:p>
            <a:r>
              <a:t>2) možné ochlazení dynamiky kvůli vyšším sazbám a omezené nabídce;</a:t>
            </a:r>
          </a:p>
          <a:p>
            <a:r>
              <a:t>3) rostoucí význam nájemního a družstevního bydlení.</a:t>
            </a:r>
          </a:p>
          <a:p>
            <a:r>
              <a:t>Z formulace odstranit povolovací procesy / stavební zákon – v callu bylo výslovně rozhodnuto toto téma neotvírat.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1">
          <a:extLst>
            <a:ext uri="{FF2B5EF4-FFF2-40B4-BE49-F238E27FC236}">
              <a16:creationId xmlns:a16="http://schemas.microsoft.com/office/drawing/2014/main" id="{D50146A8-3063-0365-58F6-77A2A93F7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27:notes">
            <a:extLst>
              <a:ext uri="{FF2B5EF4-FFF2-40B4-BE49-F238E27FC236}">
                <a16:creationId xmlns:a16="http://schemas.microsoft.com/office/drawing/2014/main" id="{ADE7FCAF-96E5-BA86-DF2D-74751AB366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84150" y="1389063"/>
            <a:ext cx="6667500" cy="3751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73" name="Google Shape;673;p27:notes">
            <a:extLst>
              <a:ext uri="{FF2B5EF4-FFF2-40B4-BE49-F238E27FC236}">
                <a16:creationId xmlns:a16="http://schemas.microsoft.com/office/drawing/2014/main" id="{2ED4BFF5-E186-6924-A357-5B2A736BA8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3685" y="5347830"/>
            <a:ext cx="5629482" cy="4375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Děkujeme za pozornost</a:t>
            </a:r>
            <a:endParaRPr/>
          </a:p>
        </p:txBody>
      </p:sp>
      <p:sp>
        <p:nvSpPr>
          <p:cNvPr id="674" name="Google Shape;674;p27:notes">
            <a:extLst>
              <a:ext uri="{FF2B5EF4-FFF2-40B4-BE49-F238E27FC236}">
                <a16:creationId xmlns:a16="http://schemas.microsoft.com/office/drawing/2014/main" id="{430141EE-8CEA-108A-F566-5F84AF11F93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85922" y="10554828"/>
            <a:ext cx="3049302" cy="55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25" tIns="49500" rIns="99025" bIns="495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4773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35401-AA4F-CC3A-88C3-C9BFF1776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200" y="3685114"/>
            <a:ext cx="9144000" cy="701149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5ADFD-06EF-458C-04AC-9B0BBF5A1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2200" y="4478338"/>
            <a:ext cx="9144000" cy="307777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892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C2A9C-EE36-5FD3-94B2-47588AB9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2E5EC-E468-7E6D-D925-CA9C7677E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BC7BE-40E9-83E7-1DC6-C051AAC6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44D0-8AA4-4057-A9AB-8E7DA1DB517A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56EB7-3890-8556-03AE-C5501374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683CA-0D7F-3B00-19FD-AD08A0644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5953E-8E28-4C39-9CBE-E288875F0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845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ředělový snímek">
    <p:bg>
      <p:bgPr>
        <a:gradFill flip="none" rotWithShape="1">
          <a:gsLst>
            <a:gs pos="0">
              <a:srgbClr val="14A0C1"/>
            </a:gs>
            <a:gs pos="100000">
              <a:srgbClr val="56BFE9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35401-AA4F-CC3A-88C3-C9BFF1776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200" y="3685114"/>
            <a:ext cx="9144000" cy="701149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5ADFD-06EF-458C-04AC-9B0BBF5A1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2200" y="4478338"/>
            <a:ext cx="9144000" cy="276999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2095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14954-741F-C3DF-7A92-38451F179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D01D9-A257-BA63-DCA9-B8755AE651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304924"/>
            <a:ext cx="5181600" cy="49688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4DAF1-504D-2BA4-1ED3-618CB652B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4" y="1304924"/>
            <a:ext cx="5181600" cy="49688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E74B6-EAB7-7629-EAFA-E30B8C2D7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44D0-8AA4-4057-A9AB-8E7DA1DB517A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5C847-B5C3-4F32-1AB5-9F0BC0FD0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7BD83-FC02-FF94-9E92-6D9CD084A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5953E-8E28-4C39-9CBE-E288875F0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3A67-6485-0B07-4785-607B0715C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23ED1D-5063-5A7D-7734-0E7B86A4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44D0-8AA4-4057-A9AB-8E7DA1DB517A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332956-DE29-4293-F019-BAAB29BA0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97057-E7C4-0B11-A460-D91D6B8D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5953E-8E28-4C39-9CBE-E288875F0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391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BBFC66-4E6D-DA0C-FC7B-0CD59038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244D0-8AA4-4057-A9AB-8E7DA1DB517A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F2445C-681E-395B-7748-08D8E2C53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3C45D-9A7A-01F7-64F3-554ECA9D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5953E-8E28-4C39-9CBE-E288875F0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64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087F3C0-9450-4145-9381-8FBE649A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8C8B8-5A93-4F71-AFA1-D0B0448470A4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81C83F1-7752-44E3-944A-AAAFE279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9EF5C5-E8D8-4372-8E11-37EFD1B3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F7DA24-5792-4AFF-B870-E931D0570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6131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Jenom nadpis- bila">
  <p:cSld name="1_Jenom nadpis- bila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5811838" y="6461967"/>
            <a:ext cx="274320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695325" y="6461967"/>
            <a:ext cx="491807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753475" y="6461967"/>
            <a:ext cx="274320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695324" y="546045"/>
            <a:ext cx="10801351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016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enom nadpis / modré pozadí"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90686FF2-7C95-4B56-AC6C-45D67612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324F8A5F-AEF9-42D7-BB53-87D2D8F0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0FDC-C161-43EB-B0E7-FBD4FF63558D}" type="datetime1">
              <a:rPr lang="cs-CZ" smtClean="0"/>
              <a:t>08.10.2026</a:t>
            </a:fld>
            <a:endParaRPr lang="cs-CZ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71D4F0DE-C38B-42E6-9A09-C0FA90C1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308D8500-92DF-4131-895F-A832B6F8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7417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Jenom nadpis">
    <p:bg>
      <p:bgPr>
        <a:solidFill>
          <a:srgbClr val="F5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087F3C0-9450-4145-9381-8FBE649A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A425D-662D-48C1-957A-942C1796BDBD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81C83F1-7752-44E3-944A-AAAFE279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9EF5C5-E8D8-4372-8E11-37EFD1B3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F7DA24-5792-4AFF-B870-E931D0570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35" y="859312"/>
            <a:ext cx="8135880" cy="49859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357500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35401-AA4F-CC3A-88C3-C9BFF1776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200" y="3685114"/>
            <a:ext cx="9144000" cy="701149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5ADFD-06EF-458C-04AC-9B0BBF5A1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2200" y="4478338"/>
            <a:ext cx="9144000" cy="307777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2043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C2A9C-EE36-5FD3-94B2-47588AB9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2E5EC-E468-7E6D-D925-CA9C7677E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2BC7BE-40E9-83E7-1DC6-C051AAC6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1C16-A55B-45C5-9CDB-EE1CD167C8B0}" type="datetime1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C56EB7-3890-8556-03AE-C55013748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683CA-0D7F-3B00-19FD-AD08A0644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5953E-8E28-4C39-9CBE-E288875F0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997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ředělový snímek">
    <p:bg>
      <p:bgPr>
        <a:gradFill flip="none" rotWithShape="1">
          <a:gsLst>
            <a:gs pos="0">
              <a:srgbClr val="14A0C1"/>
            </a:gs>
            <a:gs pos="100000">
              <a:srgbClr val="56BFE9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35401-AA4F-CC3A-88C3-C9BFF1776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2200" y="3685114"/>
            <a:ext cx="9144000" cy="701149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25ADFD-06EF-458C-04AC-9B0BBF5A11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2200" y="4478338"/>
            <a:ext cx="9144000" cy="276999"/>
          </a:xfrm>
        </p:spPr>
        <p:txBody>
          <a:bodyPr>
            <a:sp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646197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14954-741F-C3DF-7A92-38451F179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D01D9-A257-BA63-DCA9-B8755AE651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304924"/>
            <a:ext cx="5181600" cy="49688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24DAF1-504D-2BA4-1ED3-618CB652B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4" y="1304924"/>
            <a:ext cx="5181600" cy="49688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E74B6-EAB7-7629-EAFA-E30B8C2D7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8E767-82EA-42B5-A0AA-2C7D06DDF1C9}" type="datetime1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5C847-B5C3-4F32-1AB5-9F0BC0FD0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7BD83-FC02-FF94-9E92-6D9CD084A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5953E-8E28-4C39-9CBE-E288875F0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6651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3A67-6485-0B07-4785-607B0715C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23ED1D-5063-5A7D-7734-0E7B86A46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F75D4-E677-4898-91CC-C142B307712F}" type="datetime1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332956-DE29-4293-F019-BAAB29BA0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97057-E7C4-0B11-A460-D91D6B8D1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5953E-8E28-4C39-9CBE-E288875F0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5568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BBFC66-4E6D-DA0C-FC7B-0CD59038A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FF27C-7B62-4034-9648-A67FA9A36FDA}" type="datetime1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F2445C-681E-395B-7748-08D8E2C53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3C45D-9A7A-01F7-64F3-554ECA9DF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5953E-8E28-4C39-9CBE-E288875F0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485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087F3C0-9450-4145-9381-8FBE649A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C078-F7F1-40A2-8910-1A13961D8B9B}" type="datetime1">
              <a:rPr lang="en-GB" smtClean="0"/>
              <a:t>08/10/2026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81C83F1-7752-44E3-944A-AAAFE279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9EF5C5-E8D8-4372-8E11-37EFD1B3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F7DA24-5792-4AFF-B870-E931D0570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3202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Jenom nadpis- bila">
  <p:cSld name="1_Jenom nadpis- bila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1"/>
          <p:cNvSpPr txBox="1">
            <a:spLocks noGrp="1"/>
          </p:cNvSpPr>
          <p:nvPr>
            <p:ph type="dt" idx="10"/>
          </p:nvPr>
        </p:nvSpPr>
        <p:spPr>
          <a:xfrm>
            <a:off x="5811838" y="6461967"/>
            <a:ext cx="274320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6BBFA2E3-F447-41DC-A8E7-83532DBB551E}" type="datetime1">
              <a:rPr lang="en-GB" smtClean="0"/>
              <a:t>08/10/2026</a:t>
            </a:fld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ftr" idx="11"/>
          </p:nvPr>
        </p:nvSpPr>
        <p:spPr>
          <a:xfrm>
            <a:off x="695325" y="6461967"/>
            <a:ext cx="491807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1"/>
          <p:cNvSpPr txBox="1">
            <a:spLocks noGrp="1"/>
          </p:cNvSpPr>
          <p:nvPr>
            <p:ph type="sldNum" idx="12"/>
          </p:nvPr>
        </p:nvSpPr>
        <p:spPr>
          <a:xfrm>
            <a:off x="8753475" y="6461967"/>
            <a:ext cx="274320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title"/>
          </p:nvPr>
        </p:nvSpPr>
        <p:spPr>
          <a:xfrm>
            <a:off x="695324" y="546045"/>
            <a:ext cx="10801351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3636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enom nadpis / modré pozadí"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90686FF2-7C95-4B56-AC6C-45D67612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324F8A5F-AEF9-42D7-BB53-87D2D8F0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FBB71-69CB-4E6D-BA49-B596C5DC648C}" type="datetime1">
              <a:rPr lang="en-GB" smtClean="0"/>
              <a:t>08/10/2026</a:t>
            </a:fld>
            <a:endParaRPr lang="cs-CZ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71D4F0DE-C38B-42E6-9A09-C0FA90C1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308D8500-92DF-4131-895F-A832B6F8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828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Jenom nadpis">
    <p:bg>
      <p:bgPr>
        <a:solidFill>
          <a:srgbClr val="F5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087F3C0-9450-4145-9381-8FBE649A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078E9-43E8-4C04-A40C-56A7D6E24797}" type="datetime1">
              <a:rPr lang="en-GB" smtClean="0"/>
              <a:t>08/10/2026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81C83F1-7752-44E3-944A-AAAFE279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9EF5C5-E8D8-4372-8E11-37EFD1B3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F7DA24-5792-4AFF-B870-E931D0570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35" y="859312"/>
            <a:ext cx="8135880" cy="498598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3608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EEE067-5035-474A-9A1D-D4F1E636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2F406F-6980-4CC3-A42A-9AAA94F6E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8FFCC75-0997-4157-867A-6EC70CC38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F9C9F-5F6C-4C96-9992-E85F0A521AF7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EE43AEB-19C0-4383-B2B9-F6775BC5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7BDE90A-F1A9-4772-BDA1-64DAC2F1F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236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 / modré pozadí"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EEE067-5035-474A-9A1D-D4F1E636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2F406F-6980-4CC3-A42A-9AAA94F6E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D586E18-095E-495F-90F2-132AC155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3DBA-E6D6-44E4-9CD6-6790477D5877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7CF6A12-1E7D-447A-91F0-AE1D2D45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EE8C86A-9033-4B61-90BD-BC82A924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345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087F3C0-9450-4145-9381-8FBE649A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08FC-CB28-4FF6-A5F6-41833DED83BF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81C83F1-7752-44E3-944A-AAAFE279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9EF5C5-E8D8-4372-8E11-37EFD1B3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F7DA24-5792-4AFF-B870-E931D0570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43865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enom nadpis- bi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087F3C0-9450-4145-9381-8FBE649A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08FC-CB28-4FF6-A5F6-41833DED83BF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81C83F1-7752-44E3-944A-AAAFE279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9EF5C5-E8D8-4372-8E11-37EFD1B3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F7DA24-5792-4AFF-B870-E931D0570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194904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/ modré pozadí"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90686FF2-7C95-4B56-AC6C-45D67612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324F8A5F-AEF9-42D7-BB53-87D2D8F0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CAA5-E8EB-4DBB-8EA2-3A91B8BC7C40}" type="datetime1">
              <a:rPr lang="cs-CZ" smtClean="0"/>
              <a:t>08.10.2026</a:t>
            </a:fld>
            <a:endParaRPr lang="cs-CZ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71D4F0DE-C38B-42E6-9A09-C0FA90C1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308D8500-92DF-4131-895F-A832B6F8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441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87E9C80-907A-4765-972B-34B37828E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60B0-E41A-499E-91F3-356FF7B7C8BD}" type="datetime1">
              <a:rPr lang="cs-CZ" smtClean="0"/>
              <a:t>08.10.2026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17EDF4D-4598-4CFD-A70A-488EF1177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B260D8D-454F-4AAE-867D-42B71CFA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094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/ modré pozadí"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B545215-4E40-45FC-A4E8-CB2193F9D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386A-5912-482D-9AE6-18C7EBC1FB2C}" type="datetime1">
              <a:rPr lang="cs-CZ" smtClean="0"/>
              <a:t>08.10.2026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99A5A3A-B6AA-40A7-B5AA-9C8BD6E0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B26271-A0CE-4587-ADCE-2921FABC1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780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Název a 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názvu"/>
          <p:cNvSpPr txBox="1">
            <a:spLocks noGrp="1"/>
          </p:cNvSpPr>
          <p:nvPr>
            <p:ph type="title"/>
          </p:nvPr>
        </p:nvSpPr>
        <p:spPr>
          <a:xfrm>
            <a:off x="4157167" y="2064793"/>
            <a:ext cx="7427417" cy="498598"/>
          </a:xfrm>
          <a:prstGeom prst="rect">
            <a:avLst/>
          </a:prstGeom>
        </p:spPr>
        <p:txBody>
          <a:bodyPr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r>
              <a:t>Text názvu</a:t>
            </a:r>
          </a:p>
        </p:txBody>
      </p:sp>
      <p:sp>
        <p:nvSpPr>
          <p:cNvPr id="14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" name="DocumentMarking.CMark0">
            <a:extLst>
              <a:ext uri="{FF2B5EF4-FFF2-40B4-BE49-F238E27FC236}">
                <a16:creationId xmlns:a16="http://schemas.microsoft.com/office/drawing/2014/main" id="{945314C0-3075-6054-8985-2D5D987BDB80}"/>
              </a:ext>
            </a:extLst>
          </p:cNvPr>
          <p:cNvSpPr txBox="1"/>
          <p:nvPr userDrawn="1"/>
        </p:nvSpPr>
        <p:spPr>
          <a:xfrm>
            <a:off x="11679237" y="6614160"/>
            <a:ext cx="512763" cy="24384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algn="l" defTabSz="914400" rtl="0" eaLnBrk="1" latinLnBrk="0" hangingPunct="1">
              <a:buFontTx/>
              <a:buNone/>
              <a:tabLst>
                <a:tab pos="1080000" algn="l"/>
              </a:tabLst>
            </a:pPr>
            <a:r>
              <a:rPr lang="cs-CZ" sz="1000" b="0" i="0">
                <a:solidFill>
                  <a:srgbClr val="000000"/>
                </a:solidFill>
                <a:latin typeface="Arial" panose="020B0604020202020204" pitchFamily="34" charset="0"/>
              </a:rPr>
              <a:t>Důvěrné</a:t>
            </a:r>
          </a:p>
          <a:p>
            <a:pPr marL="0" algn="l" defTabSz="914400" rtl="0" eaLnBrk="1" latinLnBrk="0" hangingPunct="1">
              <a:buFontTx/>
              <a:buNone/>
              <a:tabLst>
                <a:tab pos="1080000" algn="l"/>
              </a:tabLst>
            </a:pPr>
            <a:r>
              <a:rPr lang="cs-CZ" sz="600" b="0" i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cs-CZ" sz="600" b="0" i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04160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ý (kopie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921632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EEE067-5035-474A-9A1D-D4F1E636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2F406F-6980-4CC3-A42A-9AAA94F6E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8FFCC75-0997-4157-867A-6EC70CC38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F9C9F-5F6C-4C96-9992-E85F0A521AF7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EE43AEB-19C0-4383-B2B9-F6775BC5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7BDE90A-F1A9-4772-BDA1-64DAC2F1F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694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 / modré pozadí"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EEE067-5035-474A-9A1D-D4F1E636F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C2F406F-6980-4CC3-A42A-9AAA94F6E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D586E18-095E-495F-90F2-132AC155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43DBA-E6D6-44E4-9CD6-6790477D5877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7CF6A12-1E7D-447A-91F0-AE1D2D452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EE8C86A-9033-4B61-90BD-BC82A9241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561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6087F3C0-9450-4145-9381-8FBE649A7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308FC-CB28-4FF6-A5F6-41833DED83BF}" type="datetime1">
              <a:rPr lang="cs-CZ" smtClean="0"/>
              <a:t>08.10.2026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B81C83F1-7752-44E3-944A-AAAFE279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9EF5C5-E8D8-4372-8E11-37EFD1B3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8F7DA24-5792-4AFF-B870-E931D0570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218416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 / modré pozadí"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>
            <a:extLst>
              <a:ext uri="{FF2B5EF4-FFF2-40B4-BE49-F238E27FC236}">
                <a16:creationId xmlns:a16="http://schemas.microsoft.com/office/drawing/2014/main" id="{90686FF2-7C95-4B56-AC6C-45D676128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324F8A5F-AEF9-42D7-BB53-87D2D8F0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CAA5-E8EB-4DBB-8EA2-3A91B8BC7C40}" type="datetime1">
              <a:rPr lang="cs-CZ" smtClean="0"/>
              <a:t>08.10.2026</a:t>
            </a:fld>
            <a:endParaRPr lang="cs-CZ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71D4F0DE-C38B-42E6-9A09-C0FA90C13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308D8500-92DF-4131-895F-A832B6F8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807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687E9C80-907A-4765-972B-34B37828E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60B0-E41A-499E-91F3-356FF7B7C8BD}" type="datetime1">
              <a:rPr lang="cs-CZ" smtClean="0"/>
              <a:t>08.10.2026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17EDF4D-4598-4CFD-A70A-488EF1177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B260D8D-454F-4AAE-867D-42B71CFA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6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/ modré pozadí"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B545215-4E40-45FC-A4E8-CB2193F9D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9386A-5912-482D-9AE6-18C7EBC1FB2C}" type="datetime1">
              <a:rPr lang="cs-CZ" smtClean="0"/>
              <a:t>08.10.2026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99A5A3A-B6AA-40A7-B5AA-9C8BD6E0E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GB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4B26271-A0CE-4587-ADCE-2921FABC1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755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Název a podtit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názvu"/>
          <p:cNvSpPr txBox="1">
            <a:spLocks noGrp="1"/>
          </p:cNvSpPr>
          <p:nvPr>
            <p:ph type="title"/>
          </p:nvPr>
        </p:nvSpPr>
        <p:spPr>
          <a:xfrm>
            <a:off x="4157167" y="2064793"/>
            <a:ext cx="7427417" cy="498598"/>
          </a:xfrm>
          <a:prstGeom prst="rect">
            <a:avLst/>
          </a:prstGeom>
        </p:spPr>
        <p:txBody>
          <a:bodyPr anchor="t"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r>
              <a:t>Text názvu</a:t>
            </a:r>
          </a:p>
        </p:txBody>
      </p:sp>
      <p:sp>
        <p:nvSpPr>
          <p:cNvPr id="14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" name="DocumentMarking.CMark0">
            <a:extLst>
              <a:ext uri="{FF2B5EF4-FFF2-40B4-BE49-F238E27FC236}">
                <a16:creationId xmlns:a16="http://schemas.microsoft.com/office/drawing/2014/main" id="{DBB3EA29-0C51-8D2A-BED3-A7BE171722E0}"/>
              </a:ext>
            </a:extLst>
          </p:cNvPr>
          <p:cNvSpPr txBox="1"/>
          <p:nvPr userDrawn="1"/>
        </p:nvSpPr>
        <p:spPr>
          <a:xfrm>
            <a:off x="11679237" y="6614160"/>
            <a:ext cx="512763" cy="24384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algn="l" defTabSz="914400" rtl="0" eaLnBrk="1" latinLnBrk="0" hangingPunct="1">
              <a:buFontTx/>
              <a:buNone/>
              <a:tabLst>
                <a:tab pos="1080000" algn="l"/>
              </a:tabLst>
            </a:pPr>
            <a:r>
              <a:rPr lang="cs-CZ" sz="1000" b="0" i="0">
                <a:solidFill>
                  <a:srgbClr val="000000"/>
                </a:solidFill>
                <a:latin typeface="Arial" panose="020B0604020202020204" pitchFamily="34" charset="0"/>
              </a:rPr>
              <a:t>Důvěrné</a:t>
            </a:r>
          </a:p>
          <a:p>
            <a:pPr marL="0" algn="l" defTabSz="914400" rtl="0" eaLnBrk="1" latinLnBrk="0" hangingPunct="1">
              <a:buFontTx/>
              <a:buNone/>
              <a:tabLst>
                <a:tab pos="1080000" algn="l"/>
              </a:tabLst>
            </a:pPr>
            <a:r>
              <a:rPr lang="cs-CZ" sz="600" b="0" i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cs-CZ" sz="600" b="0" i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419848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ázdný (kopie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Číslo snímku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3860086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992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3FE48A53-11F3-F515-0AC2-CD8A20A4B00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3190951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484" imgH="486" progId="TCLayout.ActiveDocument.1">
                  <p:embed/>
                </p:oleObj>
              </mc:Choice>
              <mc:Fallback>
                <p:oleObj name="think-cell Slide" r:id="rId13" imgW="484" imgH="48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E48A53-11F3-F515-0AC2-CD8A20A4B0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639A27-4A4E-E4CB-E002-B7C8C8FF1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51661"/>
            <a:ext cx="10801350" cy="534950"/>
          </a:xfrm>
          <a:prstGeom prst="rect">
            <a:avLst/>
          </a:prstGeom>
        </p:spPr>
        <p:txBody>
          <a:bodyPr vert="horz" lIns="0" tIns="0" rIns="0" bIns="36000" rtlCol="0" anchor="t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0C3AA-0EAE-7714-5470-A99E76070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304924"/>
            <a:ext cx="10801350" cy="4968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495A7-AB89-EE1E-780F-BF94819BE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40800" y="6496649"/>
            <a:ext cx="129540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1E6244D0-8AA4-4057-A9AB-8E7DA1DB517A}" type="datetimeFigureOut">
              <a:rPr lang="en-GB" smtClean="0"/>
              <a:pPr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9C25D-7086-64C5-7EB7-1640C1B5D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496649"/>
            <a:ext cx="4114800" cy="13849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8331-3058-3F51-12CF-06A2C9843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6699" y="6496649"/>
            <a:ext cx="1069975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54E5953E-8E28-4C39-9CBE-E288875F01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904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8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240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Sen" pitchFamily="2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22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395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3FE48A53-11F3-F515-0AC2-CD8A20A4B00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23190951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484" imgH="486" progId="TCLayout.ActiveDocument.1">
                  <p:embed/>
                </p:oleObj>
              </mc:Choice>
              <mc:Fallback>
                <p:oleObj name="think-cell Slide" r:id="rId13" imgW="484" imgH="48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FE48A53-11F3-F515-0AC2-CD8A20A4B0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639A27-4A4E-E4CB-E002-B7C8C8FF1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51661"/>
            <a:ext cx="10801350" cy="534950"/>
          </a:xfrm>
          <a:prstGeom prst="rect">
            <a:avLst/>
          </a:prstGeom>
        </p:spPr>
        <p:txBody>
          <a:bodyPr vert="horz" lIns="0" tIns="0" rIns="0" bIns="36000" rtlCol="0" anchor="t">
            <a:sp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0C3AA-0EAE-7714-5470-A99E76070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304924"/>
            <a:ext cx="10801350" cy="4968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495A7-AB89-EE1E-780F-BF94819BE8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40800" y="6496649"/>
            <a:ext cx="129540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358A0D5F-48F5-44D5-9BF9-01BF06277783}" type="datetime1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9C25D-7086-64C5-7EB7-1640C1B5D0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496649"/>
            <a:ext cx="4114800" cy="13849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9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A8331-3058-3F51-12CF-06A2C98436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426699" y="6496649"/>
            <a:ext cx="1069975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90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54E5953E-8E28-4C39-9CBE-E288875F01F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44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240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Sen" pitchFamily="2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22">
          <p15:clr>
            <a:srgbClr val="F26B43"/>
          </p15:clr>
        </p15:guide>
        <p15:guide id="2" pos="438">
          <p15:clr>
            <a:srgbClr val="F26B43"/>
          </p15:clr>
        </p15:guide>
        <p15:guide id="3" pos="7242">
          <p15:clr>
            <a:srgbClr val="F26B43"/>
          </p15:clr>
        </p15:guide>
        <p15:guide id="4" orient="horz" pos="395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C6DE966-D706-45A1-842E-D93083CC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546045"/>
            <a:ext cx="10801351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7293F1F-18F0-4CB3-9CA3-D52B67921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304925"/>
            <a:ext cx="10801350" cy="49688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D672957-7156-456B-ABEF-E1169BFAA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11838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68AC5-50FF-443B-B917-C08224D00822}" type="datetime1">
              <a:rPr lang="cs-CZ" smtClean="0"/>
              <a:t>08.10.2026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2890CE-0CA5-4CDA-B442-4DA3A12B4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461967"/>
            <a:ext cx="491807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algn="l"/>
            <a:endParaRPr lang="en-GB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4726F1E-348C-49A4-A39E-A02B4AC64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5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032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95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C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C6DE966-D706-45A1-842E-D93083CC0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546045"/>
            <a:ext cx="10801351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7293F1F-18F0-4CB3-9CA3-D52B67921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304925"/>
            <a:ext cx="10801350" cy="49688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D672957-7156-456B-ABEF-E1169BFAA0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11838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268AC5-50FF-443B-B917-C08224D00822}" type="datetime1">
              <a:rPr lang="cs-CZ" smtClean="0"/>
              <a:t>08.10.2026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2890CE-0CA5-4CDA-B442-4DA3A12B48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5" y="6461967"/>
            <a:ext cx="4918075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pPr algn="l"/>
            <a:endParaRPr lang="en-GB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4726F1E-348C-49A4-A39E-A02B4AC64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3475" y="6461967"/>
            <a:ext cx="2743200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18277-6857-4695-90D2-86135211B3C9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DocumentMarking.CMark0">
            <a:extLst>
              <a:ext uri="{FF2B5EF4-FFF2-40B4-BE49-F238E27FC236}">
                <a16:creationId xmlns:a16="http://schemas.microsoft.com/office/drawing/2014/main" id="{34A5C0AA-C335-9DD9-75C7-884B9620F59F}"/>
              </a:ext>
            </a:extLst>
          </p:cNvPr>
          <p:cNvSpPr txBox="1"/>
          <p:nvPr userDrawn="1"/>
        </p:nvSpPr>
        <p:spPr>
          <a:xfrm>
            <a:off x="11679237" y="6614160"/>
            <a:ext cx="512763" cy="243840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marL="0" algn="l" defTabSz="914400" rtl="0" eaLnBrk="1" latinLnBrk="0" hangingPunct="1">
              <a:buFontTx/>
              <a:buNone/>
              <a:tabLst>
                <a:tab pos="1080000" algn="l"/>
              </a:tabLst>
            </a:pPr>
            <a:r>
              <a:rPr lang="cs-CZ" sz="1000" b="0" i="0">
                <a:solidFill>
                  <a:srgbClr val="000000"/>
                </a:solidFill>
                <a:latin typeface="Arial" panose="020B0604020202020204" pitchFamily="34" charset="0"/>
              </a:rPr>
              <a:t>Důvěrné</a:t>
            </a:r>
          </a:p>
          <a:p>
            <a:pPr marL="0" algn="l" defTabSz="914400" rtl="0" eaLnBrk="1" latinLnBrk="0" hangingPunct="1">
              <a:buFontTx/>
              <a:buNone/>
              <a:tabLst>
                <a:tab pos="1080000" algn="l"/>
              </a:tabLst>
            </a:pPr>
            <a:r>
              <a:rPr lang="cs-CZ" sz="600" b="0" i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endParaRPr lang="cs-CZ" sz="600" b="0" i="0" err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98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F26B43"/>
          </p15:clr>
        </p15:guide>
        <p15:guide id="2" pos="7242">
          <p15:clr>
            <a:srgbClr val="F26B43"/>
          </p15:clr>
        </p15:guide>
        <p15:guide id="3" orient="horz" pos="822">
          <p15:clr>
            <a:srgbClr val="F26B43"/>
          </p15:clr>
        </p15:guide>
        <p15:guide id="4" orient="horz" pos="39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13" Type="http://schemas.openxmlformats.org/officeDocument/2006/relationships/chart" Target="../charts/chart12.xml"/><Relationship Id="rId3" Type="http://schemas.openxmlformats.org/officeDocument/2006/relationships/image" Target="../media/image6.png"/><Relationship Id="rId7" Type="http://schemas.openxmlformats.org/officeDocument/2006/relationships/chart" Target="../charts/chart6.xml"/><Relationship Id="rId12" Type="http://schemas.openxmlformats.org/officeDocument/2006/relationships/chart" Target="../charts/chart11.xml"/><Relationship Id="rId17" Type="http://schemas.openxmlformats.org/officeDocument/2006/relationships/chart" Target="../charts/chart16.xml"/><Relationship Id="rId2" Type="http://schemas.openxmlformats.org/officeDocument/2006/relationships/notesSlide" Target="../notesSlides/notesSlide5.xml"/><Relationship Id="rId16" Type="http://schemas.openxmlformats.org/officeDocument/2006/relationships/chart" Target="../charts/chart1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png"/><Relationship Id="rId11" Type="http://schemas.openxmlformats.org/officeDocument/2006/relationships/chart" Target="../charts/chart10.xml"/><Relationship Id="rId5" Type="http://schemas.openxmlformats.org/officeDocument/2006/relationships/chart" Target="../charts/chart5.xml"/><Relationship Id="rId15" Type="http://schemas.openxmlformats.org/officeDocument/2006/relationships/chart" Target="../charts/chart14.xml"/><Relationship Id="rId10" Type="http://schemas.openxmlformats.org/officeDocument/2006/relationships/chart" Target="../charts/chart9.xml"/><Relationship Id="rId4" Type="http://schemas.microsoft.com/office/2007/relationships/hdphoto" Target="../media/hdphoto1.wdp"/><Relationship Id="rId9" Type="http://schemas.openxmlformats.org/officeDocument/2006/relationships/chart" Target="../charts/chart8.xml"/><Relationship Id="rId14" Type="http://schemas.openxmlformats.org/officeDocument/2006/relationships/chart" Target="../charts/char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chart" Target="../charts/char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8.xml"/><Relationship Id="rId3" Type="http://schemas.openxmlformats.org/officeDocument/2006/relationships/chart" Target="../charts/chart25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11" Type="http://schemas.openxmlformats.org/officeDocument/2006/relationships/image" Target="../media/image19.png"/><Relationship Id="rId5" Type="http://schemas.openxmlformats.org/officeDocument/2006/relationships/chart" Target="../charts/chart27.xml"/><Relationship Id="rId10" Type="http://schemas.openxmlformats.org/officeDocument/2006/relationships/customXml" Target="../ink/ink1.xml"/><Relationship Id="rId4" Type="http://schemas.openxmlformats.org/officeDocument/2006/relationships/chart" Target="../charts/chart26.xml"/><Relationship Id="rId9" Type="http://schemas.openxmlformats.org/officeDocument/2006/relationships/chart" Target="../charts/char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CDD35FA4-0FFB-5E20-F29D-5DA47C349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125B2C54-121F-27B3-C933-64CD3AF60C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4A0C1"/>
              </a:gs>
              <a:gs pos="100000">
                <a:srgbClr val="56BFE9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" name="Google Shape;61;p1">
            <a:extLst>
              <a:ext uri="{FF2B5EF4-FFF2-40B4-BE49-F238E27FC236}">
                <a16:creationId xmlns:a16="http://schemas.microsoft.com/office/drawing/2014/main" id="{931E531F-BE29-F2D7-F7D3-77332449B950}"/>
              </a:ext>
            </a:extLst>
          </p:cNvPr>
          <p:cNvSpPr txBox="1"/>
          <p:nvPr/>
        </p:nvSpPr>
        <p:spPr>
          <a:xfrm>
            <a:off x="7556205" y="2514910"/>
            <a:ext cx="421730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  <a:buClr>
                <a:schemeClr val="dk2"/>
              </a:buClr>
              <a:buSzPts val="4800"/>
            </a:pPr>
            <a:r>
              <a:rPr lang="cs-CZ" sz="4000">
                <a:solidFill>
                  <a:schemeClr val="bg1"/>
                </a:solidFill>
                <a:latin typeface="+mj-lt"/>
              </a:rPr>
              <a:t>SETKÁNÍ LÍDRŮ DEVELOPMENTU</a:t>
            </a:r>
          </a:p>
        </p:txBody>
      </p:sp>
      <p:sp>
        <p:nvSpPr>
          <p:cNvPr id="9" name="Google Shape;91;p3">
            <a:extLst>
              <a:ext uri="{FF2B5EF4-FFF2-40B4-BE49-F238E27FC236}">
                <a16:creationId xmlns:a16="http://schemas.microsoft.com/office/drawing/2014/main" id="{FC2625A6-1D5B-B941-399C-A2CA098BB565}"/>
              </a:ext>
            </a:extLst>
          </p:cNvPr>
          <p:cNvSpPr txBox="1"/>
          <p:nvPr/>
        </p:nvSpPr>
        <p:spPr>
          <a:xfrm>
            <a:off x="7556205" y="3985959"/>
            <a:ext cx="4720990" cy="1379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None/>
            </a:pPr>
            <a:r>
              <a:rPr lang="cs-CZ" sz="2800" b="1" i="0" u="none" strike="noStrike" cap="none">
                <a:solidFill>
                  <a:schemeClr val="bg2"/>
                </a:solidFill>
                <a:ea typeface="Arial"/>
                <a:cs typeface="Arial"/>
                <a:sym typeface="Arial"/>
              </a:rPr>
              <a:t>M</a:t>
            </a:r>
            <a:r>
              <a:rPr lang="cs-CZ" sz="2800" b="1">
                <a:solidFill>
                  <a:schemeClr val="bg2"/>
                </a:solidFill>
                <a:ea typeface="Arial"/>
                <a:cs typeface="Arial"/>
                <a:sym typeface="Arial"/>
              </a:rPr>
              <a:t>iroslav Zetek</a:t>
            </a:r>
            <a:r>
              <a:rPr lang="cs-CZ" sz="2800" b="1" i="0" u="none" strike="noStrike" cap="none">
                <a:solidFill>
                  <a:schemeClr val="bg2"/>
                </a:solidFill>
                <a:ea typeface="Arial"/>
                <a:cs typeface="Arial"/>
                <a:sym typeface="Arial"/>
              </a:rPr>
              <a:t> </a:t>
            </a:r>
            <a:endParaRPr lang="cs-CZ">
              <a:solidFill>
                <a:schemeClr val="bg2"/>
              </a:solidFill>
            </a:endParaRPr>
          </a:p>
          <a:p>
            <a:pPr>
              <a:spcBef>
                <a:spcPts val="200"/>
              </a:spcBef>
              <a:buClr>
                <a:schemeClr val="lt2"/>
              </a:buClr>
              <a:buSzPts val="2000"/>
              <a:buFont typeface="Arial"/>
            </a:pPr>
            <a:r>
              <a:rPr lang="cs-CZ" sz="2000">
                <a:solidFill>
                  <a:schemeClr val="bg1"/>
                </a:solidFill>
                <a:ea typeface="Arial"/>
                <a:cs typeface="Arial"/>
                <a:sym typeface="Arial"/>
              </a:rPr>
              <a:t>Místopředseda představenstva </a:t>
            </a:r>
            <a:br>
              <a:rPr lang="cs-CZ" sz="2000">
                <a:solidFill>
                  <a:schemeClr val="bg1"/>
                </a:solidFill>
                <a:ea typeface="Arial"/>
                <a:cs typeface="Arial"/>
                <a:sym typeface="Arial"/>
              </a:rPr>
            </a:br>
            <a:r>
              <a:rPr lang="cs-CZ" sz="2000">
                <a:solidFill>
                  <a:schemeClr val="bg1"/>
                </a:solidFill>
                <a:ea typeface="Arial"/>
                <a:cs typeface="Arial"/>
                <a:sym typeface="Arial"/>
              </a:rPr>
              <a:t>ČSOB Hypoteční banky </a:t>
            </a:r>
            <a:br>
              <a:rPr lang="cs-CZ" sz="2000">
                <a:solidFill>
                  <a:schemeClr val="bg1"/>
                </a:solidFill>
                <a:ea typeface="Arial"/>
                <a:cs typeface="Arial"/>
                <a:sym typeface="Arial"/>
              </a:rPr>
            </a:br>
            <a:r>
              <a:rPr lang="cs-CZ" sz="2000">
                <a:solidFill>
                  <a:schemeClr val="bg1"/>
                </a:solidFill>
                <a:ea typeface="Arial"/>
                <a:cs typeface="Arial"/>
                <a:sym typeface="Arial"/>
              </a:rPr>
              <a:t>a vrchní ředitel pro oblast obchodu</a:t>
            </a:r>
            <a:endParaRPr lang="cs-CZ">
              <a:solidFill>
                <a:schemeClr val="bg1"/>
              </a:solidFill>
              <a:cs typeface="Arial"/>
            </a:endParaRPr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A34E35C4-E5B6-5711-F9C3-C71234EC3906}"/>
              </a:ext>
            </a:extLst>
          </p:cNvPr>
          <p:cNvGrpSpPr/>
          <p:nvPr/>
        </p:nvGrpSpPr>
        <p:grpSpPr>
          <a:xfrm>
            <a:off x="-629626" y="464135"/>
            <a:ext cx="7556205" cy="6855166"/>
            <a:chOff x="-896325" y="-409046"/>
            <a:chExt cx="7556205" cy="6855166"/>
          </a:xfrm>
        </p:grpSpPr>
        <p:sp>
          <p:nvSpPr>
            <p:cNvPr id="13" name="Ovál 12">
              <a:extLst>
                <a:ext uri="{FF2B5EF4-FFF2-40B4-BE49-F238E27FC236}">
                  <a16:creationId xmlns:a16="http://schemas.microsoft.com/office/drawing/2014/main" id="{37083464-672A-E216-7278-7EDA8CB35132}"/>
                </a:ext>
              </a:extLst>
            </p:cNvPr>
            <p:cNvSpPr/>
            <p:nvPr/>
          </p:nvSpPr>
          <p:spPr>
            <a:xfrm>
              <a:off x="-896325" y="-409046"/>
              <a:ext cx="6855165" cy="6855166"/>
            </a:xfrm>
            <a:prstGeom prst="ellipse">
              <a:avLst/>
            </a:prstGeom>
            <a:blipFill>
              <a:blip r:embed="rId3"/>
              <a:srcRect/>
              <a:stretch>
                <a:fillRect l="-2476" t="-16182" r="-21410" b="-7704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err="1"/>
            </a:p>
          </p:txBody>
        </p:sp>
        <p:sp>
          <p:nvSpPr>
            <p:cNvPr id="15" name="Obdélník 14">
              <a:extLst>
                <a:ext uri="{FF2B5EF4-FFF2-40B4-BE49-F238E27FC236}">
                  <a16:creationId xmlns:a16="http://schemas.microsoft.com/office/drawing/2014/main" id="{F13D7B68-BC6E-1ECB-1FA2-7810FD038DAC}"/>
                </a:ext>
              </a:extLst>
            </p:cNvPr>
            <p:cNvSpPr/>
            <p:nvPr/>
          </p:nvSpPr>
          <p:spPr>
            <a:xfrm>
              <a:off x="-896325" y="-358140"/>
              <a:ext cx="7556205" cy="3718560"/>
            </a:xfrm>
            <a:prstGeom prst="rect">
              <a:avLst/>
            </a:prstGeom>
            <a:blipFill>
              <a:blip r:embed="rId4"/>
              <a:srcRect/>
              <a:stretch>
                <a:fillRect l="-2246" t="-31203" r="-10146" b="-9718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err="1"/>
            </a:p>
          </p:txBody>
        </p:sp>
      </p:grpSp>
      <p:pic>
        <p:nvPicPr>
          <p:cNvPr id="33" name="Grafický objekt 32">
            <a:extLst>
              <a:ext uri="{FF2B5EF4-FFF2-40B4-BE49-F238E27FC236}">
                <a16:creationId xmlns:a16="http://schemas.microsoft.com/office/drawing/2014/main" id="{B685738D-4814-C313-8287-D212A48EDD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05536" y="212629"/>
            <a:ext cx="2774908" cy="168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25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>
          <a:extLst>
            <a:ext uri="{FF2B5EF4-FFF2-40B4-BE49-F238E27FC236}">
              <a16:creationId xmlns:a16="http://schemas.microsoft.com/office/drawing/2014/main" id="{48B69F27-BFB0-C362-5FD7-1450C7D45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oogle Shape;110;p4" descr="Chart">
            <a:extLst>
              <a:ext uri="{FF2B5EF4-FFF2-40B4-BE49-F238E27FC236}">
                <a16:creationId xmlns:a16="http://schemas.microsoft.com/office/drawing/2014/main" id="{E5E3B8A5-B30D-9C39-E4CC-83FD291697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1262302"/>
              </p:ext>
            </p:extLst>
          </p:nvPr>
        </p:nvGraphicFramePr>
        <p:xfrm>
          <a:off x="695323" y="1631298"/>
          <a:ext cx="10801352" cy="4936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3" name="Google Shape;103;p4">
            <a:extLst>
              <a:ext uri="{FF2B5EF4-FFF2-40B4-BE49-F238E27FC236}">
                <a16:creationId xmlns:a16="http://schemas.microsoft.com/office/drawing/2014/main" id="{E4C54D63-CF9B-F7B6-6B05-BBACDD0771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5325" y="232455"/>
            <a:ext cx="10801350" cy="997196"/>
          </a:xfr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/>
            <a:r>
              <a:rPr lang="cs-CZ"/>
              <a:t>V roce 2026 BUDEME</a:t>
            </a:r>
            <a:br>
              <a:rPr lang="cs-CZ"/>
            </a:br>
            <a:r>
              <a:rPr lang="cs-CZ">
                <a:solidFill>
                  <a:schemeClr val="bg2"/>
                </a:solidFill>
              </a:rPr>
              <a:t>ATAKOVAT REKORDNÍ ROK 2021 </a:t>
            </a:r>
          </a:p>
        </p:txBody>
      </p:sp>
      <p:sp>
        <p:nvSpPr>
          <p:cNvPr id="5" name="Google Shape;107;p4">
            <a:extLst>
              <a:ext uri="{FF2B5EF4-FFF2-40B4-BE49-F238E27FC236}">
                <a16:creationId xmlns:a16="http://schemas.microsoft.com/office/drawing/2014/main" id="{FF3C79BB-668B-4DD1-9EB2-34FAEE4C6137}"/>
              </a:ext>
            </a:extLst>
          </p:cNvPr>
          <p:cNvSpPr/>
          <p:nvPr/>
        </p:nvSpPr>
        <p:spPr>
          <a:xfrm>
            <a:off x="695325" y="1909911"/>
            <a:ext cx="217143" cy="217143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none" lIns="360000" tIns="0" rIns="0" bIns="0" anchor="ctr" anchorCtr="0"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rPr>
              <a:t>Hypoteční úvěry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sp>
        <p:nvSpPr>
          <p:cNvPr id="6" name="Google Shape;108;p4">
            <a:extLst>
              <a:ext uri="{FF2B5EF4-FFF2-40B4-BE49-F238E27FC236}">
                <a16:creationId xmlns:a16="http://schemas.microsoft.com/office/drawing/2014/main" id="{09E266F6-262F-CFDA-558A-28307467B274}"/>
              </a:ext>
            </a:extLst>
          </p:cNvPr>
          <p:cNvSpPr/>
          <p:nvPr/>
        </p:nvSpPr>
        <p:spPr>
          <a:xfrm>
            <a:off x="2957767" y="1909912"/>
            <a:ext cx="217143" cy="2171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none" lIns="360000" tIns="0" rIns="0" bIns="0" anchor="ctr" anchorCtr="0">
            <a:no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rPr>
              <a:t>Úvěry ze stavebního spoření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sp>
        <p:nvSpPr>
          <p:cNvPr id="9" name="Google Shape;104;p4">
            <a:extLst>
              <a:ext uri="{FF2B5EF4-FFF2-40B4-BE49-F238E27FC236}">
                <a16:creationId xmlns:a16="http://schemas.microsoft.com/office/drawing/2014/main" id="{21DC6A68-012A-CD4B-6E7E-78E49785E74C}"/>
              </a:ext>
            </a:extLst>
          </p:cNvPr>
          <p:cNvSpPr txBox="1">
            <a:spLocks/>
          </p:cNvSpPr>
          <p:nvPr/>
        </p:nvSpPr>
        <p:spPr>
          <a:xfrm>
            <a:off x="695323" y="1492442"/>
            <a:ext cx="7780461" cy="3046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Sen" pitchFamily="2" charset="0"/>
              <a:buChar char="—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ea typeface="+mn-ea"/>
                <a:cs typeface="+mn-cs"/>
              </a:rPr>
              <a:t>Objem úvěrů v miliardách Kč a vývoj průměrné úrokové sazby hypoték</a:t>
            </a:r>
            <a:endParaRPr kumimoji="0" lang="cs-CZ" sz="20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" name="Google Shape;109;p4">
            <a:extLst>
              <a:ext uri="{FF2B5EF4-FFF2-40B4-BE49-F238E27FC236}">
                <a16:creationId xmlns:a16="http://schemas.microsoft.com/office/drawing/2014/main" id="{C9ADC42A-472F-0CD3-B827-77915BECD80E}"/>
              </a:ext>
            </a:extLst>
          </p:cNvPr>
          <p:cNvSpPr txBox="1"/>
          <p:nvPr/>
        </p:nvSpPr>
        <p:spPr>
          <a:xfrm>
            <a:off x="1708202" y="2887016"/>
            <a:ext cx="566811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Průměrná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latin typeface="Sen"/>
                <a:ea typeface="Arial"/>
                <a:cs typeface="Arial"/>
                <a:sym typeface="Arial"/>
              </a:rPr>
              <a:t> </a:t>
            </a: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tržní úroková sazba</a:t>
            </a:r>
            <a:b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</a:br>
            <a:r>
              <a:rPr kumimoji="0" lang="cs-CZ" sz="1600" b="1" i="0" u="none" strike="noStrike" kern="1200" cap="none" spc="0" normalizeH="0" baseline="0" noProof="0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hypotečních úvěrů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401FAD-4AAF-62E8-F49B-9667089AF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77480" y="6540557"/>
            <a:ext cx="1069975" cy="18466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F18277-6857-4695-90D2-86135211B3C9}" type="slidenum">
              <a:rPr kumimoji="0" lang="cs-CZ" sz="1200" b="1" i="0" u="none" strike="noStrike" kern="1200" cap="none" spc="0" normalizeH="0" baseline="0" noProof="0" smtClean="0">
                <a:ln>
                  <a:noFill/>
                </a:ln>
                <a:solidFill>
                  <a:srgbClr val="3C3C3C">
                    <a:lumMod val="75000"/>
                  </a:srgbClr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cs-CZ" sz="900" b="1" i="0" u="none" strike="noStrike" kern="1200" cap="none" spc="0" normalizeH="0" baseline="0" noProof="0">
              <a:ln>
                <a:noFill/>
              </a:ln>
              <a:solidFill>
                <a:srgbClr val="3C3C3C">
                  <a:lumMod val="75000"/>
                </a:srgb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5" name="Google Shape;105;p4">
            <a:extLst>
              <a:ext uri="{FF2B5EF4-FFF2-40B4-BE49-F238E27FC236}">
                <a16:creationId xmlns:a16="http://schemas.microsoft.com/office/drawing/2014/main" id="{B04EB6FE-3ACC-50F4-6FEB-10AD5A3E4170}"/>
              </a:ext>
            </a:extLst>
          </p:cNvPr>
          <p:cNvSpPr txBox="1"/>
          <p:nvPr/>
        </p:nvSpPr>
        <p:spPr>
          <a:xfrm>
            <a:off x="695322" y="6285056"/>
            <a:ext cx="5400677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1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Zdroj: 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hypoindex.cz, </a:t>
            </a:r>
            <a:r>
              <a:rPr kumimoji="0" lang="cs-CZ" sz="1000" b="0" i="0" u="none" strike="noStrike" kern="1200" cap="none" spc="0" normalizeH="0" baseline="0" noProof="0" err="1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Hypomonitor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, Asociace českých stavebních </a:t>
            </a:r>
            <a:r>
              <a:rPr kumimoji="0" lang="cs-CZ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spořitelen</a:t>
            </a: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n"/>
                <a:ea typeface="Arial"/>
                <a:cs typeface="Arial"/>
                <a:sym typeface="Arial"/>
              </a:rPr>
              <a:t> | *</a:t>
            </a:r>
            <a:r>
              <a: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Sen"/>
                <a:ea typeface="Arial"/>
                <a:cs typeface="Arial"/>
                <a:sym typeface="Arial"/>
              </a:rPr>
              <a:t>Odhad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53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942C6-11B8-B263-AA4D-F1B00A240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olný tvar: obrazec 4">
            <a:extLst>
              <a:ext uri="{FF2B5EF4-FFF2-40B4-BE49-F238E27FC236}">
                <a16:creationId xmlns:a16="http://schemas.microsoft.com/office/drawing/2014/main" id="{3C4FB2E1-6FF3-26EC-1CD2-184F8D6FF2F0}"/>
              </a:ext>
            </a:extLst>
          </p:cNvPr>
          <p:cNvSpPr/>
          <p:nvPr/>
        </p:nvSpPr>
        <p:spPr>
          <a:xfrm>
            <a:off x="1964602" y="3977042"/>
            <a:ext cx="7215611" cy="217126"/>
          </a:xfrm>
          <a:custGeom>
            <a:avLst/>
            <a:gdLst>
              <a:gd name="connsiteX0" fmla="*/ 0 w 8105775"/>
              <a:gd name="connsiteY0" fmla="*/ 0 h 495300"/>
              <a:gd name="connsiteX1" fmla="*/ 8105775 w 8105775"/>
              <a:gd name="connsiteY1" fmla="*/ 0 h 495300"/>
              <a:gd name="connsiteX2" fmla="*/ 8105775 w 8105775"/>
              <a:gd name="connsiteY2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05775" h="495300">
                <a:moveTo>
                  <a:pt x="0" y="0"/>
                </a:moveTo>
                <a:lnTo>
                  <a:pt x="8105775" y="0"/>
                </a:lnTo>
                <a:lnTo>
                  <a:pt x="8105775" y="495300"/>
                </a:lnTo>
              </a:path>
            </a:pathLst>
          </a:custGeom>
          <a:noFill/>
          <a:ln w="12700"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graphicFrame>
        <p:nvGraphicFramePr>
          <p:cNvPr id="6" name="Google Shape;110;p4" descr="Chart">
            <a:extLst>
              <a:ext uri="{FF2B5EF4-FFF2-40B4-BE49-F238E27FC236}">
                <a16:creationId xmlns:a16="http://schemas.microsoft.com/office/drawing/2014/main" id="{149AA27D-B565-CCE9-016F-78C27A45C4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8900954"/>
              </p:ext>
            </p:extLst>
          </p:nvPr>
        </p:nvGraphicFramePr>
        <p:xfrm>
          <a:off x="695324" y="2292381"/>
          <a:ext cx="10801351" cy="3981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F9CEF9F-9F8E-82BD-723D-4E86392E9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26699" y="6496649"/>
            <a:ext cx="1069975" cy="138499"/>
          </a:xfrm>
        </p:spPr>
        <p:txBody>
          <a:bodyPr/>
          <a:lstStyle/>
          <a:p>
            <a:pPr lvl="0"/>
            <a:fld id="{3BF18277-6857-4695-90D2-86135211B3C9}" type="slidenum">
              <a:rPr lang="cs-CZ" noProof="0" smtClean="0"/>
              <a:pPr lvl="0"/>
              <a:t>3</a:t>
            </a:fld>
            <a:endParaRPr lang="cs-CZ" noProof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56B0AE66-EFA9-29E1-F9C3-EE42205E2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337617"/>
            <a:ext cx="11500719" cy="1033548"/>
          </a:xfrm>
        </p:spPr>
        <p:txBody>
          <a:bodyPr/>
          <a:lstStyle/>
          <a:p>
            <a:r>
              <a:rPr lang="cs-CZ"/>
              <a:t>Objemy nových úvěrů jsou vyšší Než před covidem, </a:t>
            </a:r>
            <a:r>
              <a:rPr lang="cs-CZ">
                <a:solidFill>
                  <a:srgbClr val="003365"/>
                </a:solidFill>
              </a:rPr>
              <a:t>v počtech je potenciál pro růst</a:t>
            </a:r>
            <a:endParaRPr lang="en-GB">
              <a:solidFill>
                <a:srgbClr val="003365"/>
              </a:solidFill>
            </a:endParaRPr>
          </a:p>
        </p:txBody>
      </p:sp>
      <p:sp>
        <p:nvSpPr>
          <p:cNvPr id="9" name="Google Shape;105;p4">
            <a:extLst>
              <a:ext uri="{FF2B5EF4-FFF2-40B4-BE49-F238E27FC236}">
                <a16:creationId xmlns:a16="http://schemas.microsoft.com/office/drawing/2014/main" id="{1A894521-5BEC-AE6D-7BFF-911CA9CFA179}"/>
              </a:ext>
            </a:extLst>
          </p:cNvPr>
          <p:cNvSpPr txBox="1"/>
          <p:nvPr/>
        </p:nvSpPr>
        <p:spPr>
          <a:xfrm>
            <a:off x="695325" y="6278125"/>
            <a:ext cx="4354276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1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Zdroj: </a:t>
            </a: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ČBA </a:t>
            </a:r>
            <a:r>
              <a:rPr kumimoji="0" lang="cs-CZ" sz="900" b="0" i="0" u="none" strike="noStrike" kern="1200" cap="none" spc="0" normalizeH="0" baseline="0" noProof="0" err="1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Hypomonitor</a:t>
            </a: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 | *Odhad </a:t>
            </a:r>
            <a:endParaRPr kumimoji="0" lang="cs-CZ" sz="9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Google Shape;104;p4">
            <a:extLst>
              <a:ext uri="{FF2B5EF4-FFF2-40B4-BE49-F238E27FC236}">
                <a16:creationId xmlns:a16="http://schemas.microsoft.com/office/drawing/2014/main" id="{35FDFD52-D95D-0E89-1A37-4A07814CC492}"/>
              </a:ext>
            </a:extLst>
          </p:cNvPr>
          <p:cNvSpPr txBox="1">
            <a:spLocks/>
          </p:cNvSpPr>
          <p:nvPr/>
        </p:nvSpPr>
        <p:spPr>
          <a:xfrm>
            <a:off x="5261902" y="3841617"/>
            <a:ext cx="566695" cy="26219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spcFirstLastPara="1" vert="horz" wrap="square" lIns="36000" tIns="0" rIns="3600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-15 %</a:t>
            </a:r>
            <a:endParaRPr kumimoji="0" lang="cs-CZ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Google Shape;104;p4">
            <a:extLst>
              <a:ext uri="{FF2B5EF4-FFF2-40B4-BE49-F238E27FC236}">
                <a16:creationId xmlns:a16="http://schemas.microsoft.com/office/drawing/2014/main" id="{6F65E8D0-6FC2-D098-F232-BCFF2A88B703}"/>
              </a:ext>
            </a:extLst>
          </p:cNvPr>
          <p:cNvSpPr txBox="1">
            <a:spLocks/>
          </p:cNvSpPr>
          <p:nvPr/>
        </p:nvSpPr>
        <p:spPr>
          <a:xfrm>
            <a:off x="695323" y="1492442"/>
            <a:ext cx="7233285" cy="6093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2"/>
              </a:buClr>
              <a:buFont typeface="Sen" pitchFamily="2" charset="0"/>
              <a:buChar char="—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ea typeface="+mn-ea"/>
                <a:cs typeface="+mn-cs"/>
              </a:rPr>
              <a:t>Absolutní počet smluv úvěrů na bydlení zajištěných nemovitostí</a:t>
            </a:r>
            <a:b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0099CD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rPr>
              <a:t>Hypoteční úvěry bank </a:t>
            </a:r>
            <a:r>
              <a:rPr kumimoji="0" lang="cs-CZ" sz="1800" b="1" i="0" u="none" strike="noStrike" kern="1200" cap="none" spc="0" normalizeH="0" baseline="0" noProof="0">
                <a:ln>
                  <a:noFill/>
                </a:ln>
                <a:solidFill>
                  <a:srgbClr val="0099CD"/>
                </a:solidFill>
                <a:effectLst/>
                <a:uLnTx/>
                <a:uFillTx/>
                <a:ea typeface="+mn-ea"/>
                <a:cs typeface="+mn-cs"/>
              </a:rPr>
              <a:t>+ zajištěné úvěry stavebních spořitelen</a:t>
            </a:r>
          </a:p>
        </p:txBody>
      </p:sp>
      <p:sp>
        <p:nvSpPr>
          <p:cNvPr id="8" name="Obdélník: se zakulacenými horními rohy 7">
            <a:extLst>
              <a:ext uri="{FF2B5EF4-FFF2-40B4-BE49-F238E27FC236}">
                <a16:creationId xmlns:a16="http://schemas.microsoft.com/office/drawing/2014/main" id="{BC58CF21-C37A-3B99-6ADB-BE6B9DD833D5}"/>
              </a:ext>
            </a:extLst>
          </p:cNvPr>
          <p:cNvSpPr/>
          <p:nvPr/>
        </p:nvSpPr>
        <p:spPr>
          <a:xfrm rot="16200000">
            <a:off x="9055509" y="346472"/>
            <a:ext cx="2002273" cy="4270709"/>
          </a:xfrm>
          <a:prstGeom prst="round2SameRect">
            <a:avLst>
              <a:gd name="adj1" fmla="val 9024"/>
              <a:gd name="adj2" fmla="val 0"/>
            </a:avLst>
          </a:prstGeom>
          <a:solidFill>
            <a:srgbClr val="DE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graphicFrame>
        <p:nvGraphicFramePr>
          <p:cNvPr id="11" name="Google Shape;110;p4" descr="Chart">
            <a:extLst>
              <a:ext uri="{FF2B5EF4-FFF2-40B4-BE49-F238E27FC236}">
                <a16:creationId xmlns:a16="http://schemas.microsoft.com/office/drawing/2014/main" id="{1CFC3594-A2B8-1873-CF7E-7B9278E9D9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2226305"/>
              </p:ext>
            </p:extLst>
          </p:nvPr>
        </p:nvGraphicFramePr>
        <p:xfrm>
          <a:off x="7920784" y="1658023"/>
          <a:ext cx="3575892" cy="1821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Volný tvar: obrazec 11">
            <a:extLst>
              <a:ext uri="{FF2B5EF4-FFF2-40B4-BE49-F238E27FC236}">
                <a16:creationId xmlns:a16="http://schemas.microsoft.com/office/drawing/2014/main" id="{DB8D9588-7B85-AFFF-7F3F-643786D993D1}"/>
              </a:ext>
            </a:extLst>
          </p:cNvPr>
          <p:cNvSpPr/>
          <p:nvPr/>
        </p:nvSpPr>
        <p:spPr>
          <a:xfrm>
            <a:off x="9344716" y="1918481"/>
            <a:ext cx="735851" cy="252375"/>
          </a:xfrm>
          <a:custGeom>
            <a:avLst/>
            <a:gdLst>
              <a:gd name="connsiteX0" fmla="*/ 0 w 398834"/>
              <a:gd name="connsiteY0" fmla="*/ 321013 h 321013"/>
              <a:gd name="connsiteX1" fmla="*/ 0 w 398834"/>
              <a:gd name="connsiteY1" fmla="*/ 0 h 321013"/>
              <a:gd name="connsiteX2" fmla="*/ 398834 w 398834"/>
              <a:gd name="connsiteY2" fmla="*/ 0 h 321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8834" h="321013">
                <a:moveTo>
                  <a:pt x="0" y="321013"/>
                </a:moveTo>
                <a:lnTo>
                  <a:pt x="0" y="0"/>
                </a:lnTo>
                <a:lnTo>
                  <a:pt x="398834" y="0"/>
                </a:lnTo>
              </a:path>
            </a:pathLst>
          </a:custGeom>
          <a:noFill/>
          <a:ln w="127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sp>
        <p:nvSpPr>
          <p:cNvPr id="13" name="Google Shape;104;p4">
            <a:extLst>
              <a:ext uri="{FF2B5EF4-FFF2-40B4-BE49-F238E27FC236}">
                <a16:creationId xmlns:a16="http://schemas.microsoft.com/office/drawing/2014/main" id="{58FC3899-3184-46A3-C16D-B262016BF2BA}"/>
              </a:ext>
            </a:extLst>
          </p:cNvPr>
          <p:cNvSpPr txBox="1">
            <a:spLocks/>
          </p:cNvSpPr>
          <p:nvPr/>
        </p:nvSpPr>
        <p:spPr>
          <a:xfrm>
            <a:off x="9437868" y="1576321"/>
            <a:ext cx="541723" cy="26219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vert="horz" wrap="none" lIns="36000" tIns="0" rIns="36000" bIns="0" rtlCol="0" anchor="t" anchorCtr="0">
            <a:sp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+</a:t>
            </a:r>
            <a:r>
              <a:rPr lang="cs-CZ" sz="1400" b="1">
                <a:solidFill>
                  <a:srgbClr val="FFFFFF"/>
                </a:solidFill>
              </a:rPr>
              <a:t>28</a:t>
            </a:r>
            <a:r>
              <a:rPr kumimoji="0" lang="cs-CZ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 %</a:t>
            </a:r>
            <a:endParaRPr kumimoji="0" lang="cs-CZ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0536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B1B03-B5AF-99A7-F4D2-D78A6A74C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>
            <a:extLst>
              <a:ext uri="{FF2B5EF4-FFF2-40B4-BE49-F238E27FC236}">
                <a16:creationId xmlns:a16="http://schemas.microsoft.com/office/drawing/2014/main" id="{CC92AC5D-4AD6-06D1-E4C5-565BD7709853}"/>
              </a:ext>
            </a:extLst>
          </p:cNvPr>
          <p:cNvSpPr>
            <a:spLocks/>
          </p:cNvSpPr>
          <p:nvPr/>
        </p:nvSpPr>
        <p:spPr>
          <a:xfrm>
            <a:off x="695758" y="1487210"/>
            <a:ext cx="10800000" cy="4112195"/>
          </a:xfrm>
          <a:prstGeom prst="rect">
            <a:avLst/>
          </a:prstGeom>
          <a:blipFill>
            <a:blip r:embed="rId3">
              <a:alphaModFix amt="70000"/>
            </a:blip>
            <a:srcRect/>
            <a:stretch>
              <a:fillRect l="-7318" t="-40999" r="-2926" b="-2186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2BCE677-7034-37EE-9CA3-13E8F670325F}"/>
              </a:ext>
            </a:extLst>
          </p:cNvPr>
          <p:cNvSpPr/>
          <p:nvPr/>
        </p:nvSpPr>
        <p:spPr>
          <a:xfrm>
            <a:off x="692144" y="1499472"/>
            <a:ext cx="5401348" cy="4112195"/>
          </a:xfrm>
          <a:prstGeom prst="rect">
            <a:avLst/>
          </a:prstGeom>
          <a:gradFill>
            <a:gsLst>
              <a:gs pos="0">
                <a:schemeClr val="tx2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800" b="1" i="0" u="none" strike="noStrike" kern="1200" cap="none" spc="0" normalizeH="0" baseline="0" noProof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Museo 700"/>
              <a:ea typeface="+mn-ea"/>
              <a:cs typeface="+mn-cs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30437DBE-3B9B-98DC-5F5D-5BBDED9B6C17}"/>
              </a:ext>
            </a:extLst>
          </p:cNvPr>
          <p:cNvSpPr txBox="1"/>
          <p:nvPr/>
        </p:nvSpPr>
        <p:spPr>
          <a:xfrm>
            <a:off x="2595046" y="4731459"/>
            <a:ext cx="3528613" cy="1105777"/>
          </a:xfrm>
          <a:custGeom>
            <a:avLst/>
            <a:gdLst>
              <a:gd name="connsiteX0" fmla="*/ 86509 w 3429044"/>
              <a:gd name="connsiteY0" fmla="*/ 0 h 1053830"/>
              <a:gd name="connsiteX1" fmla="*/ 3429044 w 3429044"/>
              <a:gd name="connsiteY1" fmla="*/ 0 h 1053830"/>
              <a:gd name="connsiteX2" fmla="*/ 3429044 w 3429044"/>
              <a:gd name="connsiteY2" fmla="*/ 1053830 h 1053830"/>
              <a:gd name="connsiteX3" fmla="*/ 86509 w 3429044"/>
              <a:gd name="connsiteY3" fmla="*/ 1053830 h 1053830"/>
              <a:gd name="connsiteX4" fmla="*/ 0 w 3429044"/>
              <a:gd name="connsiteY4" fmla="*/ 967321 h 1053830"/>
              <a:gd name="connsiteX5" fmla="*/ 0 w 3429044"/>
              <a:gd name="connsiteY5" fmla="*/ 86509 h 1053830"/>
              <a:gd name="connsiteX6" fmla="*/ 86509 w 3429044"/>
              <a:gd name="connsiteY6" fmla="*/ 0 h 105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9044" h="1053830">
                <a:moveTo>
                  <a:pt x="86509" y="0"/>
                </a:moveTo>
                <a:lnTo>
                  <a:pt x="3429044" y="0"/>
                </a:lnTo>
                <a:lnTo>
                  <a:pt x="3429044" y="1053830"/>
                </a:lnTo>
                <a:lnTo>
                  <a:pt x="86509" y="1053830"/>
                </a:lnTo>
                <a:cubicBezTo>
                  <a:pt x="38731" y="1053830"/>
                  <a:pt x="0" y="1015099"/>
                  <a:pt x="0" y="967321"/>
                </a:cubicBezTo>
                <a:lnTo>
                  <a:pt x="0" y="86509"/>
                </a:lnTo>
                <a:cubicBezTo>
                  <a:pt x="0" y="38731"/>
                  <a:pt x="38731" y="0"/>
                  <a:pt x="86509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tx2">
                  <a:alpha val="44000"/>
                </a:schemeClr>
              </a:gs>
              <a:gs pos="0">
                <a:schemeClr val="tx2">
                  <a:alpha val="62000"/>
                </a:schemeClr>
              </a:gs>
            </a:gsLst>
            <a:lin ang="0" scaled="1"/>
            <a:tileRect/>
          </a:gradFill>
        </p:spPr>
        <p:txBody>
          <a:bodyPr wrap="square" lIns="108000" tIns="54000" rIns="0" bIns="36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Průměrná výše hypotečního úvěru na trhu v roce 2025 činila</a:t>
            </a:r>
            <a:b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</a:br>
            <a:r>
              <a:rPr lang="cs-CZ" sz="2400" b="1">
                <a:solidFill>
                  <a:prstClr val="white"/>
                </a:solidFill>
                <a:latin typeface="Source Sans Pro"/>
              </a:rPr>
              <a:t>4,1</a:t>
            </a: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milionu Kč</a:t>
            </a: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5B1D0723-06EF-4762-50B9-AA603FEC830D}"/>
              </a:ext>
            </a:extLst>
          </p:cNvPr>
          <p:cNvSpPr txBox="1"/>
          <p:nvPr/>
        </p:nvSpPr>
        <p:spPr>
          <a:xfrm>
            <a:off x="2590754" y="1490955"/>
            <a:ext cx="3528614" cy="1105777"/>
          </a:xfrm>
          <a:custGeom>
            <a:avLst/>
            <a:gdLst>
              <a:gd name="connsiteX0" fmla="*/ 86509 w 3429044"/>
              <a:gd name="connsiteY0" fmla="*/ 0 h 1053830"/>
              <a:gd name="connsiteX1" fmla="*/ 3429044 w 3429044"/>
              <a:gd name="connsiteY1" fmla="*/ 0 h 1053830"/>
              <a:gd name="connsiteX2" fmla="*/ 3429044 w 3429044"/>
              <a:gd name="connsiteY2" fmla="*/ 1053830 h 1053830"/>
              <a:gd name="connsiteX3" fmla="*/ 86509 w 3429044"/>
              <a:gd name="connsiteY3" fmla="*/ 1053830 h 1053830"/>
              <a:gd name="connsiteX4" fmla="*/ 0 w 3429044"/>
              <a:gd name="connsiteY4" fmla="*/ 967321 h 1053830"/>
              <a:gd name="connsiteX5" fmla="*/ 0 w 3429044"/>
              <a:gd name="connsiteY5" fmla="*/ 86509 h 1053830"/>
              <a:gd name="connsiteX6" fmla="*/ 86509 w 3429044"/>
              <a:gd name="connsiteY6" fmla="*/ 0 h 105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9044" h="1053830">
                <a:moveTo>
                  <a:pt x="86509" y="0"/>
                </a:moveTo>
                <a:lnTo>
                  <a:pt x="3429044" y="0"/>
                </a:lnTo>
                <a:lnTo>
                  <a:pt x="3429044" y="1053830"/>
                </a:lnTo>
                <a:lnTo>
                  <a:pt x="86509" y="1053830"/>
                </a:lnTo>
                <a:cubicBezTo>
                  <a:pt x="38731" y="1053830"/>
                  <a:pt x="0" y="1015099"/>
                  <a:pt x="0" y="967321"/>
                </a:cubicBezTo>
                <a:lnTo>
                  <a:pt x="0" y="86509"/>
                </a:lnTo>
                <a:cubicBezTo>
                  <a:pt x="0" y="38731"/>
                  <a:pt x="38731" y="0"/>
                  <a:pt x="86509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tx2">
                  <a:alpha val="44000"/>
                </a:schemeClr>
              </a:gs>
              <a:gs pos="0">
                <a:schemeClr val="tx2">
                  <a:alpha val="62000"/>
                </a:schemeClr>
              </a:gs>
            </a:gsLst>
            <a:lin ang="0" scaled="1"/>
            <a:tileRect/>
          </a:gradFill>
        </p:spPr>
        <p:txBody>
          <a:bodyPr wrap="square" lIns="108000" tIns="54000" rIns="0" bIns="36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Průměrná hypotéka u skupiny ČSOB činila v roce 2025</a:t>
            </a:r>
            <a:b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</a:br>
            <a:r>
              <a:rPr lang="cs-CZ" sz="2400" b="1">
                <a:solidFill>
                  <a:prstClr val="white"/>
                </a:solidFill>
                <a:latin typeface="Source Sans Pro"/>
              </a:rPr>
              <a:t>4</a:t>
            </a: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,5 milionu Kč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735A8C3-2AA7-F27F-FDFA-6393DD87F5C7}"/>
              </a:ext>
            </a:extLst>
          </p:cNvPr>
          <p:cNvSpPr txBox="1"/>
          <p:nvPr/>
        </p:nvSpPr>
        <p:spPr>
          <a:xfrm>
            <a:off x="7991430" y="1490772"/>
            <a:ext cx="3528614" cy="1113709"/>
          </a:xfrm>
          <a:custGeom>
            <a:avLst/>
            <a:gdLst>
              <a:gd name="connsiteX0" fmla="*/ 86509 w 3429044"/>
              <a:gd name="connsiteY0" fmla="*/ 0 h 1053830"/>
              <a:gd name="connsiteX1" fmla="*/ 3429044 w 3429044"/>
              <a:gd name="connsiteY1" fmla="*/ 0 h 1053830"/>
              <a:gd name="connsiteX2" fmla="*/ 3429044 w 3429044"/>
              <a:gd name="connsiteY2" fmla="*/ 1053830 h 1053830"/>
              <a:gd name="connsiteX3" fmla="*/ 86509 w 3429044"/>
              <a:gd name="connsiteY3" fmla="*/ 1053830 h 1053830"/>
              <a:gd name="connsiteX4" fmla="*/ 0 w 3429044"/>
              <a:gd name="connsiteY4" fmla="*/ 967321 h 1053830"/>
              <a:gd name="connsiteX5" fmla="*/ 0 w 3429044"/>
              <a:gd name="connsiteY5" fmla="*/ 86509 h 1053830"/>
              <a:gd name="connsiteX6" fmla="*/ 86509 w 3429044"/>
              <a:gd name="connsiteY6" fmla="*/ 0 h 105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9044" h="1053830">
                <a:moveTo>
                  <a:pt x="86509" y="0"/>
                </a:moveTo>
                <a:lnTo>
                  <a:pt x="3429044" y="0"/>
                </a:lnTo>
                <a:lnTo>
                  <a:pt x="3429044" y="1053830"/>
                </a:lnTo>
                <a:lnTo>
                  <a:pt x="86509" y="1053830"/>
                </a:lnTo>
                <a:cubicBezTo>
                  <a:pt x="38731" y="1053830"/>
                  <a:pt x="0" y="1015099"/>
                  <a:pt x="0" y="967321"/>
                </a:cubicBezTo>
                <a:lnTo>
                  <a:pt x="0" y="86509"/>
                </a:lnTo>
                <a:cubicBezTo>
                  <a:pt x="0" y="38731"/>
                  <a:pt x="38731" y="0"/>
                  <a:pt x="86509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tx2">
                  <a:alpha val="44000"/>
                </a:schemeClr>
              </a:gs>
              <a:gs pos="0">
                <a:schemeClr val="tx2">
                  <a:alpha val="62000"/>
                </a:schemeClr>
              </a:gs>
            </a:gsLst>
            <a:lin ang="0" scaled="1"/>
            <a:tileRect/>
          </a:gradFill>
        </p:spPr>
        <p:txBody>
          <a:bodyPr wrap="square" lIns="108000" tIns="54000" rIns="0" bIns="36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Průměrná hypotéka u skupiny ČSOB činila v 1H 2026</a:t>
            </a:r>
            <a:b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</a:br>
            <a:r>
              <a:rPr lang="cs-CZ" sz="2400" b="1" noProof="0">
                <a:solidFill>
                  <a:prstClr val="white"/>
                </a:solidFill>
                <a:latin typeface="Source Sans Pro"/>
              </a:rPr>
              <a:t>5</a:t>
            </a: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milionů Kč</a:t>
            </a: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E061D9BF-EA7B-6737-040E-2F618C2BDCCD}"/>
              </a:ext>
            </a:extLst>
          </p:cNvPr>
          <p:cNvSpPr txBox="1"/>
          <p:nvPr/>
        </p:nvSpPr>
        <p:spPr>
          <a:xfrm>
            <a:off x="7967145" y="4733047"/>
            <a:ext cx="3528613" cy="1113709"/>
          </a:xfrm>
          <a:custGeom>
            <a:avLst/>
            <a:gdLst>
              <a:gd name="connsiteX0" fmla="*/ 86509 w 3429044"/>
              <a:gd name="connsiteY0" fmla="*/ 0 h 1053830"/>
              <a:gd name="connsiteX1" fmla="*/ 3429044 w 3429044"/>
              <a:gd name="connsiteY1" fmla="*/ 0 h 1053830"/>
              <a:gd name="connsiteX2" fmla="*/ 3429044 w 3429044"/>
              <a:gd name="connsiteY2" fmla="*/ 1053830 h 1053830"/>
              <a:gd name="connsiteX3" fmla="*/ 86509 w 3429044"/>
              <a:gd name="connsiteY3" fmla="*/ 1053830 h 1053830"/>
              <a:gd name="connsiteX4" fmla="*/ 0 w 3429044"/>
              <a:gd name="connsiteY4" fmla="*/ 967321 h 1053830"/>
              <a:gd name="connsiteX5" fmla="*/ 0 w 3429044"/>
              <a:gd name="connsiteY5" fmla="*/ 86509 h 1053830"/>
              <a:gd name="connsiteX6" fmla="*/ 86509 w 3429044"/>
              <a:gd name="connsiteY6" fmla="*/ 0 h 105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29044" h="1053830">
                <a:moveTo>
                  <a:pt x="86509" y="0"/>
                </a:moveTo>
                <a:lnTo>
                  <a:pt x="3429044" y="0"/>
                </a:lnTo>
                <a:lnTo>
                  <a:pt x="3429044" y="1053830"/>
                </a:lnTo>
                <a:lnTo>
                  <a:pt x="86509" y="1053830"/>
                </a:lnTo>
                <a:cubicBezTo>
                  <a:pt x="38731" y="1053830"/>
                  <a:pt x="0" y="1015099"/>
                  <a:pt x="0" y="967321"/>
                </a:cubicBezTo>
                <a:lnTo>
                  <a:pt x="0" y="86509"/>
                </a:lnTo>
                <a:cubicBezTo>
                  <a:pt x="0" y="38731"/>
                  <a:pt x="38731" y="0"/>
                  <a:pt x="86509" y="0"/>
                </a:cubicBezTo>
                <a:close/>
              </a:path>
            </a:pathLst>
          </a:custGeom>
          <a:gradFill flip="none" rotWithShape="1">
            <a:gsLst>
              <a:gs pos="100000">
                <a:schemeClr val="tx2">
                  <a:alpha val="44000"/>
                </a:schemeClr>
              </a:gs>
              <a:gs pos="0">
                <a:schemeClr val="tx2">
                  <a:alpha val="62000"/>
                </a:schemeClr>
              </a:gs>
            </a:gsLst>
            <a:lin ang="0" scaled="1"/>
            <a:tileRect/>
          </a:gradFill>
        </p:spPr>
        <p:txBody>
          <a:bodyPr wrap="square" lIns="108000" tIns="54000" rIns="0" bIns="36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Průměrná výše hypotečního úvěru na trhu v 1H 2026 činila</a:t>
            </a:r>
            <a:b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</a:br>
            <a:r>
              <a:rPr lang="cs-CZ" sz="2400" b="1">
                <a:solidFill>
                  <a:prstClr val="white"/>
                </a:solidFill>
                <a:latin typeface="Source Sans Pro"/>
              </a:rPr>
              <a:t>4,5</a:t>
            </a:r>
            <a:r>
              <a:rPr kumimoji="0" lang="cs-CZ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milionu Kč</a:t>
            </a:r>
            <a:endParaRPr kumimoji="0" lang="cs-CZ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589896-AE19-5F29-3C08-38E580D33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51661"/>
            <a:ext cx="10801350" cy="534950"/>
          </a:xfrm>
        </p:spPr>
        <p:txBody>
          <a:bodyPr/>
          <a:lstStyle/>
          <a:p>
            <a:r>
              <a:rPr lang="cs-CZ"/>
              <a:t>Průměrná výše hypotéky </a:t>
            </a:r>
            <a:r>
              <a:rPr lang="cs-CZ">
                <a:solidFill>
                  <a:srgbClr val="003365"/>
                </a:solidFill>
              </a:rPr>
              <a:t>nadÁLE rosTE</a:t>
            </a:r>
            <a:endParaRPr lang="en-US">
              <a:solidFill>
                <a:srgbClr val="003365"/>
              </a:solidFill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1F5BD3B-335E-A366-F222-426105D31082}"/>
              </a:ext>
            </a:extLst>
          </p:cNvPr>
          <p:cNvSpPr txBox="1"/>
          <p:nvPr/>
        </p:nvSpPr>
        <p:spPr>
          <a:xfrm>
            <a:off x="230747" y="6534835"/>
            <a:ext cx="2507990" cy="3231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1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Zdroj: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MMR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a ČSOB </a:t>
            </a:r>
            <a:b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</a:br>
            <a:endParaRPr kumimoji="0" lang="cs-CZ" sz="1050" b="0" i="0" u="none" strike="noStrike" kern="1200" cap="none" spc="0" normalizeH="0" baseline="0" noProof="0">
              <a:ln>
                <a:noFill/>
              </a:ln>
              <a:solidFill>
                <a:srgbClr val="3C3C3C">
                  <a:lumMod val="60000"/>
                  <a:lumOff val="40000"/>
                </a:srgbClr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697FC0E-29F6-4257-CB6F-B705CD73FCC7}"/>
              </a:ext>
            </a:extLst>
          </p:cNvPr>
          <p:cNvSpPr txBox="1">
            <a:spLocks/>
          </p:cNvSpPr>
          <p:nvPr/>
        </p:nvSpPr>
        <p:spPr>
          <a:xfrm>
            <a:off x="695324" y="1160590"/>
            <a:ext cx="6646050" cy="28866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Průměrná výše hypotéky na českém trhu v roce 2025 a 2026 (pololetí)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F49AB4CE-A89A-398A-92E5-42190977264A}"/>
              </a:ext>
            </a:extLst>
          </p:cNvPr>
          <p:cNvSpPr/>
          <p:nvPr/>
        </p:nvSpPr>
        <p:spPr>
          <a:xfrm>
            <a:off x="6117778" y="1493733"/>
            <a:ext cx="5401348" cy="4112195"/>
          </a:xfrm>
          <a:prstGeom prst="rect">
            <a:avLst/>
          </a:prstGeom>
          <a:gradFill>
            <a:gsLst>
              <a:gs pos="0">
                <a:schemeClr val="tx2">
                  <a:alpha val="1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2800" b="1" i="0" u="none" strike="noStrike" kern="1200" cap="none" spc="0" normalizeH="0" baseline="0" noProof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Museo 700"/>
              <a:ea typeface="+mn-ea"/>
              <a:cs typeface="+mn-cs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BCD1B4AA-1A5A-0B66-F78A-B6B67A89CAEC}"/>
              </a:ext>
            </a:extLst>
          </p:cNvPr>
          <p:cNvSpPr txBox="1"/>
          <p:nvPr/>
        </p:nvSpPr>
        <p:spPr>
          <a:xfrm>
            <a:off x="1484742" y="1602022"/>
            <a:ext cx="10331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ea typeface="+mn-ea"/>
                <a:cs typeface="+mn-cs"/>
              </a:rPr>
              <a:t>2025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59C2A55A-6B5D-590A-0704-964991940C5F}"/>
              </a:ext>
            </a:extLst>
          </p:cNvPr>
          <p:cNvSpPr txBox="1"/>
          <p:nvPr/>
        </p:nvSpPr>
        <p:spPr>
          <a:xfrm>
            <a:off x="6934909" y="1551724"/>
            <a:ext cx="10331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ea typeface="+mn-ea"/>
                <a:cs typeface="+mn-cs"/>
              </a:rPr>
              <a:t>2026</a:t>
            </a:r>
          </a:p>
        </p:txBody>
      </p:sp>
      <p:graphicFrame>
        <p:nvGraphicFramePr>
          <p:cNvPr id="4" name="Graf 3" descr="Chart">
            <a:extLst>
              <a:ext uri="{FF2B5EF4-FFF2-40B4-BE49-F238E27FC236}">
                <a16:creationId xmlns:a16="http://schemas.microsoft.com/office/drawing/2014/main" id="{BA85A9E5-C042-79C9-E2FE-8C028C848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368910"/>
              </p:ext>
            </p:extLst>
          </p:nvPr>
        </p:nvGraphicFramePr>
        <p:xfrm>
          <a:off x="-457200" y="2120579"/>
          <a:ext cx="12813475" cy="41121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4697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0046 L 1.66667E-6 -3.7037E-7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00" y="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7 -0.00046 L 1.66667E-6 -4.81481E-6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00" y="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-0.00046 L 2.91667E-6 -3.7037E-7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00" y="230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66 -0.00047 L 2.91667E-6 3.7037E-6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00" y="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5" grpId="0" animBg="1"/>
      <p:bldP spid="15" grpId="1" animBg="1"/>
      <p:bldP spid="20" grpId="0" animBg="1"/>
      <p:bldP spid="2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ázek 38">
            <a:extLst>
              <a:ext uri="{FF2B5EF4-FFF2-40B4-BE49-F238E27FC236}">
                <a16:creationId xmlns:a16="http://schemas.microsoft.com/office/drawing/2014/main" id="{2F93BC65-F178-3ED1-65D1-775DC149128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5000"/>
                    </a14:imgEffect>
                  </a14:imgLayer>
                </a14:imgProps>
              </a:ext>
            </a:extLst>
          </a:blip>
          <a:srcRect l="33338" t="5437" r="42486" b="4662"/>
          <a:stretch/>
        </p:blipFill>
        <p:spPr>
          <a:xfrm flipH="1">
            <a:off x="-3" y="778932"/>
            <a:ext cx="2179669" cy="6079067"/>
          </a:xfrm>
          <a:prstGeom prst="rect">
            <a:avLst/>
          </a:prstGeom>
        </p:spPr>
      </p:pic>
      <p:sp>
        <p:nvSpPr>
          <p:cNvPr id="56" name="Nadpis 55">
            <a:extLst>
              <a:ext uri="{FF2B5EF4-FFF2-40B4-BE49-F238E27FC236}">
                <a16:creationId xmlns:a16="http://schemas.microsoft.com/office/drawing/2014/main" id="{8A218A5E-DB1A-7F66-2A44-F6CE3EB03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40" y="284649"/>
            <a:ext cx="10801350" cy="1033548"/>
          </a:xfrm>
        </p:spPr>
        <p:txBody>
          <a:bodyPr/>
          <a:lstStyle/>
          <a:p>
            <a:r>
              <a:rPr lang="cs-CZ"/>
              <a:t>Průměrná výše hypotéky zůstává </a:t>
            </a:r>
            <a:r>
              <a:rPr lang="cs-CZ">
                <a:solidFill>
                  <a:srgbClr val="003365"/>
                </a:solidFill>
              </a:rPr>
              <a:t>nejvyšší v Praze a ve středních Čechách</a:t>
            </a:r>
          </a:p>
        </p:txBody>
      </p:sp>
      <p:sp>
        <p:nvSpPr>
          <p:cNvPr id="42" name="Obdélník 41">
            <a:extLst>
              <a:ext uri="{FF2B5EF4-FFF2-40B4-BE49-F238E27FC236}">
                <a16:creationId xmlns:a16="http://schemas.microsoft.com/office/drawing/2014/main" id="{04E10FDF-D4B2-F37C-79D0-547D1EAD35E0}"/>
              </a:ext>
            </a:extLst>
          </p:cNvPr>
          <p:cNvSpPr/>
          <p:nvPr/>
        </p:nvSpPr>
        <p:spPr>
          <a:xfrm>
            <a:off x="8865225" y="2256308"/>
            <a:ext cx="336460" cy="336460"/>
          </a:xfrm>
          <a:prstGeom prst="rect">
            <a:avLst/>
          </a:prstGeom>
          <a:gradFill>
            <a:gsLst>
              <a:gs pos="99000">
                <a:srgbClr val="68BFE2"/>
              </a:gs>
              <a:gs pos="0">
                <a:srgbClr val="049ABB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7600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Průměrná výše hypotéky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v regionu u ČSOB (mil. Kč)</a:t>
            </a:r>
          </a:p>
        </p:txBody>
      </p:sp>
      <p:sp>
        <p:nvSpPr>
          <p:cNvPr id="43" name="Obdélník 42">
            <a:extLst>
              <a:ext uri="{FF2B5EF4-FFF2-40B4-BE49-F238E27FC236}">
                <a16:creationId xmlns:a16="http://schemas.microsoft.com/office/drawing/2014/main" id="{257AA6CC-950B-6799-25E1-C543FACC809E}"/>
              </a:ext>
            </a:extLst>
          </p:cNvPr>
          <p:cNvSpPr/>
          <p:nvPr/>
        </p:nvSpPr>
        <p:spPr>
          <a:xfrm>
            <a:off x="8865225" y="1644217"/>
            <a:ext cx="336460" cy="336460"/>
          </a:xfrm>
          <a:prstGeom prst="rect">
            <a:avLst/>
          </a:prstGeom>
          <a:gradFill>
            <a:gsLst>
              <a:gs pos="99000">
                <a:schemeClr val="bg2"/>
              </a:gs>
              <a:gs pos="0">
                <a:schemeClr val="bg2">
                  <a:lumMod val="93000"/>
                  <a:lumOff val="7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7600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Průměrná výše hypotéky</a:t>
            </a:r>
            <a:b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</a:b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v daném regionu (mil. Kč)</a:t>
            </a:r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944A90A6-4B90-D8ED-8351-BE6E8DD0980F}"/>
              </a:ext>
            </a:extLst>
          </p:cNvPr>
          <p:cNvSpPr>
            <a:spLocks/>
          </p:cNvSpPr>
          <p:nvPr/>
        </p:nvSpPr>
        <p:spPr bwMode="auto">
          <a:xfrm>
            <a:off x="6093324" y="3236679"/>
            <a:ext cx="1926024" cy="1281030"/>
          </a:xfrm>
          <a:custGeom>
            <a:avLst/>
            <a:gdLst>
              <a:gd name="T0" fmla="*/ 850 w 860"/>
              <a:gd name="T1" fmla="*/ 40 h 572"/>
              <a:gd name="T2" fmla="*/ 819 w 860"/>
              <a:gd name="T3" fmla="*/ 130 h 572"/>
              <a:gd name="T4" fmla="*/ 782 w 860"/>
              <a:gd name="T5" fmla="*/ 194 h 572"/>
              <a:gd name="T6" fmla="*/ 796 w 860"/>
              <a:gd name="T7" fmla="*/ 251 h 572"/>
              <a:gd name="T8" fmla="*/ 812 w 860"/>
              <a:gd name="T9" fmla="*/ 300 h 572"/>
              <a:gd name="T10" fmla="*/ 805 w 860"/>
              <a:gd name="T11" fmla="*/ 362 h 572"/>
              <a:gd name="T12" fmla="*/ 827 w 860"/>
              <a:gd name="T13" fmla="*/ 428 h 572"/>
              <a:gd name="T14" fmla="*/ 857 w 860"/>
              <a:gd name="T15" fmla="*/ 480 h 572"/>
              <a:gd name="T16" fmla="*/ 831 w 860"/>
              <a:gd name="T17" fmla="*/ 534 h 572"/>
              <a:gd name="T18" fmla="*/ 784 w 860"/>
              <a:gd name="T19" fmla="*/ 527 h 572"/>
              <a:gd name="T20" fmla="*/ 671 w 860"/>
              <a:gd name="T21" fmla="*/ 558 h 572"/>
              <a:gd name="T22" fmla="*/ 593 w 860"/>
              <a:gd name="T23" fmla="*/ 572 h 572"/>
              <a:gd name="T24" fmla="*/ 524 w 860"/>
              <a:gd name="T25" fmla="*/ 536 h 572"/>
              <a:gd name="T26" fmla="*/ 418 w 860"/>
              <a:gd name="T27" fmla="*/ 475 h 572"/>
              <a:gd name="T28" fmla="*/ 371 w 860"/>
              <a:gd name="T29" fmla="*/ 447 h 572"/>
              <a:gd name="T30" fmla="*/ 338 w 860"/>
              <a:gd name="T31" fmla="*/ 451 h 572"/>
              <a:gd name="T32" fmla="*/ 297 w 860"/>
              <a:gd name="T33" fmla="*/ 466 h 572"/>
              <a:gd name="T34" fmla="*/ 278 w 860"/>
              <a:gd name="T35" fmla="*/ 430 h 572"/>
              <a:gd name="T36" fmla="*/ 231 w 860"/>
              <a:gd name="T37" fmla="*/ 414 h 572"/>
              <a:gd name="T38" fmla="*/ 175 w 860"/>
              <a:gd name="T39" fmla="*/ 369 h 572"/>
              <a:gd name="T40" fmla="*/ 80 w 860"/>
              <a:gd name="T41" fmla="*/ 333 h 572"/>
              <a:gd name="T42" fmla="*/ 89 w 860"/>
              <a:gd name="T43" fmla="*/ 274 h 572"/>
              <a:gd name="T44" fmla="*/ 56 w 860"/>
              <a:gd name="T45" fmla="*/ 217 h 572"/>
              <a:gd name="T46" fmla="*/ 28 w 860"/>
              <a:gd name="T47" fmla="*/ 184 h 572"/>
              <a:gd name="T48" fmla="*/ 4 w 860"/>
              <a:gd name="T49" fmla="*/ 144 h 572"/>
              <a:gd name="T50" fmla="*/ 66 w 860"/>
              <a:gd name="T51" fmla="*/ 109 h 572"/>
              <a:gd name="T52" fmla="*/ 141 w 860"/>
              <a:gd name="T53" fmla="*/ 80 h 572"/>
              <a:gd name="T54" fmla="*/ 217 w 860"/>
              <a:gd name="T55" fmla="*/ 45 h 572"/>
              <a:gd name="T56" fmla="*/ 241 w 860"/>
              <a:gd name="T57" fmla="*/ 73 h 572"/>
              <a:gd name="T58" fmla="*/ 276 w 860"/>
              <a:gd name="T59" fmla="*/ 64 h 572"/>
              <a:gd name="T60" fmla="*/ 347 w 860"/>
              <a:gd name="T61" fmla="*/ 47 h 572"/>
              <a:gd name="T62" fmla="*/ 366 w 860"/>
              <a:gd name="T63" fmla="*/ 99 h 572"/>
              <a:gd name="T64" fmla="*/ 408 w 860"/>
              <a:gd name="T65" fmla="*/ 121 h 572"/>
              <a:gd name="T66" fmla="*/ 467 w 860"/>
              <a:gd name="T67" fmla="*/ 163 h 572"/>
              <a:gd name="T68" fmla="*/ 548 w 860"/>
              <a:gd name="T69" fmla="*/ 154 h 572"/>
              <a:gd name="T70" fmla="*/ 583 w 860"/>
              <a:gd name="T71" fmla="*/ 90 h 572"/>
              <a:gd name="T72" fmla="*/ 633 w 860"/>
              <a:gd name="T73" fmla="*/ 47 h 572"/>
              <a:gd name="T74" fmla="*/ 697 w 860"/>
              <a:gd name="T75" fmla="*/ 66 h 572"/>
              <a:gd name="T76" fmla="*/ 796 w 860"/>
              <a:gd name="T77" fmla="*/ 66 h 572"/>
              <a:gd name="T78" fmla="*/ 812 w 860"/>
              <a:gd name="T79" fmla="*/ 17 h 572"/>
              <a:gd name="T80" fmla="*/ 860 w 860"/>
              <a:gd name="T81" fmla="*/ 0 h 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60" h="572">
                <a:moveTo>
                  <a:pt x="860" y="0"/>
                </a:moveTo>
                <a:lnTo>
                  <a:pt x="850" y="40"/>
                </a:lnTo>
                <a:lnTo>
                  <a:pt x="827" y="88"/>
                </a:lnTo>
                <a:lnTo>
                  <a:pt x="819" y="130"/>
                </a:lnTo>
                <a:lnTo>
                  <a:pt x="834" y="151"/>
                </a:lnTo>
                <a:lnTo>
                  <a:pt x="782" y="194"/>
                </a:lnTo>
                <a:lnTo>
                  <a:pt x="782" y="222"/>
                </a:lnTo>
                <a:lnTo>
                  <a:pt x="796" y="251"/>
                </a:lnTo>
                <a:lnTo>
                  <a:pt x="801" y="288"/>
                </a:lnTo>
                <a:lnTo>
                  <a:pt x="812" y="300"/>
                </a:lnTo>
                <a:lnTo>
                  <a:pt x="784" y="319"/>
                </a:lnTo>
                <a:lnTo>
                  <a:pt x="805" y="362"/>
                </a:lnTo>
                <a:lnTo>
                  <a:pt x="827" y="406"/>
                </a:lnTo>
                <a:lnTo>
                  <a:pt x="827" y="428"/>
                </a:lnTo>
                <a:lnTo>
                  <a:pt x="857" y="442"/>
                </a:lnTo>
                <a:lnTo>
                  <a:pt x="857" y="480"/>
                </a:lnTo>
                <a:lnTo>
                  <a:pt x="831" y="506"/>
                </a:lnTo>
                <a:lnTo>
                  <a:pt x="831" y="534"/>
                </a:lnTo>
                <a:lnTo>
                  <a:pt x="815" y="558"/>
                </a:lnTo>
                <a:lnTo>
                  <a:pt x="784" y="527"/>
                </a:lnTo>
                <a:lnTo>
                  <a:pt x="689" y="527"/>
                </a:lnTo>
                <a:lnTo>
                  <a:pt x="671" y="558"/>
                </a:lnTo>
                <a:lnTo>
                  <a:pt x="609" y="558"/>
                </a:lnTo>
                <a:lnTo>
                  <a:pt x="593" y="572"/>
                </a:lnTo>
                <a:lnTo>
                  <a:pt x="555" y="536"/>
                </a:lnTo>
                <a:lnTo>
                  <a:pt x="524" y="536"/>
                </a:lnTo>
                <a:lnTo>
                  <a:pt x="489" y="492"/>
                </a:lnTo>
                <a:lnTo>
                  <a:pt x="418" y="475"/>
                </a:lnTo>
                <a:lnTo>
                  <a:pt x="406" y="447"/>
                </a:lnTo>
                <a:lnTo>
                  <a:pt x="371" y="447"/>
                </a:lnTo>
                <a:lnTo>
                  <a:pt x="371" y="428"/>
                </a:lnTo>
                <a:lnTo>
                  <a:pt x="338" y="451"/>
                </a:lnTo>
                <a:lnTo>
                  <a:pt x="338" y="480"/>
                </a:lnTo>
                <a:lnTo>
                  <a:pt x="297" y="466"/>
                </a:lnTo>
                <a:lnTo>
                  <a:pt x="278" y="456"/>
                </a:lnTo>
                <a:lnTo>
                  <a:pt x="278" y="430"/>
                </a:lnTo>
                <a:lnTo>
                  <a:pt x="252" y="416"/>
                </a:lnTo>
                <a:lnTo>
                  <a:pt x="231" y="414"/>
                </a:lnTo>
                <a:lnTo>
                  <a:pt x="210" y="390"/>
                </a:lnTo>
                <a:lnTo>
                  <a:pt x="175" y="369"/>
                </a:lnTo>
                <a:lnTo>
                  <a:pt x="125" y="369"/>
                </a:lnTo>
                <a:lnTo>
                  <a:pt x="80" y="333"/>
                </a:lnTo>
                <a:lnTo>
                  <a:pt x="71" y="291"/>
                </a:lnTo>
                <a:lnTo>
                  <a:pt x="89" y="274"/>
                </a:lnTo>
                <a:lnTo>
                  <a:pt x="92" y="234"/>
                </a:lnTo>
                <a:lnTo>
                  <a:pt x="56" y="217"/>
                </a:lnTo>
                <a:lnTo>
                  <a:pt x="56" y="194"/>
                </a:lnTo>
                <a:lnTo>
                  <a:pt x="28" y="184"/>
                </a:lnTo>
                <a:lnTo>
                  <a:pt x="0" y="168"/>
                </a:lnTo>
                <a:lnTo>
                  <a:pt x="4" y="144"/>
                </a:lnTo>
                <a:lnTo>
                  <a:pt x="21" y="118"/>
                </a:lnTo>
                <a:lnTo>
                  <a:pt x="66" y="109"/>
                </a:lnTo>
                <a:lnTo>
                  <a:pt x="115" y="66"/>
                </a:lnTo>
                <a:lnTo>
                  <a:pt x="141" y="80"/>
                </a:lnTo>
                <a:lnTo>
                  <a:pt x="191" y="80"/>
                </a:lnTo>
                <a:lnTo>
                  <a:pt x="217" y="45"/>
                </a:lnTo>
                <a:lnTo>
                  <a:pt x="241" y="45"/>
                </a:lnTo>
                <a:lnTo>
                  <a:pt x="241" y="73"/>
                </a:lnTo>
                <a:lnTo>
                  <a:pt x="260" y="80"/>
                </a:lnTo>
                <a:lnTo>
                  <a:pt x="276" y="64"/>
                </a:lnTo>
                <a:lnTo>
                  <a:pt x="309" y="47"/>
                </a:lnTo>
                <a:lnTo>
                  <a:pt x="347" y="47"/>
                </a:lnTo>
                <a:lnTo>
                  <a:pt x="366" y="66"/>
                </a:lnTo>
                <a:lnTo>
                  <a:pt x="366" y="99"/>
                </a:lnTo>
                <a:lnTo>
                  <a:pt x="387" y="99"/>
                </a:lnTo>
                <a:lnTo>
                  <a:pt x="408" y="121"/>
                </a:lnTo>
                <a:lnTo>
                  <a:pt x="446" y="142"/>
                </a:lnTo>
                <a:lnTo>
                  <a:pt x="467" y="163"/>
                </a:lnTo>
                <a:lnTo>
                  <a:pt x="501" y="154"/>
                </a:lnTo>
                <a:lnTo>
                  <a:pt x="548" y="154"/>
                </a:lnTo>
                <a:lnTo>
                  <a:pt x="557" y="116"/>
                </a:lnTo>
                <a:lnTo>
                  <a:pt x="583" y="90"/>
                </a:lnTo>
                <a:lnTo>
                  <a:pt x="633" y="76"/>
                </a:lnTo>
                <a:lnTo>
                  <a:pt x="633" y="47"/>
                </a:lnTo>
                <a:lnTo>
                  <a:pt x="654" y="47"/>
                </a:lnTo>
                <a:lnTo>
                  <a:pt x="697" y="66"/>
                </a:lnTo>
                <a:lnTo>
                  <a:pt x="760" y="102"/>
                </a:lnTo>
                <a:lnTo>
                  <a:pt x="796" y="66"/>
                </a:lnTo>
                <a:lnTo>
                  <a:pt x="815" y="47"/>
                </a:lnTo>
                <a:lnTo>
                  <a:pt x="812" y="17"/>
                </a:lnTo>
                <a:lnTo>
                  <a:pt x="860" y="0"/>
                </a:lnTo>
                <a:lnTo>
                  <a:pt x="860" y="0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AA1EC1EB-574A-8602-82E7-C8FA157741A1}"/>
              </a:ext>
            </a:extLst>
          </p:cNvPr>
          <p:cNvSpPr>
            <a:spLocks/>
          </p:cNvSpPr>
          <p:nvPr/>
        </p:nvSpPr>
        <p:spPr bwMode="auto">
          <a:xfrm>
            <a:off x="8384397" y="4553543"/>
            <a:ext cx="1702068" cy="1354937"/>
          </a:xfrm>
          <a:custGeom>
            <a:avLst/>
            <a:gdLst>
              <a:gd name="T0" fmla="*/ 730 w 760"/>
              <a:gd name="T1" fmla="*/ 100 h 605"/>
              <a:gd name="T2" fmla="*/ 687 w 760"/>
              <a:gd name="T3" fmla="*/ 48 h 605"/>
              <a:gd name="T4" fmla="*/ 659 w 760"/>
              <a:gd name="T5" fmla="*/ 36 h 605"/>
              <a:gd name="T6" fmla="*/ 600 w 760"/>
              <a:gd name="T7" fmla="*/ 15 h 605"/>
              <a:gd name="T8" fmla="*/ 519 w 760"/>
              <a:gd name="T9" fmla="*/ 22 h 605"/>
              <a:gd name="T10" fmla="*/ 465 w 760"/>
              <a:gd name="T11" fmla="*/ 0 h 605"/>
              <a:gd name="T12" fmla="*/ 422 w 760"/>
              <a:gd name="T13" fmla="*/ 15 h 605"/>
              <a:gd name="T14" fmla="*/ 389 w 760"/>
              <a:gd name="T15" fmla="*/ 71 h 605"/>
              <a:gd name="T16" fmla="*/ 333 w 760"/>
              <a:gd name="T17" fmla="*/ 67 h 605"/>
              <a:gd name="T18" fmla="*/ 304 w 760"/>
              <a:gd name="T19" fmla="*/ 114 h 605"/>
              <a:gd name="T20" fmla="*/ 245 w 760"/>
              <a:gd name="T21" fmla="*/ 116 h 605"/>
              <a:gd name="T22" fmla="*/ 210 w 760"/>
              <a:gd name="T23" fmla="*/ 163 h 605"/>
              <a:gd name="T24" fmla="*/ 155 w 760"/>
              <a:gd name="T25" fmla="*/ 147 h 605"/>
              <a:gd name="T26" fmla="*/ 125 w 760"/>
              <a:gd name="T27" fmla="*/ 140 h 605"/>
              <a:gd name="T28" fmla="*/ 118 w 760"/>
              <a:gd name="T29" fmla="*/ 199 h 605"/>
              <a:gd name="T30" fmla="*/ 59 w 760"/>
              <a:gd name="T31" fmla="*/ 222 h 605"/>
              <a:gd name="T32" fmla="*/ 9 w 760"/>
              <a:gd name="T33" fmla="*/ 277 h 605"/>
              <a:gd name="T34" fmla="*/ 18 w 760"/>
              <a:gd name="T35" fmla="*/ 331 h 605"/>
              <a:gd name="T36" fmla="*/ 47 w 760"/>
              <a:gd name="T37" fmla="*/ 359 h 605"/>
              <a:gd name="T38" fmla="*/ 0 w 760"/>
              <a:gd name="T39" fmla="*/ 402 h 605"/>
              <a:gd name="T40" fmla="*/ 61 w 760"/>
              <a:gd name="T41" fmla="*/ 409 h 605"/>
              <a:gd name="T42" fmla="*/ 73 w 760"/>
              <a:gd name="T43" fmla="*/ 456 h 605"/>
              <a:gd name="T44" fmla="*/ 146 w 760"/>
              <a:gd name="T45" fmla="*/ 478 h 605"/>
              <a:gd name="T46" fmla="*/ 172 w 760"/>
              <a:gd name="T47" fmla="*/ 506 h 605"/>
              <a:gd name="T48" fmla="*/ 231 w 760"/>
              <a:gd name="T49" fmla="*/ 518 h 605"/>
              <a:gd name="T50" fmla="*/ 262 w 760"/>
              <a:gd name="T51" fmla="*/ 558 h 605"/>
              <a:gd name="T52" fmla="*/ 314 w 760"/>
              <a:gd name="T53" fmla="*/ 593 h 605"/>
              <a:gd name="T54" fmla="*/ 349 w 760"/>
              <a:gd name="T55" fmla="*/ 605 h 605"/>
              <a:gd name="T56" fmla="*/ 408 w 760"/>
              <a:gd name="T57" fmla="*/ 541 h 605"/>
              <a:gd name="T58" fmla="*/ 470 w 760"/>
              <a:gd name="T59" fmla="*/ 470 h 605"/>
              <a:gd name="T60" fmla="*/ 555 w 760"/>
              <a:gd name="T61" fmla="*/ 445 h 605"/>
              <a:gd name="T62" fmla="*/ 590 w 760"/>
              <a:gd name="T63" fmla="*/ 336 h 605"/>
              <a:gd name="T64" fmla="*/ 607 w 760"/>
              <a:gd name="T65" fmla="*/ 248 h 605"/>
              <a:gd name="T66" fmla="*/ 673 w 760"/>
              <a:gd name="T67" fmla="*/ 196 h 605"/>
              <a:gd name="T68" fmla="*/ 737 w 760"/>
              <a:gd name="T69" fmla="*/ 168 h 605"/>
              <a:gd name="T70" fmla="*/ 760 w 760"/>
              <a:gd name="T71" fmla="*/ 114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60" h="605">
                <a:moveTo>
                  <a:pt x="760" y="114"/>
                </a:moveTo>
                <a:lnTo>
                  <a:pt x="730" y="100"/>
                </a:lnTo>
                <a:lnTo>
                  <a:pt x="725" y="69"/>
                </a:lnTo>
                <a:lnTo>
                  <a:pt x="687" y="48"/>
                </a:lnTo>
                <a:lnTo>
                  <a:pt x="685" y="24"/>
                </a:lnTo>
                <a:lnTo>
                  <a:pt x="659" y="36"/>
                </a:lnTo>
                <a:lnTo>
                  <a:pt x="630" y="36"/>
                </a:lnTo>
                <a:lnTo>
                  <a:pt x="600" y="15"/>
                </a:lnTo>
                <a:lnTo>
                  <a:pt x="559" y="5"/>
                </a:lnTo>
                <a:lnTo>
                  <a:pt x="519" y="22"/>
                </a:lnTo>
                <a:lnTo>
                  <a:pt x="493" y="0"/>
                </a:lnTo>
                <a:lnTo>
                  <a:pt x="465" y="0"/>
                </a:lnTo>
                <a:lnTo>
                  <a:pt x="444" y="22"/>
                </a:lnTo>
                <a:lnTo>
                  <a:pt x="422" y="15"/>
                </a:lnTo>
                <a:lnTo>
                  <a:pt x="389" y="36"/>
                </a:lnTo>
                <a:lnTo>
                  <a:pt x="389" y="71"/>
                </a:lnTo>
                <a:lnTo>
                  <a:pt x="361" y="100"/>
                </a:lnTo>
                <a:lnTo>
                  <a:pt x="333" y="67"/>
                </a:lnTo>
                <a:lnTo>
                  <a:pt x="293" y="81"/>
                </a:lnTo>
                <a:lnTo>
                  <a:pt x="304" y="114"/>
                </a:lnTo>
                <a:lnTo>
                  <a:pt x="269" y="126"/>
                </a:lnTo>
                <a:lnTo>
                  <a:pt x="245" y="116"/>
                </a:lnTo>
                <a:lnTo>
                  <a:pt x="224" y="137"/>
                </a:lnTo>
                <a:lnTo>
                  <a:pt x="210" y="163"/>
                </a:lnTo>
                <a:lnTo>
                  <a:pt x="189" y="144"/>
                </a:lnTo>
                <a:lnTo>
                  <a:pt x="155" y="147"/>
                </a:lnTo>
                <a:lnTo>
                  <a:pt x="146" y="121"/>
                </a:lnTo>
                <a:lnTo>
                  <a:pt x="125" y="140"/>
                </a:lnTo>
                <a:lnTo>
                  <a:pt x="137" y="180"/>
                </a:lnTo>
                <a:lnTo>
                  <a:pt x="118" y="199"/>
                </a:lnTo>
                <a:lnTo>
                  <a:pt x="106" y="215"/>
                </a:lnTo>
                <a:lnTo>
                  <a:pt x="59" y="222"/>
                </a:lnTo>
                <a:lnTo>
                  <a:pt x="28" y="253"/>
                </a:lnTo>
                <a:lnTo>
                  <a:pt x="9" y="277"/>
                </a:lnTo>
                <a:lnTo>
                  <a:pt x="26" y="305"/>
                </a:lnTo>
                <a:lnTo>
                  <a:pt x="18" y="331"/>
                </a:lnTo>
                <a:lnTo>
                  <a:pt x="52" y="336"/>
                </a:lnTo>
                <a:lnTo>
                  <a:pt x="47" y="359"/>
                </a:lnTo>
                <a:lnTo>
                  <a:pt x="26" y="376"/>
                </a:lnTo>
                <a:lnTo>
                  <a:pt x="0" y="402"/>
                </a:lnTo>
                <a:lnTo>
                  <a:pt x="18" y="426"/>
                </a:lnTo>
                <a:lnTo>
                  <a:pt x="61" y="409"/>
                </a:lnTo>
                <a:lnTo>
                  <a:pt x="75" y="426"/>
                </a:lnTo>
                <a:lnTo>
                  <a:pt x="73" y="456"/>
                </a:lnTo>
                <a:lnTo>
                  <a:pt x="104" y="473"/>
                </a:lnTo>
                <a:lnTo>
                  <a:pt x="146" y="478"/>
                </a:lnTo>
                <a:lnTo>
                  <a:pt x="144" y="508"/>
                </a:lnTo>
                <a:lnTo>
                  <a:pt x="172" y="506"/>
                </a:lnTo>
                <a:lnTo>
                  <a:pt x="198" y="532"/>
                </a:lnTo>
                <a:lnTo>
                  <a:pt x="231" y="518"/>
                </a:lnTo>
                <a:lnTo>
                  <a:pt x="262" y="537"/>
                </a:lnTo>
                <a:lnTo>
                  <a:pt x="262" y="558"/>
                </a:lnTo>
                <a:lnTo>
                  <a:pt x="295" y="565"/>
                </a:lnTo>
                <a:lnTo>
                  <a:pt x="314" y="593"/>
                </a:lnTo>
                <a:lnTo>
                  <a:pt x="323" y="605"/>
                </a:lnTo>
                <a:lnTo>
                  <a:pt x="349" y="605"/>
                </a:lnTo>
                <a:lnTo>
                  <a:pt x="385" y="584"/>
                </a:lnTo>
                <a:lnTo>
                  <a:pt x="408" y="541"/>
                </a:lnTo>
                <a:lnTo>
                  <a:pt x="460" y="539"/>
                </a:lnTo>
                <a:lnTo>
                  <a:pt x="470" y="470"/>
                </a:lnTo>
                <a:lnTo>
                  <a:pt x="489" y="449"/>
                </a:lnTo>
                <a:lnTo>
                  <a:pt x="555" y="445"/>
                </a:lnTo>
                <a:lnTo>
                  <a:pt x="590" y="395"/>
                </a:lnTo>
                <a:lnTo>
                  <a:pt x="590" y="336"/>
                </a:lnTo>
                <a:lnTo>
                  <a:pt x="607" y="284"/>
                </a:lnTo>
                <a:lnTo>
                  <a:pt x="607" y="248"/>
                </a:lnTo>
                <a:lnTo>
                  <a:pt x="635" y="206"/>
                </a:lnTo>
                <a:lnTo>
                  <a:pt x="673" y="196"/>
                </a:lnTo>
                <a:lnTo>
                  <a:pt x="706" y="180"/>
                </a:lnTo>
                <a:lnTo>
                  <a:pt x="737" y="168"/>
                </a:lnTo>
                <a:lnTo>
                  <a:pt x="760" y="114"/>
                </a:lnTo>
                <a:lnTo>
                  <a:pt x="760" y="114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80AACE61-81F4-EF92-91AA-25BD8026C49B}"/>
              </a:ext>
            </a:extLst>
          </p:cNvPr>
          <p:cNvSpPr>
            <a:spLocks/>
          </p:cNvSpPr>
          <p:nvPr/>
        </p:nvSpPr>
        <p:spPr bwMode="auto">
          <a:xfrm>
            <a:off x="2960174" y="1554769"/>
            <a:ext cx="2190293" cy="1952899"/>
          </a:xfrm>
          <a:custGeom>
            <a:avLst/>
            <a:gdLst>
              <a:gd name="T0" fmla="*/ 48 w 978"/>
              <a:gd name="T1" fmla="*/ 539 h 872"/>
              <a:gd name="T2" fmla="*/ 62 w 978"/>
              <a:gd name="T3" fmla="*/ 484 h 872"/>
              <a:gd name="T4" fmla="*/ 154 w 978"/>
              <a:gd name="T5" fmla="*/ 482 h 872"/>
              <a:gd name="T6" fmla="*/ 170 w 978"/>
              <a:gd name="T7" fmla="*/ 430 h 872"/>
              <a:gd name="T8" fmla="*/ 201 w 978"/>
              <a:gd name="T9" fmla="*/ 406 h 872"/>
              <a:gd name="T10" fmla="*/ 229 w 978"/>
              <a:gd name="T11" fmla="*/ 423 h 872"/>
              <a:gd name="T12" fmla="*/ 241 w 978"/>
              <a:gd name="T13" fmla="*/ 380 h 872"/>
              <a:gd name="T14" fmla="*/ 270 w 978"/>
              <a:gd name="T15" fmla="*/ 359 h 872"/>
              <a:gd name="T16" fmla="*/ 300 w 978"/>
              <a:gd name="T17" fmla="*/ 399 h 872"/>
              <a:gd name="T18" fmla="*/ 345 w 978"/>
              <a:gd name="T19" fmla="*/ 319 h 872"/>
              <a:gd name="T20" fmla="*/ 388 w 978"/>
              <a:gd name="T21" fmla="*/ 309 h 872"/>
              <a:gd name="T22" fmla="*/ 433 w 978"/>
              <a:gd name="T23" fmla="*/ 305 h 872"/>
              <a:gd name="T24" fmla="*/ 503 w 978"/>
              <a:gd name="T25" fmla="*/ 281 h 872"/>
              <a:gd name="T26" fmla="*/ 527 w 978"/>
              <a:gd name="T27" fmla="*/ 300 h 872"/>
              <a:gd name="T28" fmla="*/ 551 w 978"/>
              <a:gd name="T29" fmla="*/ 238 h 872"/>
              <a:gd name="T30" fmla="*/ 605 w 978"/>
              <a:gd name="T31" fmla="*/ 210 h 872"/>
              <a:gd name="T32" fmla="*/ 678 w 978"/>
              <a:gd name="T33" fmla="*/ 205 h 872"/>
              <a:gd name="T34" fmla="*/ 733 w 978"/>
              <a:gd name="T35" fmla="*/ 189 h 872"/>
              <a:gd name="T36" fmla="*/ 777 w 978"/>
              <a:gd name="T37" fmla="*/ 153 h 872"/>
              <a:gd name="T38" fmla="*/ 836 w 978"/>
              <a:gd name="T39" fmla="*/ 146 h 872"/>
              <a:gd name="T40" fmla="*/ 799 w 978"/>
              <a:gd name="T41" fmla="*/ 99 h 872"/>
              <a:gd name="T42" fmla="*/ 759 w 978"/>
              <a:gd name="T43" fmla="*/ 64 h 872"/>
              <a:gd name="T44" fmla="*/ 787 w 978"/>
              <a:gd name="T45" fmla="*/ 0 h 872"/>
              <a:gd name="T46" fmla="*/ 839 w 978"/>
              <a:gd name="T47" fmla="*/ 28 h 872"/>
              <a:gd name="T48" fmla="*/ 903 w 978"/>
              <a:gd name="T49" fmla="*/ 16 h 872"/>
              <a:gd name="T50" fmla="*/ 952 w 978"/>
              <a:gd name="T51" fmla="*/ 64 h 872"/>
              <a:gd name="T52" fmla="*/ 933 w 978"/>
              <a:gd name="T53" fmla="*/ 127 h 872"/>
              <a:gd name="T54" fmla="*/ 971 w 978"/>
              <a:gd name="T55" fmla="*/ 168 h 872"/>
              <a:gd name="T56" fmla="*/ 938 w 978"/>
              <a:gd name="T57" fmla="*/ 203 h 872"/>
              <a:gd name="T58" fmla="*/ 900 w 978"/>
              <a:gd name="T59" fmla="*/ 227 h 872"/>
              <a:gd name="T60" fmla="*/ 872 w 978"/>
              <a:gd name="T61" fmla="*/ 253 h 872"/>
              <a:gd name="T62" fmla="*/ 848 w 978"/>
              <a:gd name="T63" fmla="*/ 298 h 872"/>
              <a:gd name="T64" fmla="*/ 806 w 978"/>
              <a:gd name="T65" fmla="*/ 352 h 872"/>
              <a:gd name="T66" fmla="*/ 822 w 978"/>
              <a:gd name="T67" fmla="*/ 406 h 872"/>
              <a:gd name="T68" fmla="*/ 886 w 978"/>
              <a:gd name="T69" fmla="*/ 496 h 872"/>
              <a:gd name="T70" fmla="*/ 879 w 978"/>
              <a:gd name="T71" fmla="*/ 548 h 872"/>
              <a:gd name="T72" fmla="*/ 848 w 978"/>
              <a:gd name="T73" fmla="*/ 572 h 872"/>
              <a:gd name="T74" fmla="*/ 832 w 978"/>
              <a:gd name="T75" fmla="*/ 614 h 872"/>
              <a:gd name="T76" fmla="*/ 773 w 978"/>
              <a:gd name="T77" fmla="*/ 628 h 872"/>
              <a:gd name="T78" fmla="*/ 666 w 978"/>
              <a:gd name="T79" fmla="*/ 652 h 872"/>
              <a:gd name="T80" fmla="*/ 596 w 978"/>
              <a:gd name="T81" fmla="*/ 650 h 872"/>
              <a:gd name="T82" fmla="*/ 567 w 978"/>
              <a:gd name="T83" fmla="*/ 699 h 872"/>
              <a:gd name="T84" fmla="*/ 527 w 978"/>
              <a:gd name="T85" fmla="*/ 709 h 872"/>
              <a:gd name="T86" fmla="*/ 499 w 978"/>
              <a:gd name="T87" fmla="*/ 713 h 872"/>
              <a:gd name="T88" fmla="*/ 423 w 978"/>
              <a:gd name="T89" fmla="*/ 742 h 872"/>
              <a:gd name="T90" fmla="*/ 345 w 978"/>
              <a:gd name="T91" fmla="*/ 770 h 872"/>
              <a:gd name="T92" fmla="*/ 310 w 978"/>
              <a:gd name="T93" fmla="*/ 831 h 872"/>
              <a:gd name="T94" fmla="*/ 262 w 978"/>
              <a:gd name="T95" fmla="*/ 872 h 872"/>
              <a:gd name="T96" fmla="*/ 206 w 978"/>
              <a:gd name="T97" fmla="*/ 853 h 872"/>
              <a:gd name="T98" fmla="*/ 194 w 978"/>
              <a:gd name="T99" fmla="*/ 794 h 872"/>
              <a:gd name="T100" fmla="*/ 180 w 978"/>
              <a:gd name="T101" fmla="*/ 742 h 872"/>
              <a:gd name="T102" fmla="*/ 168 w 978"/>
              <a:gd name="T103" fmla="*/ 690 h 872"/>
              <a:gd name="T104" fmla="*/ 177 w 978"/>
              <a:gd name="T105" fmla="*/ 642 h 872"/>
              <a:gd name="T106" fmla="*/ 99 w 978"/>
              <a:gd name="T107" fmla="*/ 624 h 872"/>
              <a:gd name="T108" fmla="*/ 73 w 978"/>
              <a:gd name="T109" fmla="*/ 590 h 872"/>
              <a:gd name="T110" fmla="*/ 0 w 978"/>
              <a:gd name="T111" fmla="*/ 564 h 8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78" h="872">
                <a:moveTo>
                  <a:pt x="0" y="564"/>
                </a:moveTo>
                <a:lnTo>
                  <a:pt x="48" y="539"/>
                </a:lnTo>
                <a:lnTo>
                  <a:pt x="45" y="503"/>
                </a:lnTo>
                <a:lnTo>
                  <a:pt x="62" y="484"/>
                </a:lnTo>
                <a:lnTo>
                  <a:pt x="111" y="477"/>
                </a:lnTo>
                <a:lnTo>
                  <a:pt x="154" y="482"/>
                </a:lnTo>
                <a:lnTo>
                  <a:pt x="170" y="453"/>
                </a:lnTo>
                <a:lnTo>
                  <a:pt x="170" y="430"/>
                </a:lnTo>
                <a:lnTo>
                  <a:pt x="185" y="406"/>
                </a:lnTo>
                <a:lnTo>
                  <a:pt x="201" y="406"/>
                </a:lnTo>
                <a:lnTo>
                  <a:pt x="208" y="430"/>
                </a:lnTo>
                <a:lnTo>
                  <a:pt x="229" y="423"/>
                </a:lnTo>
                <a:lnTo>
                  <a:pt x="229" y="394"/>
                </a:lnTo>
                <a:lnTo>
                  <a:pt x="241" y="380"/>
                </a:lnTo>
                <a:lnTo>
                  <a:pt x="251" y="359"/>
                </a:lnTo>
                <a:lnTo>
                  <a:pt x="270" y="359"/>
                </a:lnTo>
                <a:lnTo>
                  <a:pt x="277" y="387"/>
                </a:lnTo>
                <a:lnTo>
                  <a:pt x="300" y="399"/>
                </a:lnTo>
                <a:lnTo>
                  <a:pt x="343" y="368"/>
                </a:lnTo>
                <a:lnTo>
                  <a:pt x="345" y="319"/>
                </a:lnTo>
                <a:lnTo>
                  <a:pt x="364" y="298"/>
                </a:lnTo>
                <a:lnTo>
                  <a:pt x="388" y="309"/>
                </a:lnTo>
                <a:lnTo>
                  <a:pt x="416" y="286"/>
                </a:lnTo>
                <a:lnTo>
                  <a:pt x="433" y="305"/>
                </a:lnTo>
                <a:lnTo>
                  <a:pt x="466" y="286"/>
                </a:lnTo>
                <a:lnTo>
                  <a:pt x="503" y="281"/>
                </a:lnTo>
                <a:lnTo>
                  <a:pt x="513" y="300"/>
                </a:lnTo>
                <a:lnTo>
                  <a:pt x="527" y="300"/>
                </a:lnTo>
                <a:lnTo>
                  <a:pt x="551" y="276"/>
                </a:lnTo>
                <a:lnTo>
                  <a:pt x="551" y="238"/>
                </a:lnTo>
                <a:lnTo>
                  <a:pt x="584" y="231"/>
                </a:lnTo>
                <a:lnTo>
                  <a:pt x="605" y="210"/>
                </a:lnTo>
                <a:lnTo>
                  <a:pt x="636" y="229"/>
                </a:lnTo>
                <a:lnTo>
                  <a:pt x="678" y="205"/>
                </a:lnTo>
                <a:lnTo>
                  <a:pt x="697" y="186"/>
                </a:lnTo>
                <a:lnTo>
                  <a:pt x="733" y="189"/>
                </a:lnTo>
                <a:lnTo>
                  <a:pt x="751" y="153"/>
                </a:lnTo>
                <a:lnTo>
                  <a:pt x="777" y="153"/>
                </a:lnTo>
                <a:lnTo>
                  <a:pt x="787" y="165"/>
                </a:lnTo>
                <a:lnTo>
                  <a:pt x="836" y="146"/>
                </a:lnTo>
                <a:lnTo>
                  <a:pt x="841" y="111"/>
                </a:lnTo>
                <a:lnTo>
                  <a:pt x="799" y="99"/>
                </a:lnTo>
                <a:lnTo>
                  <a:pt x="799" y="71"/>
                </a:lnTo>
                <a:lnTo>
                  <a:pt x="759" y="64"/>
                </a:lnTo>
                <a:lnTo>
                  <a:pt x="773" y="35"/>
                </a:lnTo>
                <a:lnTo>
                  <a:pt x="787" y="0"/>
                </a:lnTo>
                <a:lnTo>
                  <a:pt x="829" y="19"/>
                </a:lnTo>
                <a:lnTo>
                  <a:pt x="839" y="28"/>
                </a:lnTo>
                <a:lnTo>
                  <a:pt x="862" y="28"/>
                </a:lnTo>
                <a:lnTo>
                  <a:pt x="903" y="16"/>
                </a:lnTo>
                <a:lnTo>
                  <a:pt x="926" y="40"/>
                </a:lnTo>
                <a:lnTo>
                  <a:pt x="952" y="64"/>
                </a:lnTo>
                <a:lnTo>
                  <a:pt x="952" y="94"/>
                </a:lnTo>
                <a:lnTo>
                  <a:pt x="933" y="127"/>
                </a:lnTo>
                <a:lnTo>
                  <a:pt x="978" y="120"/>
                </a:lnTo>
                <a:lnTo>
                  <a:pt x="971" y="168"/>
                </a:lnTo>
                <a:lnTo>
                  <a:pt x="971" y="191"/>
                </a:lnTo>
                <a:lnTo>
                  <a:pt x="938" y="203"/>
                </a:lnTo>
                <a:lnTo>
                  <a:pt x="933" y="238"/>
                </a:lnTo>
                <a:lnTo>
                  <a:pt x="900" y="227"/>
                </a:lnTo>
                <a:lnTo>
                  <a:pt x="865" y="222"/>
                </a:lnTo>
                <a:lnTo>
                  <a:pt x="872" y="253"/>
                </a:lnTo>
                <a:lnTo>
                  <a:pt x="848" y="276"/>
                </a:lnTo>
                <a:lnTo>
                  <a:pt x="848" y="298"/>
                </a:lnTo>
                <a:lnTo>
                  <a:pt x="827" y="319"/>
                </a:lnTo>
                <a:lnTo>
                  <a:pt x="806" y="352"/>
                </a:lnTo>
                <a:lnTo>
                  <a:pt x="822" y="380"/>
                </a:lnTo>
                <a:lnTo>
                  <a:pt x="822" y="406"/>
                </a:lnTo>
                <a:lnTo>
                  <a:pt x="860" y="465"/>
                </a:lnTo>
                <a:lnTo>
                  <a:pt x="886" y="496"/>
                </a:lnTo>
                <a:lnTo>
                  <a:pt x="874" y="513"/>
                </a:lnTo>
                <a:lnTo>
                  <a:pt x="879" y="548"/>
                </a:lnTo>
                <a:lnTo>
                  <a:pt x="855" y="548"/>
                </a:lnTo>
                <a:lnTo>
                  <a:pt x="848" y="572"/>
                </a:lnTo>
                <a:lnTo>
                  <a:pt x="822" y="572"/>
                </a:lnTo>
                <a:lnTo>
                  <a:pt x="832" y="614"/>
                </a:lnTo>
                <a:lnTo>
                  <a:pt x="813" y="633"/>
                </a:lnTo>
                <a:lnTo>
                  <a:pt x="773" y="628"/>
                </a:lnTo>
                <a:lnTo>
                  <a:pt x="749" y="652"/>
                </a:lnTo>
                <a:lnTo>
                  <a:pt x="666" y="652"/>
                </a:lnTo>
                <a:lnTo>
                  <a:pt x="626" y="633"/>
                </a:lnTo>
                <a:lnTo>
                  <a:pt x="596" y="650"/>
                </a:lnTo>
                <a:lnTo>
                  <a:pt x="596" y="673"/>
                </a:lnTo>
                <a:lnTo>
                  <a:pt x="567" y="699"/>
                </a:lnTo>
                <a:lnTo>
                  <a:pt x="539" y="699"/>
                </a:lnTo>
                <a:lnTo>
                  <a:pt x="527" y="709"/>
                </a:lnTo>
                <a:lnTo>
                  <a:pt x="529" y="730"/>
                </a:lnTo>
                <a:lnTo>
                  <a:pt x="499" y="713"/>
                </a:lnTo>
                <a:lnTo>
                  <a:pt x="468" y="744"/>
                </a:lnTo>
                <a:lnTo>
                  <a:pt x="423" y="742"/>
                </a:lnTo>
                <a:lnTo>
                  <a:pt x="383" y="768"/>
                </a:lnTo>
                <a:lnTo>
                  <a:pt x="345" y="770"/>
                </a:lnTo>
                <a:lnTo>
                  <a:pt x="317" y="798"/>
                </a:lnTo>
                <a:lnTo>
                  <a:pt x="310" y="831"/>
                </a:lnTo>
                <a:lnTo>
                  <a:pt x="279" y="843"/>
                </a:lnTo>
                <a:lnTo>
                  <a:pt x="262" y="872"/>
                </a:lnTo>
                <a:lnTo>
                  <a:pt x="227" y="853"/>
                </a:lnTo>
                <a:lnTo>
                  <a:pt x="206" y="853"/>
                </a:lnTo>
                <a:lnTo>
                  <a:pt x="170" y="817"/>
                </a:lnTo>
                <a:lnTo>
                  <a:pt x="194" y="794"/>
                </a:lnTo>
                <a:lnTo>
                  <a:pt x="170" y="761"/>
                </a:lnTo>
                <a:lnTo>
                  <a:pt x="180" y="742"/>
                </a:lnTo>
                <a:lnTo>
                  <a:pt x="159" y="720"/>
                </a:lnTo>
                <a:lnTo>
                  <a:pt x="168" y="690"/>
                </a:lnTo>
                <a:lnTo>
                  <a:pt x="154" y="664"/>
                </a:lnTo>
                <a:lnTo>
                  <a:pt x="177" y="642"/>
                </a:lnTo>
                <a:lnTo>
                  <a:pt x="154" y="616"/>
                </a:lnTo>
                <a:lnTo>
                  <a:pt x="99" y="624"/>
                </a:lnTo>
                <a:lnTo>
                  <a:pt x="99" y="600"/>
                </a:lnTo>
                <a:lnTo>
                  <a:pt x="73" y="590"/>
                </a:lnTo>
                <a:lnTo>
                  <a:pt x="24" y="590"/>
                </a:lnTo>
                <a:lnTo>
                  <a:pt x="0" y="564"/>
                </a:lnTo>
                <a:lnTo>
                  <a:pt x="0" y="564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7CC291D9-6D8D-B33A-6EEE-FE9D5DCBA103}"/>
              </a:ext>
            </a:extLst>
          </p:cNvPr>
          <p:cNvSpPr>
            <a:spLocks/>
          </p:cNvSpPr>
          <p:nvPr/>
        </p:nvSpPr>
        <p:spPr bwMode="auto">
          <a:xfrm>
            <a:off x="3542461" y="2437157"/>
            <a:ext cx="2756903" cy="2232845"/>
          </a:xfrm>
          <a:custGeom>
            <a:avLst/>
            <a:gdLst>
              <a:gd name="T0" fmla="*/ 1195 w 1231"/>
              <a:gd name="T1" fmla="*/ 551 h 997"/>
              <a:gd name="T2" fmla="*/ 1143 w 1231"/>
              <a:gd name="T3" fmla="*/ 501 h 997"/>
              <a:gd name="T4" fmla="*/ 1129 w 1231"/>
              <a:gd name="T5" fmla="*/ 419 h 997"/>
              <a:gd name="T6" fmla="*/ 1143 w 1231"/>
              <a:gd name="T7" fmla="*/ 334 h 997"/>
              <a:gd name="T8" fmla="*/ 1094 w 1231"/>
              <a:gd name="T9" fmla="*/ 305 h 997"/>
              <a:gd name="T10" fmla="*/ 1025 w 1231"/>
              <a:gd name="T11" fmla="*/ 248 h 997"/>
              <a:gd name="T12" fmla="*/ 1011 w 1231"/>
              <a:gd name="T13" fmla="*/ 194 h 997"/>
              <a:gd name="T14" fmla="*/ 990 w 1231"/>
              <a:gd name="T15" fmla="*/ 107 h 997"/>
              <a:gd name="T16" fmla="*/ 978 w 1231"/>
              <a:gd name="T17" fmla="*/ 57 h 997"/>
              <a:gd name="T18" fmla="*/ 895 w 1231"/>
              <a:gd name="T19" fmla="*/ 22 h 997"/>
              <a:gd name="T20" fmla="*/ 820 w 1231"/>
              <a:gd name="T21" fmla="*/ 74 h 997"/>
              <a:gd name="T22" fmla="*/ 780 w 1231"/>
              <a:gd name="T23" fmla="*/ 90 h 997"/>
              <a:gd name="T24" fmla="*/ 680 w 1231"/>
              <a:gd name="T25" fmla="*/ 100 h 997"/>
              <a:gd name="T26" fmla="*/ 619 w 1231"/>
              <a:gd name="T27" fmla="*/ 154 h 997"/>
              <a:gd name="T28" fmla="*/ 562 w 1231"/>
              <a:gd name="T29" fmla="*/ 178 h 997"/>
              <a:gd name="T30" fmla="*/ 513 w 1231"/>
              <a:gd name="T31" fmla="*/ 234 h 997"/>
              <a:gd name="T32" fmla="*/ 366 w 1231"/>
              <a:gd name="T33" fmla="*/ 239 h 997"/>
              <a:gd name="T34" fmla="*/ 307 w 1231"/>
              <a:gd name="T35" fmla="*/ 305 h 997"/>
              <a:gd name="T36" fmla="*/ 269 w 1231"/>
              <a:gd name="T37" fmla="*/ 336 h 997"/>
              <a:gd name="T38" fmla="*/ 163 w 1231"/>
              <a:gd name="T39" fmla="*/ 348 h 997"/>
              <a:gd name="T40" fmla="*/ 57 w 1231"/>
              <a:gd name="T41" fmla="*/ 404 h 997"/>
              <a:gd name="T42" fmla="*/ 2 w 1231"/>
              <a:gd name="T43" fmla="*/ 478 h 997"/>
              <a:gd name="T44" fmla="*/ 17 w 1231"/>
              <a:gd name="T45" fmla="*/ 527 h 997"/>
              <a:gd name="T46" fmla="*/ 76 w 1231"/>
              <a:gd name="T47" fmla="*/ 539 h 997"/>
              <a:gd name="T48" fmla="*/ 142 w 1231"/>
              <a:gd name="T49" fmla="*/ 551 h 997"/>
              <a:gd name="T50" fmla="*/ 194 w 1231"/>
              <a:gd name="T51" fmla="*/ 600 h 997"/>
              <a:gd name="T52" fmla="*/ 239 w 1231"/>
              <a:gd name="T53" fmla="*/ 652 h 997"/>
              <a:gd name="T54" fmla="*/ 234 w 1231"/>
              <a:gd name="T55" fmla="*/ 728 h 997"/>
              <a:gd name="T56" fmla="*/ 208 w 1231"/>
              <a:gd name="T57" fmla="*/ 801 h 997"/>
              <a:gd name="T58" fmla="*/ 173 w 1231"/>
              <a:gd name="T59" fmla="*/ 841 h 997"/>
              <a:gd name="T60" fmla="*/ 199 w 1231"/>
              <a:gd name="T61" fmla="*/ 903 h 997"/>
              <a:gd name="T62" fmla="*/ 208 w 1231"/>
              <a:gd name="T63" fmla="*/ 983 h 997"/>
              <a:gd name="T64" fmla="*/ 336 w 1231"/>
              <a:gd name="T65" fmla="*/ 978 h 997"/>
              <a:gd name="T66" fmla="*/ 392 w 1231"/>
              <a:gd name="T67" fmla="*/ 976 h 997"/>
              <a:gd name="T68" fmla="*/ 506 w 1231"/>
              <a:gd name="T69" fmla="*/ 950 h 997"/>
              <a:gd name="T70" fmla="*/ 581 w 1231"/>
              <a:gd name="T71" fmla="*/ 957 h 997"/>
              <a:gd name="T72" fmla="*/ 676 w 1231"/>
              <a:gd name="T73" fmla="*/ 978 h 997"/>
              <a:gd name="T74" fmla="*/ 763 w 1231"/>
              <a:gd name="T75" fmla="*/ 955 h 997"/>
              <a:gd name="T76" fmla="*/ 822 w 1231"/>
              <a:gd name="T77" fmla="*/ 929 h 997"/>
              <a:gd name="T78" fmla="*/ 872 w 1231"/>
              <a:gd name="T79" fmla="*/ 978 h 997"/>
              <a:gd name="T80" fmla="*/ 914 w 1231"/>
              <a:gd name="T81" fmla="*/ 910 h 997"/>
              <a:gd name="T82" fmla="*/ 1013 w 1231"/>
              <a:gd name="T83" fmla="*/ 919 h 997"/>
              <a:gd name="T84" fmla="*/ 1068 w 1231"/>
              <a:gd name="T85" fmla="*/ 891 h 997"/>
              <a:gd name="T86" fmla="*/ 1028 w 1231"/>
              <a:gd name="T87" fmla="*/ 818 h 997"/>
              <a:gd name="T88" fmla="*/ 1065 w 1231"/>
              <a:gd name="T89" fmla="*/ 771 h 997"/>
              <a:gd name="T90" fmla="*/ 1132 w 1231"/>
              <a:gd name="T91" fmla="*/ 761 h 997"/>
              <a:gd name="T92" fmla="*/ 1169 w 1231"/>
              <a:gd name="T93" fmla="*/ 709 h 997"/>
              <a:gd name="T94" fmla="*/ 1210 w 1231"/>
              <a:gd name="T95" fmla="*/ 648 h 997"/>
              <a:gd name="T96" fmla="*/ 1231 w 1231"/>
              <a:gd name="T97" fmla="*/ 591 h 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31" h="997">
                <a:moveTo>
                  <a:pt x="1231" y="591"/>
                </a:moveTo>
                <a:lnTo>
                  <a:pt x="1195" y="574"/>
                </a:lnTo>
                <a:lnTo>
                  <a:pt x="1195" y="551"/>
                </a:lnTo>
                <a:lnTo>
                  <a:pt x="1167" y="541"/>
                </a:lnTo>
                <a:lnTo>
                  <a:pt x="1139" y="525"/>
                </a:lnTo>
                <a:lnTo>
                  <a:pt x="1143" y="501"/>
                </a:lnTo>
                <a:lnTo>
                  <a:pt x="1160" y="475"/>
                </a:lnTo>
                <a:lnTo>
                  <a:pt x="1169" y="442"/>
                </a:lnTo>
                <a:lnTo>
                  <a:pt x="1129" y="419"/>
                </a:lnTo>
                <a:lnTo>
                  <a:pt x="1148" y="383"/>
                </a:lnTo>
                <a:lnTo>
                  <a:pt x="1139" y="362"/>
                </a:lnTo>
                <a:lnTo>
                  <a:pt x="1143" y="334"/>
                </a:lnTo>
                <a:lnTo>
                  <a:pt x="1139" y="303"/>
                </a:lnTo>
                <a:lnTo>
                  <a:pt x="1122" y="286"/>
                </a:lnTo>
                <a:lnTo>
                  <a:pt x="1094" y="305"/>
                </a:lnTo>
                <a:lnTo>
                  <a:pt x="1049" y="298"/>
                </a:lnTo>
                <a:lnTo>
                  <a:pt x="1049" y="272"/>
                </a:lnTo>
                <a:lnTo>
                  <a:pt x="1025" y="248"/>
                </a:lnTo>
                <a:lnTo>
                  <a:pt x="995" y="241"/>
                </a:lnTo>
                <a:lnTo>
                  <a:pt x="988" y="218"/>
                </a:lnTo>
                <a:lnTo>
                  <a:pt x="1011" y="194"/>
                </a:lnTo>
                <a:lnTo>
                  <a:pt x="997" y="152"/>
                </a:lnTo>
                <a:lnTo>
                  <a:pt x="1004" y="128"/>
                </a:lnTo>
                <a:lnTo>
                  <a:pt x="990" y="107"/>
                </a:lnTo>
                <a:lnTo>
                  <a:pt x="1004" y="88"/>
                </a:lnTo>
                <a:lnTo>
                  <a:pt x="978" y="76"/>
                </a:lnTo>
                <a:lnTo>
                  <a:pt x="978" y="57"/>
                </a:lnTo>
                <a:lnTo>
                  <a:pt x="940" y="38"/>
                </a:lnTo>
                <a:lnTo>
                  <a:pt x="924" y="22"/>
                </a:lnTo>
                <a:lnTo>
                  <a:pt x="895" y="22"/>
                </a:lnTo>
                <a:lnTo>
                  <a:pt x="874" y="0"/>
                </a:lnTo>
                <a:lnTo>
                  <a:pt x="855" y="36"/>
                </a:lnTo>
                <a:lnTo>
                  <a:pt x="820" y="74"/>
                </a:lnTo>
                <a:lnTo>
                  <a:pt x="810" y="62"/>
                </a:lnTo>
                <a:lnTo>
                  <a:pt x="780" y="67"/>
                </a:lnTo>
                <a:lnTo>
                  <a:pt x="780" y="90"/>
                </a:lnTo>
                <a:lnTo>
                  <a:pt x="739" y="123"/>
                </a:lnTo>
                <a:lnTo>
                  <a:pt x="692" y="135"/>
                </a:lnTo>
                <a:lnTo>
                  <a:pt x="680" y="100"/>
                </a:lnTo>
                <a:lnTo>
                  <a:pt x="626" y="102"/>
                </a:lnTo>
                <a:lnTo>
                  <a:pt x="614" y="119"/>
                </a:lnTo>
                <a:lnTo>
                  <a:pt x="619" y="154"/>
                </a:lnTo>
                <a:lnTo>
                  <a:pt x="595" y="154"/>
                </a:lnTo>
                <a:lnTo>
                  <a:pt x="588" y="178"/>
                </a:lnTo>
                <a:lnTo>
                  <a:pt x="562" y="178"/>
                </a:lnTo>
                <a:lnTo>
                  <a:pt x="572" y="220"/>
                </a:lnTo>
                <a:lnTo>
                  <a:pt x="553" y="239"/>
                </a:lnTo>
                <a:lnTo>
                  <a:pt x="513" y="234"/>
                </a:lnTo>
                <a:lnTo>
                  <a:pt x="489" y="258"/>
                </a:lnTo>
                <a:lnTo>
                  <a:pt x="406" y="258"/>
                </a:lnTo>
                <a:lnTo>
                  <a:pt x="366" y="239"/>
                </a:lnTo>
                <a:lnTo>
                  <a:pt x="336" y="256"/>
                </a:lnTo>
                <a:lnTo>
                  <a:pt x="336" y="279"/>
                </a:lnTo>
                <a:lnTo>
                  <a:pt x="307" y="305"/>
                </a:lnTo>
                <a:lnTo>
                  <a:pt x="279" y="305"/>
                </a:lnTo>
                <a:lnTo>
                  <a:pt x="267" y="315"/>
                </a:lnTo>
                <a:lnTo>
                  <a:pt x="269" y="336"/>
                </a:lnTo>
                <a:lnTo>
                  <a:pt x="239" y="319"/>
                </a:lnTo>
                <a:lnTo>
                  <a:pt x="208" y="350"/>
                </a:lnTo>
                <a:lnTo>
                  <a:pt x="163" y="348"/>
                </a:lnTo>
                <a:lnTo>
                  <a:pt x="123" y="374"/>
                </a:lnTo>
                <a:lnTo>
                  <a:pt x="85" y="376"/>
                </a:lnTo>
                <a:lnTo>
                  <a:pt x="57" y="404"/>
                </a:lnTo>
                <a:lnTo>
                  <a:pt x="50" y="437"/>
                </a:lnTo>
                <a:lnTo>
                  <a:pt x="19" y="449"/>
                </a:lnTo>
                <a:lnTo>
                  <a:pt x="2" y="478"/>
                </a:lnTo>
                <a:lnTo>
                  <a:pt x="14" y="492"/>
                </a:lnTo>
                <a:lnTo>
                  <a:pt x="0" y="511"/>
                </a:lnTo>
                <a:lnTo>
                  <a:pt x="17" y="527"/>
                </a:lnTo>
                <a:lnTo>
                  <a:pt x="38" y="513"/>
                </a:lnTo>
                <a:lnTo>
                  <a:pt x="71" y="515"/>
                </a:lnTo>
                <a:lnTo>
                  <a:pt x="76" y="539"/>
                </a:lnTo>
                <a:lnTo>
                  <a:pt x="97" y="548"/>
                </a:lnTo>
                <a:lnTo>
                  <a:pt x="118" y="560"/>
                </a:lnTo>
                <a:lnTo>
                  <a:pt x="142" y="551"/>
                </a:lnTo>
                <a:lnTo>
                  <a:pt x="168" y="586"/>
                </a:lnTo>
                <a:lnTo>
                  <a:pt x="194" y="582"/>
                </a:lnTo>
                <a:lnTo>
                  <a:pt x="194" y="600"/>
                </a:lnTo>
                <a:lnTo>
                  <a:pt x="220" y="605"/>
                </a:lnTo>
                <a:lnTo>
                  <a:pt x="241" y="622"/>
                </a:lnTo>
                <a:lnTo>
                  <a:pt x="239" y="652"/>
                </a:lnTo>
                <a:lnTo>
                  <a:pt x="246" y="671"/>
                </a:lnTo>
                <a:lnTo>
                  <a:pt x="222" y="697"/>
                </a:lnTo>
                <a:lnTo>
                  <a:pt x="234" y="728"/>
                </a:lnTo>
                <a:lnTo>
                  <a:pt x="220" y="749"/>
                </a:lnTo>
                <a:lnTo>
                  <a:pt x="232" y="771"/>
                </a:lnTo>
                <a:lnTo>
                  <a:pt x="208" y="801"/>
                </a:lnTo>
                <a:lnTo>
                  <a:pt x="180" y="801"/>
                </a:lnTo>
                <a:lnTo>
                  <a:pt x="154" y="820"/>
                </a:lnTo>
                <a:lnTo>
                  <a:pt x="173" y="841"/>
                </a:lnTo>
                <a:lnTo>
                  <a:pt x="163" y="867"/>
                </a:lnTo>
                <a:lnTo>
                  <a:pt x="182" y="889"/>
                </a:lnTo>
                <a:lnTo>
                  <a:pt x="199" y="903"/>
                </a:lnTo>
                <a:lnTo>
                  <a:pt x="191" y="924"/>
                </a:lnTo>
                <a:lnTo>
                  <a:pt x="191" y="955"/>
                </a:lnTo>
                <a:lnTo>
                  <a:pt x="208" y="983"/>
                </a:lnTo>
                <a:lnTo>
                  <a:pt x="277" y="986"/>
                </a:lnTo>
                <a:lnTo>
                  <a:pt x="300" y="997"/>
                </a:lnTo>
                <a:lnTo>
                  <a:pt x="336" y="978"/>
                </a:lnTo>
                <a:lnTo>
                  <a:pt x="350" y="955"/>
                </a:lnTo>
                <a:lnTo>
                  <a:pt x="373" y="955"/>
                </a:lnTo>
                <a:lnTo>
                  <a:pt x="392" y="976"/>
                </a:lnTo>
                <a:lnTo>
                  <a:pt x="461" y="969"/>
                </a:lnTo>
                <a:lnTo>
                  <a:pt x="477" y="950"/>
                </a:lnTo>
                <a:lnTo>
                  <a:pt x="506" y="950"/>
                </a:lnTo>
                <a:lnTo>
                  <a:pt x="527" y="974"/>
                </a:lnTo>
                <a:lnTo>
                  <a:pt x="548" y="976"/>
                </a:lnTo>
                <a:lnTo>
                  <a:pt x="581" y="957"/>
                </a:lnTo>
                <a:lnTo>
                  <a:pt x="612" y="971"/>
                </a:lnTo>
                <a:lnTo>
                  <a:pt x="636" y="969"/>
                </a:lnTo>
                <a:lnTo>
                  <a:pt x="676" y="978"/>
                </a:lnTo>
                <a:lnTo>
                  <a:pt x="713" y="993"/>
                </a:lnTo>
                <a:lnTo>
                  <a:pt x="730" y="974"/>
                </a:lnTo>
                <a:lnTo>
                  <a:pt x="763" y="955"/>
                </a:lnTo>
                <a:lnTo>
                  <a:pt x="756" y="917"/>
                </a:lnTo>
                <a:lnTo>
                  <a:pt x="784" y="898"/>
                </a:lnTo>
                <a:lnTo>
                  <a:pt x="822" y="929"/>
                </a:lnTo>
                <a:lnTo>
                  <a:pt x="843" y="927"/>
                </a:lnTo>
                <a:lnTo>
                  <a:pt x="855" y="955"/>
                </a:lnTo>
                <a:lnTo>
                  <a:pt x="872" y="978"/>
                </a:lnTo>
                <a:lnTo>
                  <a:pt x="886" y="964"/>
                </a:lnTo>
                <a:lnTo>
                  <a:pt x="886" y="938"/>
                </a:lnTo>
                <a:lnTo>
                  <a:pt x="914" y="910"/>
                </a:lnTo>
                <a:lnTo>
                  <a:pt x="957" y="917"/>
                </a:lnTo>
                <a:lnTo>
                  <a:pt x="990" y="917"/>
                </a:lnTo>
                <a:lnTo>
                  <a:pt x="1013" y="919"/>
                </a:lnTo>
                <a:lnTo>
                  <a:pt x="1023" y="898"/>
                </a:lnTo>
                <a:lnTo>
                  <a:pt x="1044" y="908"/>
                </a:lnTo>
                <a:lnTo>
                  <a:pt x="1068" y="891"/>
                </a:lnTo>
                <a:lnTo>
                  <a:pt x="1065" y="865"/>
                </a:lnTo>
                <a:lnTo>
                  <a:pt x="1025" y="846"/>
                </a:lnTo>
                <a:lnTo>
                  <a:pt x="1028" y="818"/>
                </a:lnTo>
                <a:lnTo>
                  <a:pt x="1047" y="799"/>
                </a:lnTo>
                <a:lnTo>
                  <a:pt x="1051" y="780"/>
                </a:lnTo>
                <a:lnTo>
                  <a:pt x="1065" y="771"/>
                </a:lnTo>
                <a:lnTo>
                  <a:pt x="1087" y="775"/>
                </a:lnTo>
                <a:lnTo>
                  <a:pt x="1103" y="761"/>
                </a:lnTo>
                <a:lnTo>
                  <a:pt x="1132" y="761"/>
                </a:lnTo>
                <a:lnTo>
                  <a:pt x="1141" y="738"/>
                </a:lnTo>
                <a:lnTo>
                  <a:pt x="1172" y="740"/>
                </a:lnTo>
                <a:lnTo>
                  <a:pt x="1169" y="709"/>
                </a:lnTo>
                <a:lnTo>
                  <a:pt x="1188" y="693"/>
                </a:lnTo>
                <a:lnTo>
                  <a:pt x="1219" y="690"/>
                </a:lnTo>
                <a:lnTo>
                  <a:pt x="1210" y="648"/>
                </a:lnTo>
                <a:lnTo>
                  <a:pt x="1228" y="631"/>
                </a:lnTo>
                <a:lnTo>
                  <a:pt x="1231" y="591"/>
                </a:lnTo>
                <a:lnTo>
                  <a:pt x="1231" y="591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6" name="Freeform 9">
            <a:extLst>
              <a:ext uri="{FF2B5EF4-FFF2-40B4-BE49-F238E27FC236}">
                <a16:creationId xmlns:a16="http://schemas.microsoft.com/office/drawing/2014/main" id="{217045AF-6301-451C-82D4-2C8052EE3D4A}"/>
              </a:ext>
            </a:extLst>
          </p:cNvPr>
          <p:cNvSpPr>
            <a:spLocks/>
          </p:cNvSpPr>
          <p:nvPr/>
        </p:nvSpPr>
        <p:spPr bwMode="auto">
          <a:xfrm>
            <a:off x="4617451" y="3326262"/>
            <a:ext cx="618120" cy="477029"/>
          </a:xfrm>
          <a:custGeom>
            <a:avLst/>
            <a:gdLst>
              <a:gd name="T0" fmla="*/ 274 w 276"/>
              <a:gd name="T1" fmla="*/ 97 h 213"/>
              <a:gd name="T2" fmla="*/ 248 w 276"/>
              <a:gd name="T3" fmla="*/ 100 h 213"/>
              <a:gd name="T4" fmla="*/ 231 w 276"/>
              <a:gd name="T5" fmla="*/ 111 h 213"/>
              <a:gd name="T6" fmla="*/ 243 w 276"/>
              <a:gd name="T7" fmla="*/ 123 h 213"/>
              <a:gd name="T8" fmla="*/ 245 w 276"/>
              <a:gd name="T9" fmla="*/ 149 h 213"/>
              <a:gd name="T10" fmla="*/ 229 w 276"/>
              <a:gd name="T11" fmla="*/ 166 h 213"/>
              <a:gd name="T12" fmla="*/ 207 w 276"/>
              <a:gd name="T13" fmla="*/ 151 h 213"/>
              <a:gd name="T14" fmla="*/ 182 w 276"/>
              <a:gd name="T15" fmla="*/ 147 h 213"/>
              <a:gd name="T16" fmla="*/ 170 w 276"/>
              <a:gd name="T17" fmla="*/ 161 h 213"/>
              <a:gd name="T18" fmla="*/ 146 w 276"/>
              <a:gd name="T19" fmla="*/ 166 h 213"/>
              <a:gd name="T20" fmla="*/ 132 w 276"/>
              <a:gd name="T21" fmla="*/ 187 h 213"/>
              <a:gd name="T22" fmla="*/ 113 w 276"/>
              <a:gd name="T23" fmla="*/ 187 h 213"/>
              <a:gd name="T24" fmla="*/ 94 w 276"/>
              <a:gd name="T25" fmla="*/ 194 h 213"/>
              <a:gd name="T26" fmla="*/ 89 w 276"/>
              <a:gd name="T27" fmla="*/ 208 h 213"/>
              <a:gd name="T28" fmla="*/ 68 w 276"/>
              <a:gd name="T29" fmla="*/ 213 h 213"/>
              <a:gd name="T30" fmla="*/ 52 w 276"/>
              <a:gd name="T31" fmla="*/ 194 h 213"/>
              <a:gd name="T32" fmla="*/ 59 w 276"/>
              <a:gd name="T33" fmla="*/ 168 h 213"/>
              <a:gd name="T34" fmla="*/ 35 w 276"/>
              <a:gd name="T35" fmla="*/ 156 h 213"/>
              <a:gd name="T36" fmla="*/ 42 w 276"/>
              <a:gd name="T37" fmla="*/ 142 h 213"/>
              <a:gd name="T38" fmla="*/ 23 w 276"/>
              <a:gd name="T39" fmla="*/ 128 h 213"/>
              <a:gd name="T40" fmla="*/ 7 w 276"/>
              <a:gd name="T41" fmla="*/ 107 h 213"/>
              <a:gd name="T42" fmla="*/ 19 w 276"/>
              <a:gd name="T43" fmla="*/ 88 h 213"/>
              <a:gd name="T44" fmla="*/ 0 w 276"/>
              <a:gd name="T45" fmla="*/ 64 h 213"/>
              <a:gd name="T46" fmla="*/ 35 w 276"/>
              <a:gd name="T47" fmla="*/ 48 h 213"/>
              <a:gd name="T48" fmla="*/ 49 w 276"/>
              <a:gd name="T49" fmla="*/ 55 h 213"/>
              <a:gd name="T50" fmla="*/ 73 w 276"/>
              <a:gd name="T51" fmla="*/ 57 h 213"/>
              <a:gd name="T52" fmla="*/ 66 w 276"/>
              <a:gd name="T53" fmla="*/ 33 h 213"/>
              <a:gd name="T54" fmla="*/ 82 w 276"/>
              <a:gd name="T55" fmla="*/ 26 h 213"/>
              <a:gd name="T56" fmla="*/ 104 w 276"/>
              <a:gd name="T57" fmla="*/ 29 h 213"/>
              <a:gd name="T58" fmla="*/ 127 w 276"/>
              <a:gd name="T59" fmla="*/ 17 h 213"/>
              <a:gd name="T60" fmla="*/ 139 w 276"/>
              <a:gd name="T61" fmla="*/ 0 h 213"/>
              <a:gd name="T62" fmla="*/ 167 w 276"/>
              <a:gd name="T63" fmla="*/ 0 h 213"/>
              <a:gd name="T64" fmla="*/ 174 w 276"/>
              <a:gd name="T65" fmla="*/ 12 h 213"/>
              <a:gd name="T66" fmla="*/ 191 w 276"/>
              <a:gd name="T67" fmla="*/ 17 h 213"/>
              <a:gd name="T68" fmla="*/ 196 w 276"/>
              <a:gd name="T69" fmla="*/ 26 h 213"/>
              <a:gd name="T70" fmla="*/ 212 w 276"/>
              <a:gd name="T71" fmla="*/ 22 h 213"/>
              <a:gd name="T72" fmla="*/ 207 w 276"/>
              <a:gd name="T73" fmla="*/ 40 h 213"/>
              <a:gd name="T74" fmla="*/ 233 w 276"/>
              <a:gd name="T75" fmla="*/ 45 h 213"/>
              <a:gd name="T76" fmla="*/ 243 w 276"/>
              <a:gd name="T77" fmla="*/ 64 h 213"/>
              <a:gd name="T78" fmla="*/ 259 w 276"/>
              <a:gd name="T79" fmla="*/ 64 h 213"/>
              <a:gd name="T80" fmla="*/ 276 w 276"/>
              <a:gd name="T81" fmla="*/ 83 h 213"/>
              <a:gd name="T82" fmla="*/ 274 w 276"/>
              <a:gd name="T83" fmla="*/ 97 h 213"/>
              <a:gd name="T84" fmla="*/ 274 w 276"/>
              <a:gd name="T85" fmla="*/ 97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6" h="213">
                <a:moveTo>
                  <a:pt x="274" y="97"/>
                </a:moveTo>
                <a:lnTo>
                  <a:pt x="248" y="100"/>
                </a:lnTo>
                <a:lnTo>
                  <a:pt x="231" y="111"/>
                </a:lnTo>
                <a:lnTo>
                  <a:pt x="243" y="123"/>
                </a:lnTo>
                <a:lnTo>
                  <a:pt x="245" y="149"/>
                </a:lnTo>
                <a:lnTo>
                  <a:pt x="229" y="166"/>
                </a:lnTo>
                <a:lnTo>
                  <a:pt x="207" y="151"/>
                </a:lnTo>
                <a:lnTo>
                  <a:pt x="182" y="147"/>
                </a:lnTo>
                <a:lnTo>
                  <a:pt x="170" y="161"/>
                </a:lnTo>
                <a:lnTo>
                  <a:pt x="146" y="166"/>
                </a:lnTo>
                <a:lnTo>
                  <a:pt x="132" y="187"/>
                </a:lnTo>
                <a:lnTo>
                  <a:pt x="113" y="187"/>
                </a:lnTo>
                <a:lnTo>
                  <a:pt x="94" y="194"/>
                </a:lnTo>
                <a:lnTo>
                  <a:pt x="89" y="208"/>
                </a:lnTo>
                <a:lnTo>
                  <a:pt x="68" y="213"/>
                </a:lnTo>
                <a:lnTo>
                  <a:pt x="52" y="194"/>
                </a:lnTo>
                <a:lnTo>
                  <a:pt x="59" y="168"/>
                </a:lnTo>
                <a:lnTo>
                  <a:pt x="35" y="156"/>
                </a:lnTo>
                <a:lnTo>
                  <a:pt x="42" y="142"/>
                </a:lnTo>
                <a:lnTo>
                  <a:pt x="23" y="128"/>
                </a:lnTo>
                <a:lnTo>
                  <a:pt x="7" y="107"/>
                </a:lnTo>
                <a:lnTo>
                  <a:pt x="19" y="88"/>
                </a:lnTo>
                <a:lnTo>
                  <a:pt x="0" y="64"/>
                </a:lnTo>
                <a:lnTo>
                  <a:pt x="35" y="48"/>
                </a:lnTo>
                <a:lnTo>
                  <a:pt x="49" y="55"/>
                </a:lnTo>
                <a:lnTo>
                  <a:pt x="73" y="57"/>
                </a:lnTo>
                <a:lnTo>
                  <a:pt x="66" y="33"/>
                </a:lnTo>
                <a:lnTo>
                  <a:pt x="82" y="26"/>
                </a:lnTo>
                <a:lnTo>
                  <a:pt x="104" y="29"/>
                </a:lnTo>
                <a:lnTo>
                  <a:pt x="127" y="17"/>
                </a:lnTo>
                <a:lnTo>
                  <a:pt x="139" y="0"/>
                </a:lnTo>
                <a:lnTo>
                  <a:pt x="167" y="0"/>
                </a:lnTo>
                <a:lnTo>
                  <a:pt x="174" y="12"/>
                </a:lnTo>
                <a:lnTo>
                  <a:pt x="191" y="17"/>
                </a:lnTo>
                <a:lnTo>
                  <a:pt x="196" y="26"/>
                </a:lnTo>
                <a:lnTo>
                  <a:pt x="212" y="22"/>
                </a:lnTo>
                <a:lnTo>
                  <a:pt x="207" y="40"/>
                </a:lnTo>
                <a:lnTo>
                  <a:pt x="233" y="45"/>
                </a:lnTo>
                <a:lnTo>
                  <a:pt x="243" y="64"/>
                </a:lnTo>
                <a:lnTo>
                  <a:pt x="259" y="64"/>
                </a:lnTo>
                <a:lnTo>
                  <a:pt x="276" y="83"/>
                </a:lnTo>
                <a:lnTo>
                  <a:pt x="274" y="97"/>
                </a:lnTo>
                <a:lnTo>
                  <a:pt x="274" y="97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2EBDA6B1-C658-FE1C-BD9C-AB9A1FF1BBD4}"/>
              </a:ext>
            </a:extLst>
          </p:cNvPr>
          <p:cNvSpPr>
            <a:spLocks/>
          </p:cNvSpPr>
          <p:nvPr/>
        </p:nvSpPr>
        <p:spPr bwMode="auto">
          <a:xfrm>
            <a:off x="4617451" y="3326262"/>
            <a:ext cx="618120" cy="477029"/>
          </a:xfrm>
          <a:custGeom>
            <a:avLst/>
            <a:gdLst>
              <a:gd name="T0" fmla="*/ 0 w 276"/>
              <a:gd name="T1" fmla="*/ 64 h 213"/>
              <a:gd name="T2" fmla="*/ 35 w 276"/>
              <a:gd name="T3" fmla="*/ 48 h 213"/>
              <a:gd name="T4" fmla="*/ 49 w 276"/>
              <a:gd name="T5" fmla="*/ 55 h 213"/>
              <a:gd name="T6" fmla="*/ 73 w 276"/>
              <a:gd name="T7" fmla="*/ 57 h 213"/>
              <a:gd name="T8" fmla="*/ 66 w 276"/>
              <a:gd name="T9" fmla="*/ 33 h 213"/>
              <a:gd name="T10" fmla="*/ 82 w 276"/>
              <a:gd name="T11" fmla="*/ 26 h 213"/>
              <a:gd name="T12" fmla="*/ 104 w 276"/>
              <a:gd name="T13" fmla="*/ 29 h 213"/>
              <a:gd name="T14" fmla="*/ 127 w 276"/>
              <a:gd name="T15" fmla="*/ 17 h 213"/>
              <a:gd name="T16" fmla="*/ 139 w 276"/>
              <a:gd name="T17" fmla="*/ 0 h 213"/>
              <a:gd name="T18" fmla="*/ 167 w 276"/>
              <a:gd name="T19" fmla="*/ 0 h 213"/>
              <a:gd name="T20" fmla="*/ 174 w 276"/>
              <a:gd name="T21" fmla="*/ 12 h 213"/>
              <a:gd name="T22" fmla="*/ 191 w 276"/>
              <a:gd name="T23" fmla="*/ 17 h 213"/>
              <a:gd name="T24" fmla="*/ 196 w 276"/>
              <a:gd name="T25" fmla="*/ 26 h 213"/>
              <a:gd name="T26" fmla="*/ 212 w 276"/>
              <a:gd name="T27" fmla="*/ 22 h 213"/>
              <a:gd name="T28" fmla="*/ 207 w 276"/>
              <a:gd name="T29" fmla="*/ 40 h 213"/>
              <a:gd name="T30" fmla="*/ 233 w 276"/>
              <a:gd name="T31" fmla="*/ 45 h 213"/>
              <a:gd name="T32" fmla="*/ 243 w 276"/>
              <a:gd name="T33" fmla="*/ 64 h 213"/>
              <a:gd name="T34" fmla="*/ 259 w 276"/>
              <a:gd name="T35" fmla="*/ 64 h 213"/>
              <a:gd name="T36" fmla="*/ 276 w 276"/>
              <a:gd name="T37" fmla="*/ 83 h 213"/>
              <a:gd name="T38" fmla="*/ 274 w 276"/>
              <a:gd name="T39" fmla="*/ 97 h 213"/>
              <a:gd name="T40" fmla="*/ 248 w 276"/>
              <a:gd name="T41" fmla="*/ 100 h 213"/>
              <a:gd name="T42" fmla="*/ 231 w 276"/>
              <a:gd name="T43" fmla="*/ 111 h 213"/>
              <a:gd name="T44" fmla="*/ 243 w 276"/>
              <a:gd name="T45" fmla="*/ 123 h 213"/>
              <a:gd name="T46" fmla="*/ 245 w 276"/>
              <a:gd name="T47" fmla="*/ 149 h 213"/>
              <a:gd name="T48" fmla="*/ 229 w 276"/>
              <a:gd name="T49" fmla="*/ 166 h 213"/>
              <a:gd name="T50" fmla="*/ 207 w 276"/>
              <a:gd name="T51" fmla="*/ 151 h 213"/>
              <a:gd name="T52" fmla="*/ 182 w 276"/>
              <a:gd name="T53" fmla="*/ 147 h 213"/>
              <a:gd name="T54" fmla="*/ 170 w 276"/>
              <a:gd name="T55" fmla="*/ 161 h 213"/>
              <a:gd name="T56" fmla="*/ 146 w 276"/>
              <a:gd name="T57" fmla="*/ 166 h 213"/>
              <a:gd name="T58" fmla="*/ 132 w 276"/>
              <a:gd name="T59" fmla="*/ 187 h 213"/>
              <a:gd name="T60" fmla="*/ 113 w 276"/>
              <a:gd name="T61" fmla="*/ 187 h 213"/>
              <a:gd name="T62" fmla="*/ 94 w 276"/>
              <a:gd name="T63" fmla="*/ 194 h 213"/>
              <a:gd name="T64" fmla="*/ 89 w 276"/>
              <a:gd name="T65" fmla="*/ 208 h 213"/>
              <a:gd name="T66" fmla="*/ 68 w 276"/>
              <a:gd name="T67" fmla="*/ 213 h 213"/>
              <a:gd name="T68" fmla="*/ 52 w 276"/>
              <a:gd name="T69" fmla="*/ 194 h 213"/>
              <a:gd name="T70" fmla="*/ 59 w 276"/>
              <a:gd name="T71" fmla="*/ 168 h 213"/>
              <a:gd name="T72" fmla="*/ 35 w 276"/>
              <a:gd name="T73" fmla="*/ 156 h 213"/>
              <a:gd name="T74" fmla="*/ 42 w 276"/>
              <a:gd name="T75" fmla="*/ 142 h 213"/>
              <a:gd name="T76" fmla="*/ 23 w 276"/>
              <a:gd name="T77" fmla="*/ 128 h 213"/>
              <a:gd name="T78" fmla="*/ 7 w 276"/>
              <a:gd name="T79" fmla="*/ 107 h 213"/>
              <a:gd name="T80" fmla="*/ 19 w 276"/>
              <a:gd name="T81" fmla="*/ 88 h 213"/>
              <a:gd name="T82" fmla="*/ 0 w 276"/>
              <a:gd name="T83" fmla="*/ 64 h 213"/>
              <a:gd name="T84" fmla="*/ 0 w 276"/>
              <a:gd name="T85" fmla="*/ 64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76" h="213">
                <a:moveTo>
                  <a:pt x="0" y="64"/>
                </a:moveTo>
                <a:lnTo>
                  <a:pt x="35" y="48"/>
                </a:lnTo>
                <a:lnTo>
                  <a:pt x="49" y="55"/>
                </a:lnTo>
                <a:lnTo>
                  <a:pt x="73" y="57"/>
                </a:lnTo>
                <a:lnTo>
                  <a:pt x="66" y="33"/>
                </a:lnTo>
                <a:lnTo>
                  <a:pt x="82" y="26"/>
                </a:lnTo>
                <a:lnTo>
                  <a:pt x="104" y="29"/>
                </a:lnTo>
                <a:lnTo>
                  <a:pt x="127" y="17"/>
                </a:lnTo>
                <a:lnTo>
                  <a:pt x="139" y="0"/>
                </a:lnTo>
                <a:lnTo>
                  <a:pt x="167" y="0"/>
                </a:lnTo>
                <a:lnTo>
                  <a:pt x="174" y="12"/>
                </a:lnTo>
                <a:lnTo>
                  <a:pt x="191" y="17"/>
                </a:lnTo>
                <a:lnTo>
                  <a:pt x="196" y="26"/>
                </a:lnTo>
                <a:lnTo>
                  <a:pt x="212" y="22"/>
                </a:lnTo>
                <a:lnTo>
                  <a:pt x="207" y="40"/>
                </a:lnTo>
                <a:lnTo>
                  <a:pt x="233" y="45"/>
                </a:lnTo>
                <a:lnTo>
                  <a:pt x="243" y="64"/>
                </a:lnTo>
                <a:lnTo>
                  <a:pt x="259" y="64"/>
                </a:lnTo>
                <a:lnTo>
                  <a:pt x="276" y="83"/>
                </a:lnTo>
                <a:lnTo>
                  <a:pt x="274" y="97"/>
                </a:lnTo>
                <a:lnTo>
                  <a:pt x="248" y="100"/>
                </a:lnTo>
                <a:lnTo>
                  <a:pt x="231" y="111"/>
                </a:lnTo>
                <a:lnTo>
                  <a:pt x="243" y="123"/>
                </a:lnTo>
                <a:lnTo>
                  <a:pt x="245" y="149"/>
                </a:lnTo>
                <a:lnTo>
                  <a:pt x="229" y="166"/>
                </a:lnTo>
                <a:lnTo>
                  <a:pt x="207" y="151"/>
                </a:lnTo>
                <a:lnTo>
                  <a:pt x="182" y="147"/>
                </a:lnTo>
                <a:lnTo>
                  <a:pt x="170" y="161"/>
                </a:lnTo>
                <a:lnTo>
                  <a:pt x="146" y="166"/>
                </a:lnTo>
                <a:lnTo>
                  <a:pt x="132" y="187"/>
                </a:lnTo>
                <a:lnTo>
                  <a:pt x="113" y="187"/>
                </a:lnTo>
                <a:lnTo>
                  <a:pt x="94" y="194"/>
                </a:lnTo>
                <a:lnTo>
                  <a:pt x="89" y="208"/>
                </a:lnTo>
                <a:lnTo>
                  <a:pt x="68" y="213"/>
                </a:lnTo>
                <a:lnTo>
                  <a:pt x="52" y="194"/>
                </a:lnTo>
                <a:lnTo>
                  <a:pt x="59" y="168"/>
                </a:lnTo>
                <a:lnTo>
                  <a:pt x="35" y="156"/>
                </a:lnTo>
                <a:lnTo>
                  <a:pt x="42" y="142"/>
                </a:lnTo>
                <a:lnTo>
                  <a:pt x="23" y="128"/>
                </a:lnTo>
                <a:lnTo>
                  <a:pt x="7" y="107"/>
                </a:lnTo>
                <a:lnTo>
                  <a:pt x="19" y="88"/>
                </a:lnTo>
                <a:lnTo>
                  <a:pt x="0" y="64"/>
                </a:lnTo>
                <a:lnTo>
                  <a:pt x="0" y="64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B1FCD7EE-AB83-9A90-ABCC-BA59B7ABE51E}"/>
              </a:ext>
            </a:extLst>
          </p:cNvPr>
          <p:cNvSpPr>
            <a:spLocks/>
          </p:cNvSpPr>
          <p:nvPr/>
        </p:nvSpPr>
        <p:spPr bwMode="auto">
          <a:xfrm>
            <a:off x="2225598" y="3465115"/>
            <a:ext cx="1867796" cy="2326908"/>
          </a:xfrm>
          <a:custGeom>
            <a:avLst/>
            <a:gdLst>
              <a:gd name="T0" fmla="*/ 517 w 834"/>
              <a:gd name="T1" fmla="*/ 40 h 1039"/>
              <a:gd name="T2" fmla="*/ 489 w 834"/>
              <a:gd name="T3" fmla="*/ 92 h 1039"/>
              <a:gd name="T4" fmla="*/ 411 w 834"/>
              <a:gd name="T5" fmla="*/ 59 h 1039"/>
              <a:gd name="T6" fmla="*/ 333 w 834"/>
              <a:gd name="T7" fmla="*/ 137 h 1039"/>
              <a:gd name="T8" fmla="*/ 283 w 834"/>
              <a:gd name="T9" fmla="*/ 139 h 1039"/>
              <a:gd name="T10" fmla="*/ 234 w 834"/>
              <a:gd name="T11" fmla="*/ 130 h 1039"/>
              <a:gd name="T12" fmla="*/ 170 w 834"/>
              <a:gd name="T13" fmla="*/ 172 h 1039"/>
              <a:gd name="T14" fmla="*/ 120 w 834"/>
              <a:gd name="T15" fmla="*/ 170 h 1039"/>
              <a:gd name="T16" fmla="*/ 45 w 834"/>
              <a:gd name="T17" fmla="*/ 229 h 1039"/>
              <a:gd name="T18" fmla="*/ 0 w 834"/>
              <a:gd name="T19" fmla="*/ 302 h 1039"/>
              <a:gd name="T20" fmla="*/ 71 w 834"/>
              <a:gd name="T21" fmla="*/ 364 h 1039"/>
              <a:gd name="T22" fmla="*/ 94 w 834"/>
              <a:gd name="T23" fmla="*/ 434 h 1039"/>
              <a:gd name="T24" fmla="*/ 135 w 834"/>
              <a:gd name="T25" fmla="*/ 501 h 1039"/>
              <a:gd name="T26" fmla="*/ 137 w 834"/>
              <a:gd name="T27" fmla="*/ 578 h 1039"/>
              <a:gd name="T28" fmla="*/ 198 w 834"/>
              <a:gd name="T29" fmla="*/ 626 h 1039"/>
              <a:gd name="T30" fmla="*/ 262 w 834"/>
              <a:gd name="T31" fmla="*/ 675 h 1039"/>
              <a:gd name="T32" fmla="*/ 312 w 834"/>
              <a:gd name="T33" fmla="*/ 671 h 1039"/>
              <a:gd name="T34" fmla="*/ 361 w 834"/>
              <a:gd name="T35" fmla="*/ 742 h 1039"/>
              <a:gd name="T36" fmla="*/ 401 w 834"/>
              <a:gd name="T37" fmla="*/ 801 h 1039"/>
              <a:gd name="T38" fmla="*/ 446 w 834"/>
              <a:gd name="T39" fmla="*/ 860 h 1039"/>
              <a:gd name="T40" fmla="*/ 505 w 834"/>
              <a:gd name="T41" fmla="*/ 876 h 1039"/>
              <a:gd name="T42" fmla="*/ 569 w 834"/>
              <a:gd name="T43" fmla="*/ 954 h 1039"/>
              <a:gd name="T44" fmla="*/ 628 w 834"/>
              <a:gd name="T45" fmla="*/ 1039 h 1039"/>
              <a:gd name="T46" fmla="*/ 650 w 834"/>
              <a:gd name="T47" fmla="*/ 987 h 1039"/>
              <a:gd name="T48" fmla="*/ 685 w 834"/>
              <a:gd name="T49" fmla="*/ 947 h 1039"/>
              <a:gd name="T50" fmla="*/ 678 w 834"/>
              <a:gd name="T51" fmla="*/ 909 h 1039"/>
              <a:gd name="T52" fmla="*/ 706 w 834"/>
              <a:gd name="T53" fmla="*/ 867 h 1039"/>
              <a:gd name="T54" fmla="*/ 744 w 834"/>
              <a:gd name="T55" fmla="*/ 841 h 1039"/>
              <a:gd name="T56" fmla="*/ 742 w 834"/>
              <a:gd name="T57" fmla="*/ 779 h 1039"/>
              <a:gd name="T58" fmla="*/ 746 w 834"/>
              <a:gd name="T59" fmla="*/ 746 h 1039"/>
              <a:gd name="T60" fmla="*/ 763 w 834"/>
              <a:gd name="T61" fmla="*/ 713 h 1039"/>
              <a:gd name="T62" fmla="*/ 803 w 834"/>
              <a:gd name="T63" fmla="*/ 664 h 1039"/>
              <a:gd name="T64" fmla="*/ 789 w 834"/>
              <a:gd name="T65" fmla="*/ 595 h 1039"/>
              <a:gd name="T66" fmla="*/ 782 w 834"/>
              <a:gd name="T67" fmla="*/ 545 h 1039"/>
              <a:gd name="T68" fmla="*/ 779 w 834"/>
              <a:gd name="T69" fmla="*/ 496 h 1039"/>
              <a:gd name="T70" fmla="*/ 787 w 834"/>
              <a:gd name="T71" fmla="*/ 444 h 1039"/>
              <a:gd name="T72" fmla="*/ 751 w 834"/>
              <a:gd name="T73" fmla="*/ 408 h 1039"/>
              <a:gd name="T74" fmla="*/ 742 w 834"/>
              <a:gd name="T75" fmla="*/ 361 h 1039"/>
              <a:gd name="T76" fmla="*/ 796 w 834"/>
              <a:gd name="T77" fmla="*/ 342 h 1039"/>
              <a:gd name="T78" fmla="*/ 808 w 834"/>
              <a:gd name="T79" fmla="*/ 290 h 1039"/>
              <a:gd name="T80" fmla="*/ 810 w 834"/>
              <a:gd name="T81" fmla="*/ 238 h 1039"/>
              <a:gd name="T82" fmla="*/ 827 w 834"/>
              <a:gd name="T83" fmla="*/ 193 h 1039"/>
              <a:gd name="T84" fmla="*/ 808 w 834"/>
              <a:gd name="T85" fmla="*/ 146 h 1039"/>
              <a:gd name="T86" fmla="*/ 782 w 834"/>
              <a:gd name="T87" fmla="*/ 123 h 1039"/>
              <a:gd name="T88" fmla="*/ 730 w 834"/>
              <a:gd name="T89" fmla="*/ 92 h 1039"/>
              <a:gd name="T90" fmla="*/ 685 w 834"/>
              <a:gd name="T91" fmla="*/ 89 h 1039"/>
              <a:gd name="T92" fmla="*/ 659 w 834"/>
              <a:gd name="T93" fmla="*/ 56 h 1039"/>
              <a:gd name="T94" fmla="*/ 605 w 834"/>
              <a:gd name="T95" fmla="*/ 68 h 1039"/>
              <a:gd name="T96" fmla="*/ 602 w 834"/>
              <a:gd name="T97" fmla="*/ 33 h 1039"/>
              <a:gd name="T98" fmla="*/ 555 w 834"/>
              <a:gd name="T99" fmla="*/ 0 h 1039"/>
              <a:gd name="T100" fmla="*/ 534 w 834"/>
              <a:gd name="T101" fmla="*/ 0 h 1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34" h="1039">
                <a:moveTo>
                  <a:pt x="534" y="0"/>
                </a:moveTo>
                <a:lnTo>
                  <a:pt x="517" y="40"/>
                </a:lnTo>
                <a:lnTo>
                  <a:pt x="489" y="49"/>
                </a:lnTo>
                <a:lnTo>
                  <a:pt x="489" y="92"/>
                </a:lnTo>
                <a:lnTo>
                  <a:pt x="451" y="64"/>
                </a:lnTo>
                <a:lnTo>
                  <a:pt x="411" y="59"/>
                </a:lnTo>
                <a:lnTo>
                  <a:pt x="333" y="108"/>
                </a:lnTo>
                <a:lnTo>
                  <a:pt x="333" y="137"/>
                </a:lnTo>
                <a:lnTo>
                  <a:pt x="314" y="156"/>
                </a:lnTo>
                <a:lnTo>
                  <a:pt x="283" y="139"/>
                </a:lnTo>
                <a:lnTo>
                  <a:pt x="267" y="149"/>
                </a:lnTo>
                <a:lnTo>
                  <a:pt x="234" y="130"/>
                </a:lnTo>
                <a:lnTo>
                  <a:pt x="196" y="144"/>
                </a:lnTo>
                <a:lnTo>
                  <a:pt x="170" y="172"/>
                </a:lnTo>
                <a:lnTo>
                  <a:pt x="144" y="149"/>
                </a:lnTo>
                <a:lnTo>
                  <a:pt x="120" y="170"/>
                </a:lnTo>
                <a:lnTo>
                  <a:pt x="85" y="167"/>
                </a:lnTo>
                <a:lnTo>
                  <a:pt x="45" y="229"/>
                </a:lnTo>
                <a:lnTo>
                  <a:pt x="42" y="264"/>
                </a:lnTo>
                <a:lnTo>
                  <a:pt x="0" y="302"/>
                </a:lnTo>
                <a:lnTo>
                  <a:pt x="33" y="338"/>
                </a:lnTo>
                <a:lnTo>
                  <a:pt x="71" y="364"/>
                </a:lnTo>
                <a:lnTo>
                  <a:pt x="68" y="404"/>
                </a:lnTo>
                <a:lnTo>
                  <a:pt x="94" y="434"/>
                </a:lnTo>
                <a:lnTo>
                  <a:pt x="92" y="472"/>
                </a:lnTo>
                <a:lnTo>
                  <a:pt x="135" y="501"/>
                </a:lnTo>
                <a:lnTo>
                  <a:pt x="130" y="545"/>
                </a:lnTo>
                <a:lnTo>
                  <a:pt x="137" y="578"/>
                </a:lnTo>
                <a:lnTo>
                  <a:pt x="170" y="595"/>
                </a:lnTo>
                <a:lnTo>
                  <a:pt x="198" y="626"/>
                </a:lnTo>
                <a:lnTo>
                  <a:pt x="222" y="664"/>
                </a:lnTo>
                <a:lnTo>
                  <a:pt x="262" y="675"/>
                </a:lnTo>
                <a:lnTo>
                  <a:pt x="274" y="666"/>
                </a:lnTo>
                <a:lnTo>
                  <a:pt x="312" y="671"/>
                </a:lnTo>
                <a:lnTo>
                  <a:pt x="357" y="704"/>
                </a:lnTo>
                <a:lnTo>
                  <a:pt x="361" y="742"/>
                </a:lnTo>
                <a:lnTo>
                  <a:pt x="401" y="782"/>
                </a:lnTo>
                <a:lnTo>
                  <a:pt x="401" y="801"/>
                </a:lnTo>
                <a:lnTo>
                  <a:pt x="439" y="831"/>
                </a:lnTo>
                <a:lnTo>
                  <a:pt x="446" y="860"/>
                </a:lnTo>
                <a:lnTo>
                  <a:pt x="470" y="876"/>
                </a:lnTo>
                <a:lnTo>
                  <a:pt x="505" y="876"/>
                </a:lnTo>
                <a:lnTo>
                  <a:pt x="539" y="909"/>
                </a:lnTo>
                <a:lnTo>
                  <a:pt x="569" y="954"/>
                </a:lnTo>
                <a:lnTo>
                  <a:pt x="572" y="1001"/>
                </a:lnTo>
                <a:lnTo>
                  <a:pt x="628" y="1039"/>
                </a:lnTo>
                <a:lnTo>
                  <a:pt x="650" y="1008"/>
                </a:lnTo>
                <a:lnTo>
                  <a:pt x="650" y="987"/>
                </a:lnTo>
                <a:lnTo>
                  <a:pt x="657" y="959"/>
                </a:lnTo>
                <a:lnTo>
                  <a:pt x="685" y="947"/>
                </a:lnTo>
                <a:lnTo>
                  <a:pt x="690" y="928"/>
                </a:lnTo>
                <a:lnTo>
                  <a:pt x="678" y="909"/>
                </a:lnTo>
                <a:lnTo>
                  <a:pt x="685" y="860"/>
                </a:lnTo>
                <a:lnTo>
                  <a:pt x="706" y="867"/>
                </a:lnTo>
                <a:lnTo>
                  <a:pt x="713" y="853"/>
                </a:lnTo>
                <a:lnTo>
                  <a:pt x="744" y="841"/>
                </a:lnTo>
                <a:lnTo>
                  <a:pt x="758" y="810"/>
                </a:lnTo>
                <a:lnTo>
                  <a:pt x="742" y="779"/>
                </a:lnTo>
                <a:lnTo>
                  <a:pt x="768" y="767"/>
                </a:lnTo>
                <a:lnTo>
                  <a:pt x="746" y="746"/>
                </a:lnTo>
                <a:lnTo>
                  <a:pt x="763" y="732"/>
                </a:lnTo>
                <a:lnTo>
                  <a:pt x="763" y="713"/>
                </a:lnTo>
                <a:lnTo>
                  <a:pt x="779" y="699"/>
                </a:lnTo>
                <a:lnTo>
                  <a:pt x="803" y="664"/>
                </a:lnTo>
                <a:lnTo>
                  <a:pt x="787" y="635"/>
                </a:lnTo>
                <a:lnTo>
                  <a:pt x="789" y="595"/>
                </a:lnTo>
                <a:lnTo>
                  <a:pt x="789" y="571"/>
                </a:lnTo>
                <a:lnTo>
                  <a:pt x="782" y="545"/>
                </a:lnTo>
                <a:lnTo>
                  <a:pt x="796" y="524"/>
                </a:lnTo>
                <a:lnTo>
                  <a:pt x="779" y="496"/>
                </a:lnTo>
                <a:lnTo>
                  <a:pt x="779" y="465"/>
                </a:lnTo>
                <a:lnTo>
                  <a:pt x="787" y="444"/>
                </a:lnTo>
                <a:lnTo>
                  <a:pt x="770" y="430"/>
                </a:lnTo>
                <a:lnTo>
                  <a:pt x="751" y="408"/>
                </a:lnTo>
                <a:lnTo>
                  <a:pt x="761" y="382"/>
                </a:lnTo>
                <a:lnTo>
                  <a:pt x="742" y="361"/>
                </a:lnTo>
                <a:lnTo>
                  <a:pt x="768" y="342"/>
                </a:lnTo>
                <a:lnTo>
                  <a:pt x="796" y="342"/>
                </a:lnTo>
                <a:lnTo>
                  <a:pt x="820" y="312"/>
                </a:lnTo>
                <a:lnTo>
                  <a:pt x="808" y="290"/>
                </a:lnTo>
                <a:lnTo>
                  <a:pt x="822" y="269"/>
                </a:lnTo>
                <a:lnTo>
                  <a:pt x="810" y="238"/>
                </a:lnTo>
                <a:lnTo>
                  <a:pt x="834" y="212"/>
                </a:lnTo>
                <a:lnTo>
                  <a:pt x="827" y="193"/>
                </a:lnTo>
                <a:lnTo>
                  <a:pt x="829" y="163"/>
                </a:lnTo>
                <a:lnTo>
                  <a:pt x="808" y="146"/>
                </a:lnTo>
                <a:lnTo>
                  <a:pt x="782" y="141"/>
                </a:lnTo>
                <a:lnTo>
                  <a:pt x="782" y="123"/>
                </a:lnTo>
                <a:lnTo>
                  <a:pt x="756" y="127"/>
                </a:lnTo>
                <a:lnTo>
                  <a:pt x="730" y="92"/>
                </a:lnTo>
                <a:lnTo>
                  <a:pt x="706" y="101"/>
                </a:lnTo>
                <a:lnTo>
                  <a:pt x="685" y="89"/>
                </a:lnTo>
                <a:lnTo>
                  <a:pt x="664" y="80"/>
                </a:lnTo>
                <a:lnTo>
                  <a:pt x="659" y="56"/>
                </a:lnTo>
                <a:lnTo>
                  <a:pt x="626" y="54"/>
                </a:lnTo>
                <a:lnTo>
                  <a:pt x="605" y="68"/>
                </a:lnTo>
                <a:lnTo>
                  <a:pt x="588" y="52"/>
                </a:lnTo>
                <a:lnTo>
                  <a:pt x="602" y="33"/>
                </a:lnTo>
                <a:lnTo>
                  <a:pt x="590" y="19"/>
                </a:lnTo>
                <a:lnTo>
                  <a:pt x="555" y="0"/>
                </a:lnTo>
                <a:lnTo>
                  <a:pt x="534" y="0"/>
                </a:lnTo>
                <a:lnTo>
                  <a:pt x="534" y="0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8462EEF7-86AB-E187-8EA2-3AA43F944AB5}"/>
              </a:ext>
            </a:extLst>
          </p:cNvPr>
          <p:cNvSpPr>
            <a:spLocks/>
          </p:cNvSpPr>
          <p:nvPr/>
        </p:nvSpPr>
        <p:spPr bwMode="auto">
          <a:xfrm>
            <a:off x="8393354" y="2972412"/>
            <a:ext cx="2244043" cy="1836443"/>
          </a:xfrm>
          <a:custGeom>
            <a:avLst/>
            <a:gdLst>
              <a:gd name="T0" fmla="*/ 147 w 1002"/>
              <a:gd name="T1" fmla="*/ 106 h 820"/>
              <a:gd name="T2" fmla="*/ 100 w 1002"/>
              <a:gd name="T3" fmla="*/ 130 h 820"/>
              <a:gd name="T4" fmla="*/ 50 w 1002"/>
              <a:gd name="T5" fmla="*/ 198 h 820"/>
              <a:gd name="T6" fmla="*/ 45 w 1002"/>
              <a:gd name="T7" fmla="*/ 241 h 820"/>
              <a:gd name="T8" fmla="*/ 5 w 1002"/>
              <a:gd name="T9" fmla="*/ 324 h 820"/>
              <a:gd name="T10" fmla="*/ 7 w 1002"/>
              <a:gd name="T11" fmla="*/ 376 h 820"/>
              <a:gd name="T12" fmla="*/ 19 w 1002"/>
              <a:gd name="T13" fmla="*/ 432 h 820"/>
              <a:gd name="T14" fmla="*/ 43 w 1002"/>
              <a:gd name="T15" fmla="*/ 461 h 820"/>
              <a:gd name="T16" fmla="*/ 95 w 1002"/>
              <a:gd name="T17" fmla="*/ 480 h 820"/>
              <a:gd name="T18" fmla="*/ 161 w 1002"/>
              <a:gd name="T19" fmla="*/ 515 h 820"/>
              <a:gd name="T20" fmla="*/ 208 w 1002"/>
              <a:gd name="T21" fmla="*/ 527 h 820"/>
              <a:gd name="T22" fmla="*/ 255 w 1002"/>
              <a:gd name="T23" fmla="*/ 529 h 820"/>
              <a:gd name="T24" fmla="*/ 322 w 1002"/>
              <a:gd name="T25" fmla="*/ 534 h 820"/>
              <a:gd name="T26" fmla="*/ 352 w 1002"/>
              <a:gd name="T27" fmla="*/ 579 h 820"/>
              <a:gd name="T28" fmla="*/ 397 w 1002"/>
              <a:gd name="T29" fmla="*/ 626 h 820"/>
              <a:gd name="T30" fmla="*/ 418 w 1002"/>
              <a:gd name="T31" fmla="*/ 678 h 820"/>
              <a:gd name="T32" fmla="*/ 461 w 1002"/>
              <a:gd name="T33" fmla="*/ 706 h 820"/>
              <a:gd name="T34" fmla="*/ 515 w 1002"/>
              <a:gd name="T35" fmla="*/ 728 h 820"/>
              <a:gd name="T36" fmla="*/ 596 w 1002"/>
              <a:gd name="T37" fmla="*/ 721 h 820"/>
              <a:gd name="T38" fmla="*/ 655 w 1002"/>
              <a:gd name="T39" fmla="*/ 742 h 820"/>
              <a:gd name="T40" fmla="*/ 683 w 1002"/>
              <a:gd name="T41" fmla="*/ 754 h 820"/>
              <a:gd name="T42" fmla="*/ 726 w 1002"/>
              <a:gd name="T43" fmla="*/ 806 h 820"/>
              <a:gd name="T44" fmla="*/ 778 w 1002"/>
              <a:gd name="T45" fmla="*/ 810 h 820"/>
              <a:gd name="T46" fmla="*/ 820 w 1002"/>
              <a:gd name="T47" fmla="*/ 721 h 820"/>
              <a:gd name="T48" fmla="*/ 874 w 1002"/>
              <a:gd name="T49" fmla="*/ 718 h 820"/>
              <a:gd name="T50" fmla="*/ 950 w 1002"/>
              <a:gd name="T51" fmla="*/ 721 h 820"/>
              <a:gd name="T52" fmla="*/ 1002 w 1002"/>
              <a:gd name="T53" fmla="*/ 666 h 820"/>
              <a:gd name="T54" fmla="*/ 962 w 1002"/>
              <a:gd name="T55" fmla="*/ 553 h 820"/>
              <a:gd name="T56" fmla="*/ 910 w 1002"/>
              <a:gd name="T57" fmla="*/ 534 h 820"/>
              <a:gd name="T58" fmla="*/ 858 w 1002"/>
              <a:gd name="T59" fmla="*/ 489 h 820"/>
              <a:gd name="T60" fmla="*/ 844 w 1002"/>
              <a:gd name="T61" fmla="*/ 385 h 820"/>
              <a:gd name="T62" fmla="*/ 818 w 1002"/>
              <a:gd name="T63" fmla="*/ 343 h 820"/>
              <a:gd name="T64" fmla="*/ 735 w 1002"/>
              <a:gd name="T65" fmla="*/ 333 h 820"/>
              <a:gd name="T66" fmla="*/ 674 w 1002"/>
              <a:gd name="T67" fmla="*/ 354 h 820"/>
              <a:gd name="T68" fmla="*/ 617 w 1002"/>
              <a:gd name="T69" fmla="*/ 298 h 820"/>
              <a:gd name="T70" fmla="*/ 574 w 1002"/>
              <a:gd name="T71" fmla="*/ 295 h 820"/>
              <a:gd name="T72" fmla="*/ 548 w 1002"/>
              <a:gd name="T73" fmla="*/ 250 h 820"/>
              <a:gd name="T74" fmla="*/ 492 w 1002"/>
              <a:gd name="T75" fmla="*/ 234 h 820"/>
              <a:gd name="T76" fmla="*/ 444 w 1002"/>
              <a:gd name="T77" fmla="*/ 307 h 820"/>
              <a:gd name="T78" fmla="*/ 385 w 1002"/>
              <a:gd name="T79" fmla="*/ 279 h 820"/>
              <a:gd name="T80" fmla="*/ 343 w 1002"/>
              <a:gd name="T81" fmla="*/ 222 h 820"/>
              <a:gd name="T82" fmla="*/ 286 w 1002"/>
              <a:gd name="T83" fmla="*/ 189 h 820"/>
              <a:gd name="T84" fmla="*/ 258 w 1002"/>
              <a:gd name="T85" fmla="*/ 137 h 820"/>
              <a:gd name="T86" fmla="*/ 348 w 1002"/>
              <a:gd name="T87" fmla="*/ 104 h 820"/>
              <a:gd name="T88" fmla="*/ 322 w 1002"/>
              <a:gd name="T89" fmla="*/ 54 h 820"/>
              <a:gd name="T90" fmla="*/ 298 w 1002"/>
              <a:gd name="T91" fmla="*/ 0 h 820"/>
              <a:gd name="T92" fmla="*/ 265 w 1002"/>
              <a:gd name="T93" fmla="*/ 47 h 820"/>
              <a:gd name="T94" fmla="*/ 147 w 1002"/>
              <a:gd name="T95" fmla="*/ 54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2" h="820">
                <a:moveTo>
                  <a:pt x="147" y="54"/>
                </a:moveTo>
                <a:lnTo>
                  <a:pt x="147" y="106"/>
                </a:lnTo>
                <a:lnTo>
                  <a:pt x="123" y="106"/>
                </a:lnTo>
                <a:lnTo>
                  <a:pt x="100" y="130"/>
                </a:lnTo>
                <a:lnTo>
                  <a:pt x="50" y="163"/>
                </a:lnTo>
                <a:lnTo>
                  <a:pt x="50" y="198"/>
                </a:lnTo>
                <a:lnTo>
                  <a:pt x="31" y="215"/>
                </a:lnTo>
                <a:lnTo>
                  <a:pt x="45" y="241"/>
                </a:lnTo>
                <a:lnTo>
                  <a:pt x="14" y="284"/>
                </a:lnTo>
                <a:lnTo>
                  <a:pt x="5" y="324"/>
                </a:lnTo>
                <a:lnTo>
                  <a:pt x="26" y="345"/>
                </a:lnTo>
                <a:lnTo>
                  <a:pt x="7" y="376"/>
                </a:lnTo>
                <a:lnTo>
                  <a:pt x="0" y="413"/>
                </a:lnTo>
                <a:lnTo>
                  <a:pt x="19" y="432"/>
                </a:lnTo>
                <a:lnTo>
                  <a:pt x="43" y="432"/>
                </a:lnTo>
                <a:lnTo>
                  <a:pt x="43" y="461"/>
                </a:lnTo>
                <a:lnTo>
                  <a:pt x="74" y="461"/>
                </a:lnTo>
                <a:lnTo>
                  <a:pt x="95" y="480"/>
                </a:lnTo>
                <a:lnTo>
                  <a:pt x="133" y="470"/>
                </a:lnTo>
                <a:lnTo>
                  <a:pt x="161" y="515"/>
                </a:lnTo>
                <a:lnTo>
                  <a:pt x="187" y="515"/>
                </a:lnTo>
                <a:lnTo>
                  <a:pt x="208" y="527"/>
                </a:lnTo>
                <a:lnTo>
                  <a:pt x="234" y="508"/>
                </a:lnTo>
                <a:lnTo>
                  <a:pt x="255" y="529"/>
                </a:lnTo>
                <a:lnTo>
                  <a:pt x="284" y="515"/>
                </a:lnTo>
                <a:lnTo>
                  <a:pt x="322" y="534"/>
                </a:lnTo>
                <a:lnTo>
                  <a:pt x="312" y="579"/>
                </a:lnTo>
                <a:lnTo>
                  <a:pt x="352" y="579"/>
                </a:lnTo>
                <a:lnTo>
                  <a:pt x="366" y="617"/>
                </a:lnTo>
                <a:lnTo>
                  <a:pt x="397" y="626"/>
                </a:lnTo>
                <a:lnTo>
                  <a:pt x="423" y="652"/>
                </a:lnTo>
                <a:lnTo>
                  <a:pt x="418" y="678"/>
                </a:lnTo>
                <a:lnTo>
                  <a:pt x="447" y="678"/>
                </a:lnTo>
                <a:lnTo>
                  <a:pt x="461" y="706"/>
                </a:lnTo>
                <a:lnTo>
                  <a:pt x="489" y="706"/>
                </a:lnTo>
                <a:lnTo>
                  <a:pt x="515" y="728"/>
                </a:lnTo>
                <a:lnTo>
                  <a:pt x="555" y="711"/>
                </a:lnTo>
                <a:lnTo>
                  <a:pt x="596" y="721"/>
                </a:lnTo>
                <a:lnTo>
                  <a:pt x="626" y="742"/>
                </a:lnTo>
                <a:lnTo>
                  <a:pt x="655" y="742"/>
                </a:lnTo>
                <a:lnTo>
                  <a:pt x="681" y="730"/>
                </a:lnTo>
                <a:lnTo>
                  <a:pt x="683" y="754"/>
                </a:lnTo>
                <a:lnTo>
                  <a:pt x="721" y="775"/>
                </a:lnTo>
                <a:lnTo>
                  <a:pt x="726" y="806"/>
                </a:lnTo>
                <a:lnTo>
                  <a:pt x="756" y="820"/>
                </a:lnTo>
                <a:lnTo>
                  <a:pt x="778" y="810"/>
                </a:lnTo>
                <a:lnTo>
                  <a:pt x="822" y="751"/>
                </a:lnTo>
                <a:lnTo>
                  <a:pt x="820" y="721"/>
                </a:lnTo>
                <a:lnTo>
                  <a:pt x="851" y="706"/>
                </a:lnTo>
                <a:lnTo>
                  <a:pt x="874" y="718"/>
                </a:lnTo>
                <a:lnTo>
                  <a:pt x="917" y="711"/>
                </a:lnTo>
                <a:lnTo>
                  <a:pt x="950" y="721"/>
                </a:lnTo>
                <a:lnTo>
                  <a:pt x="995" y="699"/>
                </a:lnTo>
                <a:lnTo>
                  <a:pt x="1002" y="666"/>
                </a:lnTo>
                <a:lnTo>
                  <a:pt x="976" y="600"/>
                </a:lnTo>
                <a:lnTo>
                  <a:pt x="962" y="553"/>
                </a:lnTo>
                <a:lnTo>
                  <a:pt x="926" y="553"/>
                </a:lnTo>
                <a:lnTo>
                  <a:pt x="910" y="534"/>
                </a:lnTo>
                <a:lnTo>
                  <a:pt x="865" y="522"/>
                </a:lnTo>
                <a:lnTo>
                  <a:pt x="858" y="489"/>
                </a:lnTo>
                <a:lnTo>
                  <a:pt x="827" y="423"/>
                </a:lnTo>
                <a:lnTo>
                  <a:pt x="844" y="385"/>
                </a:lnTo>
                <a:lnTo>
                  <a:pt x="832" y="380"/>
                </a:lnTo>
                <a:lnTo>
                  <a:pt x="818" y="343"/>
                </a:lnTo>
                <a:lnTo>
                  <a:pt x="789" y="361"/>
                </a:lnTo>
                <a:lnTo>
                  <a:pt x="735" y="333"/>
                </a:lnTo>
                <a:lnTo>
                  <a:pt x="690" y="326"/>
                </a:lnTo>
                <a:lnTo>
                  <a:pt x="674" y="354"/>
                </a:lnTo>
                <a:lnTo>
                  <a:pt x="648" y="312"/>
                </a:lnTo>
                <a:lnTo>
                  <a:pt x="617" y="298"/>
                </a:lnTo>
                <a:lnTo>
                  <a:pt x="600" y="279"/>
                </a:lnTo>
                <a:lnTo>
                  <a:pt x="574" y="295"/>
                </a:lnTo>
                <a:lnTo>
                  <a:pt x="546" y="284"/>
                </a:lnTo>
                <a:lnTo>
                  <a:pt x="548" y="250"/>
                </a:lnTo>
                <a:lnTo>
                  <a:pt x="525" y="227"/>
                </a:lnTo>
                <a:lnTo>
                  <a:pt x="492" y="234"/>
                </a:lnTo>
                <a:lnTo>
                  <a:pt x="475" y="276"/>
                </a:lnTo>
                <a:lnTo>
                  <a:pt x="444" y="307"/>
                </a:lnTo>
                <a:lnTo>
                  <a:pt x="414" y="307"/>
                </a:lnTo>
                <a:lnTo>
                  <a:pt x="385" y="279"/>
                </a:lnTo>
                <a:lnTo>
                  <a:pt x="357" y="269"/>
                </a:lnTo>
                <a:lnTo>
                  <a:pt x="343" y="222"/>
                </a:lnTo>
                <a:lnTo>
                  <a:pt x="314" y="187"/>
                </a:lnTo>
                <a:lnTo>
                  <a:pt x="286" y="189"/>
                </a:lnTo>
                <a:lnTo>
                  <a:pt x="258" y="161"/>
                </a:lnTo>
                <a:lnTo>
                  <a:pt x="258" y="137"/>
                </a:lnTo>
                <a:lnTo>
                  <a:pt x="307" y="123"/>
                </a:lnTo>
                <a:lnTo>
                  <a:pt x="348" y="104"/>
                </a:lnTo>
                <a:lnTo>
                  <a:pt x="348" y="80"/>
                </a:lnTo>
                <a:lnTo>
                  <a:pt x="322" y="54"/>
                </a:lnTo>
                <a:lnTo>
                  <a:pt x="326" y="28"/>
                </a:lnTo>
                <a:lnTo>
                  <a:pt x="298" y="0"/>
                </a:lnTo>
                <a:lnTo>
                  <a:pt x="286" y="28"/>
                </a:lnTo>
                <a:lnTo>
                  <a:pt x="265" y="47"/>
                </a:lnTo>
                <a:lnTo>
                  <a:pt x="196" y="43"/>
                </a:lnTo>
                <a:lnTo>
                  <a:pt x="147" y="54"/>
                </a:lnTo>
                <a:lnTo>
                  <a:pt x="147" y="54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1" name="Freeform 14">
            <a:extLst>
              <a:ext uri="{FF2B5EF4-FFF2-40B4-BE49-F238E27FC236}">
                <a16:creationId xmlns:a16="http://schemas.microsoft.com/office/drawing/2014/main" id="{77F2AC41-0D76-36CF-9398-E8074237546C}"/>
              </a:ext>
            </a:extLst>
          </p:cNvPr>
          <p:cNvSpPr>
            <a:spLocks/>
          </p:cNvSpPr>
          <p:nvPr/>
        </p:nvSpPr>
        <p:spPr bwMode="auto">
          <a:xfrm>
            <a:off x="7844662" y="2761893"/>
            <a:ext cx="1581131" cy="2358261"/>
          </a:xfrm>
          <a:custGeom>
            <a:avLst/>
            <a:gdLst>
              <a:gd name="T0" fmla="*/ 392 w 706"/>
              <a:gd name="T1" fmla="*/ 200 h 1053"/>
              <a:gd name="T2" fmla="*/ 345 w 706"/>
              <a:gd name="T3" fmla="*/ 224 h 1053"/>
              <a:gd name="T4" fmla="*/ 295 w 706"/>
              <a:gd name="T5" fmla="*/ 292 h 1053"/>
              <a:gd name="T6" fmla="*/ 290 w 706"/>
              <a:gd name="T7" fmla="*/ 335 h 1053"/>
              <a:gd name="T8" fmla="*/ 250 w 706"/>
              <a:gd name="T9" fmla="*/ 418 h 1053"/>
              <a:gd name="T10" fmla="*/ 252 w 706"/>
              <a:gd name="T11" fmla="*/ 470 h 1053"/>
              <a:gd name="T12" fmla="*/ 264 w 706"/>
              <a:gd name="T13" fmla="*/ 526 h 1053"/>
              <a:gd name="T14" fmla="*/ 288 w 706"/>
              <a:gd name="T15" fmla="*/ 555 h 1053"/>
              <a:gd name="T16" fmla="*/ 340 w 706"/>
              <a:gd name="T17" fmla="*/ 574 h 1053"/>
              <a:gd name="T18" fmla="*/ 406 w 706"/>
              <a:gd name="T19" fmla="*/ 609 h 1053"/>
              <a:gd name="T20" fmla="*/ 453 w 706"/>
              <a:gd name="T21" fmla="*/ 621 h 1053"/>
              <a:gd name="T22" fmla="*/ 500 w 706"/>
              <a:gd name="T23" fmla="*/ 623 h 1053"/>
              <a:gd name="T24" fmla="*/ 567 w 706"/>
              <a:gd name="T25" fmla="*/ 628 h 1053"/>
              <a:gd name="T26" fmla="*/ 597 w 706"/>
              <a:gd name="T27" fmla="*/ 673 h 1053"/>
              <a:gd name="T28" fmla="*/ 642 w 706"/>
              <a:gd name="T29" fmla="*/ 720 h 1053"/>
              <a:gd name="T30" fmla="*/ 663 w 706"/>
              <a:gd name="T31" fmla="*/ 772 h 1053"/>
              <a:gd name="T32" fmla="*/ 706 w 706"/>
              <a:gd name="T33" fmla="*/ 800 h 1053"/>
              <a:gd name="T34" fmla="*/ 663 w 706"/>
              <a:gd name="T35" fmla="*/ 815 h 1053"/>
              <a:gd name="T36" fmla="*/ 630 w 706"/>
              <a:gd name="T37" fmla="*/ 871 h 1053"/>
              <a:gd name="T38" fmla="*/ 574 w 706"/>
              <a:gd name="T39" fmla="*/ 867 h 1053"/>
              <a:gd name="T40" fmla="*/ 545 w 706"/>
              <a:gd name="T41" fmla="*/ 914 h 1053"/>
              <a:gd name="T42" fmla="*/ 486 w 706"/>
              <a:gd name="T43" fmla="*/ 916 h 1053"/>
              <a:gd name="T44" fmla="*/ 451 w 706"/>
              <a:gd name="T45" fmla="*/ 963 h 1053"/>
              <a:gd name="T46" fmla="*/ 396 w 706"/>
              <a:gd name="T47" fmla="*/ 947 h 1053"/>
              <a:gd name="T48" fmla="*/ 366 w 706"/>
              <a:gd name="T49" fmla="*/ 940 h 1053"/>
              <a:gd name="T50" fmla="*/ 359 w 706"/>
              <a:gd name="T51" fmla="*/ 999 h 1053"/>
              <a:gd name="T52" fmla="*/ 300 w 706"/>
              <a:gd name="T53" fmla="*/ 1022 h 1053"/>
              <a:gd name="T54" fmla="*/ 250 w 706"/>
              <a:gd name="T55" fmla="*/ 1020 h 1053"/>
              <a:gd name="T56" fmla="*/ 233 w 706"/>
              <a:gd name="T57" fmla="*/ 985 h 1053"/>
              <a:gd name="T58" fmla="*/ 193 w 706"/>
              <a:gd name="T59" fmla="*/ 956 h 1053"/>
              <a:gd name="T60" fmla="*/ 163 w 706"/>
              <a:gd name="T61" fmla="*/ 914 h 1053"/>
              <a:gd name="T62" fmla="*/ 144 w 706"/>
              <a:gd name="T63" fmla="*/ 871 h 1053"/>
              <a:gd name="T64" fmla="*/ 104 w 706"/>
              <a:gd name="T65" fmla="*/ 845 h 1053"/>
              <a:gd name="T66" fmla="*/ 106 w 706"/>
              <a:gd name="T67" fmla="*/ 885 h 1053"/>
              <a:gd name="T68" fmla="*/ 104 w 706"/>
              <a:gd name="T69" fmla="*/ 940 h 1053"/>
              <a:gd name="T70" fmla="*/ 49 w 706"/>
              <a:gd name="T71" fmla="*/ 928 h 1053"/>
              <a:gd name="T72" fmla="*/ 45 w 706"/>
              <a:gd name="T73" fmla="*/ 878 h 1053"/>
              <a:gd name="T74" fmla="*/ 70 w 706"/>
              <a:gd name="T75" fmla="*/ 819 h 1053"/>
              <a:gd name="T76" fmla="*/ 19 w 706"/>
              <a:gd name="T77" fmla="*/ 810 h 1053"/>
              <a:gd name="T78" fmla="*/ 49 w 706"/>
              <a:gd name="T79" fmla="*/ 746 h 1053"/>
              <a:gd name="T80" fmla="*/ 75 w 706"/>
              <a:gd name="T81" fmla="*/ 692 h 1053"/>
              <a:gd name="T82" fmla="*/ 45 w 706"/>
              <a:gd name="T83" fmla="*/ 640 h 1053"/>
              <a:gd name="T84" fmla="*/ 23 w 706"/>
              <a:gd name="T85" fmla="*/ 574 h 1053"/>
              <a:gd name="T86" fmla="*/ 30 w 706"/>
              <a:gd name="T87" fmla="*/ 512 h 1053"/>
              <a:gd name="T88" fmla="*/ 14 w 706"/>
              <a:gd name="T89" fmla="*/ 463 h 1053"/>
              <a:gd name="T90" fmla="*/ 0 w 706"/>
              <a:gd name="T91" fmla="*/ 406 h 1053"/>
              <a:gd name="T92" fmla="*/ 37 w 706"/>
              <a:gd name="T93" fmla="*/ 342 h 1053"/>
              <a:gd name="T94" fmla="*/ 68 w 706"/>
              <a:gd name="T95" fmla="*/ 252 h 1053"/>
              <a:gd name="T96" fmla="*/ 122 w 706"/>
              <a:gd name="T97" fmla="*/ 191 h 1053"/>
              <a:gd name="T98" fmla="*/ 158 w 706"/>
              <a:gd name="T99" fmla="*/ 148 h 1053"/>
              <a:gd name="T100" fmla="*/ 113 w 706"/>
              <a:gd name="T101" fmla="*/ 115 h 1053"/>
              <a:gd name="T102" fmla="*/ 61 w 706"/>
              <a:gd name="T103" fmla="*/ 37 h 1053"/>
              <a:gd name="T104" fmla="*/ 122 w 706"/>
              <a:gd name="T105" fmla="*/ 11 h 1053"/>
              <a:gd name="T106" fmla="*/ 205 w 706"/>
              <a:gd name="T107" fmla="*/ 33 h 1053"/>
              <a:gd name="T108" fmla="*/ 264 w 706"/>
              <a:gd name="T109" fmla="*/ 42 h 1053"/>
              <a:gd name="T110" fmla="*/ 300 w 706"/>
              <a:gd name="T111" fmla="*/ 101 h 1053"/>
              <a:gd name="T112" fmla="*/ 354 w 706"/>
              <a:gd name="T113" fmla="*/ 139 h 1053"/>
              <a:gd name="T114" fmla="*/ 392 w 706"/>
              <a:gd name="T115" fmla="*/ 148 h 1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06" h="1053">
                <a:moveTo>
                  <a:pt x="392" y="148"/>
                </a:moveTo>
                <a:lnTo>
                  <a:pt x="392" y="200"/>
                </a:lnTo>
                <a:lnTo>
                  <a:pt x="368" y="200"/>
                </a:lnTo>
                <a:lnTo>
                  <a:pt x="345" y="224"/>
                </a:lnTo>
                <a:lnTo>
                  <a:pt x="295" y="257"/>
                </a:lnTo>
                <a:lnTo>
                  <a:pt x="295" y="292"/>
                </a:lnTo>
                <a:lnTo>
                  <a:pt x="276" y="309"/>
                </a:lnTo>
                <a:lnTo>
                  <a:pt x="290" y="335"/>
                </a:lnTo>
                <a:lnTo>
                  <a:pt x="259" y="378"/>
                </a:lnTo>
                <a:lnTo>
                  <a:pt x="250" y="418"/>
                </a:lnTo>
                <a:lnTo>
                  <a:pt x="271" y="439"/>
                </a:lnTo>
                <a:lnTo>
                  <a:pt x="252" y="470"/>
                </a:lnTo>
                <a:lnTo>
                  <a:pt x="245" y="507"/>
                </a:lnTo>
                <a:lnTo>
                  <a:pt x="264" y="526"/>
                </a:lnTo>
                <a:lnTo>
                  <a:pt x="288" y="526"/>
                </a:lnTo>
                <a:lnTo>
                  <a:pt x="288" y="555"/>
                </a:lnTo>
                <a:lnTo>
                  <a:pt x="319" y="555"/>
                </a:lnTo>
                <a:lnTo>
                  <a:pt x="340" y="574"/>
                </a:lnTo>
                <a:lnTo>
                  <a:pt x="378" y="564"/>
                </a:lnTo>
                <a:lnTo>
                  <a:pt x="406" y="609"/>
                </a:lnTo>
                <a:lnTo>
                  <a:pt x="432" y="609"/>
                </a:lnTo>
                <a:lnTo>
                  <a:pt x="453" y="621"/>
                </a:lnTo>
                <a:lnTo>
                  <a:pt x="479" y="602"/>
                </a:lnTo>
                <a:lnTo>
                  <a:pt x="500" y="623"/>
                </a:lnTo>
                <a:lnTo>
                  <a:pt x="529" y="609"/>
                </a:lnTo>
                <a:lnTo>
                  <a:pt x="567" y="628"/>
                </a:lnTo>
                <a:lnTo>
                  <a:pt x="557" y="673"/>
                </a:lnTo>
                <a:lnTo>
                  <a:pt x="597" y="673"/>
                </a:lnTo>
                <a:lnTo>
                  <a:pt x="611" y="711"/>
                </a:lnTo>
                <a:lnTo>
                  <a:pt x="642" y="720"/>
                </a:lnTo>
                <a:lnTo>
                  <a:pt x="668" y="746"/>
                </a:lnTo>
                <a:lnTo>
                  <a:pt x="663" y="772"/>
                </a:lnTo>
                <a:lnTo>
                  <a:pt x="692" y="772"/>
                </a:lnTo>
                <a:lnTo>
                  <a:pt x="706" y="800"/>
                </a:lnTo>
                <a:lnTo>
                  <a:pt x="685" y="822"/>
                </a:lnTo>
                <a:lnTo>
                  <a:pt x="663" y="815"/>
                </a:lnTo>
                <a:lnTo>
                  <a:pt x="630" y="836"/>
                </a:lnTo>
                <a:lnTo>
                  <a:pt x="630" y="871"/>
                </a:lnTo>
                <a:lnTo>
                  <a:pt x="602" y="900"/>
                </a:lnTo>
                <a:lnTo>
                  <a:pt x="574" y="867"/>
                </a:lnTo>
                <a:lnTo>
                  <a:pt x="534" y="881"/>
                </a:lnTo>
                <a:lnTo>
                  <a:pt x="545" y="914"/>
                </a:lnTo>
                <a:lnTo>
                  <a:pt x="510" y="926"/>
                </a:lnTo>
                <a:lnTo>
                  <a:pt x="486" y="916"/>
                </a:lnTo>
                <a:lnTo>
                  <a:pt x="465" y="937"/>
                </a:lnTo>
                <a:lnTo>
                  <a:pt x="451" y="963"/>
                </a:lnTo>
                <a:lnTo>
                  <a:pt x="430" y="944"/>
                </a:lnTo>
                <a:lnTo>
                  <a:pt x="396" y="947"/>
                </a:lnTo>
                <a:lnTo>
                  <a:pt x="387" y="921"/>
                </a:lnTo>
                <a:lnTo>
                  <a:pt x="366" y="940"/>
                </a:lnTo>
                <a:lnTo>
                  <a:pt x="378" y="980"/>
                </a:lnTo>
                <a:lnTo>
                  <a:pt x="359" y="999"/>
                </a:lnTo>
                <a:lnTo>
                  <a:pt x="347" y="1015"/>
                </a:lnTo>
                <a:lnTo>
                  <a:pt x="300" y="1022"/>
                </a:lnTo>
                <a:lnTo>
                  <a:pt x="269" y="1053"/>
                </a:lnTo>
                <a:lnTo>
                  <a:pt x="250" y="1020"/>
                </a:lnTo>
                <a:lnTo>
                  <a:pt x="250" y="1001"/>
                </a:lnTo>
                <a:lnTo>
                  <a:pt x="233" y="985"/>
                </a:lnTo>
                <a:lnTo>
                  <a:pt x="198" y="985"/>
                </a:lnTo>
                <a:lnTo>
                  <a:pt x="193" y="956"/>
                </a:lnTo>
                <a:lnTo>
                  <a:pt x="193" y="933"/>
                </a:lnTo>
                <a:lnTo>
                  <a:pt x="163" y="914"/>
                </a:lnTo>
                <a:lnTo>
                  <a:pt x="163" y="890"/>
                </a:lnTo>
                <a:lnTo>
                  <a:pt x="144" y="871"/>
                </a:lnTo>
                <a:lnTo>
                  <a:pt x="132" y="845"/>
                </a:lnTo>
                <a:lnTo>
                  <a:pt x="104" y="845"/>
                </a:lnTo>
                <a:lnTo>
                  <a:pt x="85" y="867"/>
                </a:lnTo>
                <a:lnTo>
                  <a:pt x="106" y="885"/>
                </a:lnTo>
                <a:lnTo>
                  <a:pt x="125" y="907"/>
                </a:lnTo>
                <a:lnTo>
                  <a:pt x="104" y="940"/>
                </a:lnTo>
                <a:lnTo>
                  <a:pt x="89" y="954"/>
                </a:lnTo>
                <a:lnTo>
                  <a:pt x="49" y="928"/>
                </a:lnTo>
                <a:lnTo>
                  <a:pt x="68" y="909"/>
                </a:lnTo>
                <a:lnTo>
                  <a:pt x="45" y="878"/>
                </a:lnTo>
                <a:lnTo>
                  <a:pt x="45" y="845"/>
                </a:lnTo>
                <a:lnTo>
                  <a:pt x="70" y="819"/>
                </a:lnTo>
                <a:lnTo>
                  <a:pt x="42" y="810"/>
                </a:lnTo>
                <a:lnTo>
                  <a:pt x="19" y="810"/>
                </a:lnTo>
                <a:lnTo>
                  <a:pt x="33" y="770"/>
                </a:lnTo>
                <a:lnTo>
                  <a:pt x="49" y="746"/>
                </a:lnTo>
                <a:lnTo>
                  <a:pt x="49" y="718"/>
                </a:lnTo>
                <a:lnTo>
                  <a:pt x="75" y="692"/>
                </a:lnTo>
                <a:lnTo>
                  <a:pt x="75" y="654"/>
                </a:lnTo>
                <a:lnTo>
                  <a:pt x="45" y="640"/>
                </a:lnTo>
                <a:lnTo>
                  <a:pt x="45" y="618"/>
                </a:lnTo>
                <a:lnTo>
                  <a:pt x="23" y="574"/>
                </a:lnTo>
                <a:lnTo>
                  <a:pt x="2" y="531"/>
                </a:lnTo>
                <a:lnTo>
                  <a:pt x="30" y="512"/>
                </a:lnTo>
                <a:lnTo>
                  <a:pt x="19" y="500"/>
                </a:lnTo>
                <a:lnTo>
                  <a:pt x="14" y="463"/>
                </a:lnTo>
                <a:lnTo>
                  <a:pt x="0" y="434"/>
                </a:lnTo>
                <a:lnTo>
                  <a:pt x="0" y="406"/>
                </a:lnTo>
                <a:lnTo>
                  <a:pt x="52" y="363"/>
                </a:lnTo>
                <a:lnTo>
                  <a:pt x="37" y="342"/>
                </a:lnTo>
                <a:lnTo>
                  <a:pt x="45" y="300"/>
                </a:lnTo>
                <a:lnTo>
                  <a:pt x="68" y="252"/>
                </a:lnTo>
                <a:lnTo>
                  <a:pt x="78" y="212"/>
                </a:lnTo>
                <a:lnTo>
                  <a:pt x="122" y="191"/>
                </a:lnTo>
                <a:lnTo>
                  <a:pt x="158" y="191"/>
                </a:lnTo>
                <a:lnTo>
                  <a:pt x="158" y="148"/>
                </a:lnTo>
                <a:lnTo>
                  <a:pt x="134" y="125"/>
                </a:lnTo>
                <a:lnTo>
                  <a:pt x="113" y="115"/>
                </a:lnTo>
                <a:lnTo>
                  <a:pt x="96" y="56"/>
                </a:lnTo>
                <a:lnTo>
                  <a:pt x="61" y="37"/>
                </a:lnTo>
                <a:lnTo>
                  <a:pt x="80" y="0"/>
                </a:lnTo>
                <a:lnTo>
                  <a:pt x="122" y="11"/>
                </a:lnTo>
                <a:lnTo>
                  <a:pt x="153" y="18"/>
                </a:lnTo>
                <a:lnTo>
                  <a:pt x="205" y="33"/>
                </a:lnTo>
                <a:lnTo>
                  <a:pt x="229" y="54"/>
                </a:lnTo>
                <a:lnTo>
                  <a:pt x="264" y="42"/>
                </a:lnTo>
                <a:lnTo>
                  <a:pt x="269" y="80"/>
                </a:lnTo>
                <a:lnTo>
                  <a:pt x="300" y="101"/>
                </a:lnTo>
                <a:lnTo>
                  <a:pt x="342" y="101"/>
                </a:lnTo>
                <a:lnTo>
                  <a:pt x="354" y="139"/>
                </a:lnTo>
                <a:lnTo>
                  <a:pt x="392" y="148"/>
                </a:lnTo>
                <a:lnTo>
                  <a:pt x="392" y="148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2" name="Freeform 15">
            <a:extLst>
              <a:ext uri="{FF2B5EF4-FFF2-40B4-BE49-F238E27FC236}">
                <a16:creationId xmlns:a16="http://schemas.microsoft.com/office/drawing/2014/main" id="{C1728210-4A7D-22CE-6384-D497F0EE602A}"/>
              </a:ext>
            </a:extLst>
          </p:cNvPr>
          <p:cNvSpPr>
            <a:spLocks/>
          </p:cNvSpPr>
          <p:nvPr/>
        </p:nvSpPr>
        <p:spPr bwMode="auto">
          <a:xfrm>
            <a:off x="5755149" y="2110180"/>
            <a:ext cx="1899149" cy="1491549"/>
          </a:xfrm>
          <a:custGeom>
            <a:avLst/>
            <a:gdLst>
              <a:gd name="T0" fmla="*/ 269 w 848"/>
              <a:gd name="T1" fmla="*/ 2 h 666"/>
              <a:gd name="T2" fmla="*/ 328 w 848"/>
              <a:gd name="T3" fmla="*/ 38 h 666"/>
              <a:gd name="T4" fmla="*/ 394 w 848"/>
              <a:gd name="T5" fmla="*/ 24 h 666"/>
              <a:gd name="T6" fmla="*/ 427 w 848"/>
              <a:gd name="T7" fmla="*/ 97 h 666"/>
              <a:gd name="T8" fmla="*/ 489 w 848"/>
              <a:gd name="T9" fmla="*/ 83 h 666"/>
              <a:gd name="T10" fmla="*/ 507 w 848"/>
              <a:gd name="T11" fmla="*/ 151 h 666"/>
              <a:gd name="T12" fmla="*/ 564 w 848"/>
              <a:gd name="T13" fmla="*/ 101 h 666"/>
              <a:gd name="T14" fmla="*/ 628 w 848"/>
              <a:gd name="T15" fmla="*/ 132 h 666"/>
              <a:gd name="T16" fmla="*/ 689 w 848"/>
              <a:gd name="T17" fmla="*/ 101 h 666"/>
              <a:gd name="T18" fmla="*/ 737 w 848"/>
              <a:gd name="T19" fmla="*/ 191 h 666"/>
              <a:gd name="T20" fmla="*/ 687 w 848"/>
              <a:gd name="T21" fmla="*/ 248 h 666"/>
              <a:gd name="T22" fmla="*/ 630 w 848"/>
              <a:gd name="T23" fmla="*/ 326 h 666"/>
              <a:gd name="T24" fmla="*/ 696 w 848"/>
              <a:gd name="T25" fmla="*/ 352 h 666"/>
              <a:gd name="T26" fmla="*/ 713 w 848"/>
              <a:gd name="T27" fmla="*/ 390 h 666"/>
              <a:gd name="T28" fmla="*/ 758 w 848"/>
              <a:gd name="T29" fmla="*/ 406 h 666"/>
              <a:gd name="T30" fmla="*/ 826 w 848"/>
              <a:gd name="T31" fmla="*/ 489 h 666"/>
              <a:gd name="T32" fmla="*/ 848 w 848"/>
              <a:gd name="T33" fmla="*/ 569 h 666"/>
              <a:gd name="T34" fmla="*/ 784 w 848"/>
              <a:gd name="T35" fmla="*/ 550 h 666"/>
              <a:gd name="T36" fmla="*/ 734 w 848"/>
              <a:gd name="T37" fmla="*/ 593 h 666"/>
              <a:gd name="T38" fmla="*/ 699 w 848"/>
              <a:gd name="T39" fmla="*/ 657 h 666"/>
              <a:gd name="T40" fmla="*/ 618 w 848"/>
              <a:gd name="T41" fmla="*/ 666 h 666"/>
              <a:gd name="T42" fmla="*/ 559 w 848"/>
              <a:gd name="T43" fmla="*/ 624 h 666"/>
              <a:gd name="T44" fmla="*/ 517 w 848"/>
              <a:gd name="T45" fmla="*/ 602 h 666"/>
              <a:gd name="T46" fmla="*/ 498 w 848"/>
              <a:gd name="T47" fmla="*/ 550 h 666"/>
              <a:gd name="T48" fmla="*/ 427 w 848"/>
              <a:gd name="T49" fmla="*/ 567 h 666"/>
              <a:gd name="T50" fmla="*/ 392 w 848"/>
              <a:gd name="T51" fmla="*/ 576 h 666"/>
              <a:gd name="T52" fmla="*/ 368 w 848"/>
              <a:gd name="T53" fmla="*/ 548 h 666"/>
              <a:gd name="T54" fmla="*/ 292 w 848"/>
              <a:gd name="T55" fmla="*/ 583 h 666"/>
              <a:gd name="T56" fmla="*/ 217 w 848"/>
              <a:gd name="T57" fmla="*/ 612 h 666"/>
              <a:gd name="T58" fmla="*/ 181 w 848"/>
              <a:gd name="T59" fmla="*/ 588 h 666"/>
              <a:gd name="T60" fmla="*/ 160 w 848"/>
              <a:gd name="T61" fmla="*/ 529 h 666"/>
              <a:gd name="T62" fmla="*/ 155 w 848"/>
              <a:gd name="T63" fmla="*/ 480 h 666"/>
              <a:gd name="T64" fmla="*/ 134 w 848"/>
              <a:gd name="T65" fmla="*/ 432 h 666"/>
              <a:gd name="T66" fmla="*/ 61 w 848"/>
              <a:gd name="T67" fmla="*/ 444 h 666"/>
              <a:gd name="T68" fmla="*/ 37 w 848"/>
              <a:gd name="T69" fmla="*/ 394 h 666"/>
              <a:gd name="T70" fmla="*/ 0 w 848"/>
              <a:gd name="T71" fmla="*/ 364 h 666"/>
              <a:gd name="T72" fmla="*/ 9 w 848"/>
              <a:gd name="T73" fmla="*/ 298 h 666"/>
              <a:gd name="T74" fmla="*/ 2 w 848"/>
              <a:gd name="T75" fmla="*/ 253 h 666"/>
              <a:gd name="T76" fmla="*/ 56 w 848"/>
              <a:gd name="T77" fmla="*/ 257 h 666"/>
              <a:gd name="T78" fmla="*/ 146 w 848"/>
              <a:gd name="T79" fmla="*/ 253 h 666"/>
              <a:gd name="T80" fmla="*/ 188 w 848"/>
              <a:gd name="T81" fmla="*/ 265 h 666"/>
              <a:gd name="T82" fmla="*/ 217 w 848"/>
              <a:gd name="T83" fmla="*/ 220 h 666"/>
              <a:gd name="T84" fmla="*/ 290 w 848"/>
              <a:gd name="T85" fmla="*/ 231 h 666"/>
              <a:gd name="T86" fmla="*/ 259 w 848"/>
              <a:gd name="T87" fmla="*/ 184 h 666"/>
              <a:gd name="T88" fmla="*/ 257 w 848"/>
              <a:gd name="T89" fmla="*/ 135 h 666"/>
              <a:gd name="T90" fmla="*/ 248 w 848"/>
              <a:gd name="T91" fmla="*/ 76 h 666"/>
              <a:gd name="T92" fmla="*/ 226 w 848"/>
              <a:gd name="T93" fmla="*/ 0 h 6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48" h="666">
                <a:moveTo>
                  <a:pt x="226" y="0"/>
                </a:moveTo>
                <a:lnTo>
                  <a:pt x="269" y="2"/>
                </a:lnTo>
                <a:lnTo>
                  <a:pt x="314" y="24"/>
                </a:lnTo>
                <a:lnTo>
                  <a:pt x="328" y="38"/>
                </a:lnTo>
                <a:lnTo>
                  <a:pt x="359" y="42"/>
                </a:lnTo>
                <a:lnTo>
                  <a:pt x="394" y="24"/>
                </a:lnTo>
                <a:lnTo>
                  <a:pt x="408" y="54"/>
                </a:lnTo>
                <a:lnTo>
                  <a:pt x="427" y="97"/>
                </a:lnTo>
                <a:lnTo>
                  <a:pt x="451" y="97"/>
                </a:lnTo>
                <a:lnTo>
                  <a:pt x="489" y="83"/>
                </a:lnTo>
                <a:lnTo>
                  <a:pt x="510" y="125"/>
                </a:lnTo>
                <a:lnTo>
                  <a:pt x="507" y="151"/>
                </a:lnTo>
                <a:lnTo>
                  <a:pt x="540" y="125"/>
                </a:lnTo>
                <a:lnTo>
                  <a:pt x="564" y="101"/>
                </a:lnTo>
                <a:lnTo>
                  <a:pt x="607" y="132"/>
                </a:lnTo>
                <a:lnTo>
                  <a:pt x="628" y="132"/>
                </a:lnTo>
                <a:lnTo>
                  <a:pt x="633" y="101"/>
                </a:lnTo>
                <a:lnTo>
                  <a:pt x="689" y="101"/>
                </a:lnTo>
                <a:lnTo>
                  <a:pt x="760" y="172"/>
                </a:lnTo>
                <a:lnTo>
                  <a:pt x="737" y="191"/>
                </a:lnTo>
                <a:lnTo>
                  <a:pt x="732" y="231"/>
                </a:lnTo>
                <a:lnTo>
                  <a:pt x="687" y="248"/>
                </a:lnTo>
                <a:lnTo>
                  <a:pt x="623" y="298"/>
                </a:lnTo>
                <a:lnTo>
                  <a:pt x="630" y="326"/>
                </a:lnTo>
                <a:lnTo>
                  <a:pt x="666" y="366"/>
                </a:lnTo>
                <a:lnTo>
                  <a:pt x="696" y="352"/>
                </a:lnTo>
                <a:lnTo>
                  <a:pt x="713" y="368"/>
                </a:lnTo>
                <a:lnTo>
                  <a:pt x="713" y="390"/>
                </a:lnTo>
                <a:lnTo>
                  <a:pt x="732" y="411"/>
                </a:lnTo>
                <a:lnTo>
                  <a:pt x="758" y="406"/>
                </a:lnTo>
                <a:lnTo>
                  <a:pt x="786" y="458"/>
                </a:lnTo>
                <a:lnTo>
                  <a:pt x="826" y="489"/>
                </a:lnTo>
                <a:lnTo>
                  <a:pt x="833" y="541"/>
                </a:lnTo>
                <a:lnTo>
                  <a:pt x="848" y="569"/>
                </a:lnTo>
                <a:lnTo>
                  <a:pt x="805" y="550"/>
                </a:lnTo>
                <a:lnTo>
                  <a:pt x="784" y="550"/>
                </a:lnTo>
                <a:lnTo>
                  <a:pt x="784" y="579"/>
                </a:lnTo>
                <a:lnTo>
                  <a:pt x="734" y="593"/>
                </a:lnTo>
                <a:lnTo>
                  <a:pt x="708" y="619"/>
                </a:lnTo>
                <a:lnTo>
                  <a:pt x="699" y="657"/>
                </a:lnTo>
                <a:lnTo>
                  <a:pt x="652" y="657"/>
                </a:lnTo>
                <a:lnTo>
                  <a:pt x="618" y="666"/>
                </a:lnTo>
                <a:lnTo>
                  <a:pt x="597" y="645"/>
                </a:lnTo>
                <a:lnTo>
                  <a:pt x="559" y="624"/>
                </a:lnTo>
                <a:lnTo>
                  <a:pt x="538" y="602"/>
                </a:lnTo>
                <a:lnTo>
                  <a:pt x="517" y="602"/>
                </a:lnTo>
                <a:lnTo>
                  <a:pt x="517" y="569"/>
                </a:lnTo>
                <a:lnTo>
                  <a:pt x="498" y="550"/>
                </a:lnTo>
                <a:lnTo>
                  <a:pt x="460" y="550"/>
                </a:lnTo>
                <a:lnTo>
                  <a:pt x="427" y="567"/>
                </a:lnTo>
                <a:lnTo>
                  <a:pt x="411" y="583"/>
                </a:lnTo>
                <a:lnTo>
                  <a:pt x="392" y="576"/>
                </a:lnTo>
                <a:lnTo>
                  <a:pt x="392" y="548"/>
                </a:lnTo>
                <a:lnTo>
                  <a:pt x="368" y="548"/>
                </a:lnTo>
                <a:lnTo>
                  <a:pt x="342" y="583"/>
                </a:lnTo>
                <a:lnTo>
                  <a:pt x="292" y="583"/>
                </a:lnTo>
                <a:lnTo>
                  <a:pt x="266" y="569"/>
                </a:lnTo>
                <a:lnTo>
                  <a:pt x="217" y="612"/>
                </a:lnTo>
                <a:lnTo>
                  <a:pt x="172" y="621"/>
                </a:lnTo>
                <a:lnTo>
                  <a:pt x="181" y="588"/>
                </a:lnTo>
                <a:lnTo>
                  <a:pt x="141" y="565"/>
                </a:lnTo>
                <a:lnTo>
                  <a:pt x="160" y="529"/>
                </a:lnTo>
                <a:lnTo>
                  <a:pt x="151" y="508"/>
                </a:lnTo>
                <a:lnTo>
                  <a:pt x="155" y="480"/>
                </a:lnTo>
                <a:lnTo>
                  <a:pt x="151" y="449"/>
                </a:lnTo>
                <a:lnTo>
                  <a:pt x="134" y="432"/>
                </a:lnTo>
                <a:lnTo>
                  <a:pt x="106" y="451"/>
                </a:lnTo>
                <a:lnTo>
                  <a:pt x="61" y="444"/>
                </a:lnTo>
                <a:lnTo>
                  <a:pt x="61" y="418"/>
                </a:lnTo>
                <a:lnTo>
                  <a:pt x="37" y="394"/>
                </a:lnTo>
                <a:lnTo>
                  <a:pt x="7" y="387"/>
                </a:lnTo>
                <a:lnTo>
                  <a:pt x="0" y="364"/>
                </a:lnTo>
                <a:lnTo>
                  <a:pt x="23" y="340"/>
                </a:lnTo>
                <a:lnTo>
                  <a:pt x="9" y="298"/>
                </a:lnTo>
                <a:lnTo>
                  <a:pt x="16" y="274"/>
                </a:lnTo>
                <a:lnTo>
                  <a:pt x="2" y="253"/>
                </a:lnTo>
                <a:lnTo>
                  <a:pt x="16" y="234"/>
                </a:lnTo>
                <a:lnTo>
                  <a:pt x="56" y="257"/>
                </a:lnTo>
                <a:lnTo>
                  <a:pt x="92" y="234"/>
                </a:lnTo>
                <a:lnTo>
                  <a:pt x="146" y="253"/>
                </a:lnTo>
                <a:lnTo>
                  <a:pt x="163" y="279"/>
                </a:lnTo>
                <a:lnTo>
                  <a:pt x="188" y="265"/>
                </a:lnTo>
                <a:lnTo>
                  <a:pt x="188" y="239"/>
                </a:lnTo>
                <a:lnTo>
                  <a:pt x="217" y="220"/>
                </a:lnTo>
                <a:lnTo>
                  <a:pt x="240" y="243"/>
                </a:lnTo>
                <a:lnTo>
                  <a:pt x="290" y="231"/>
                </a:lnTo>
                <a:lnTo>
                  <a:pt x="290" y="215"/>
                </a:lnTo>
                <a:lnTo>
                  <a:pt x="259" y="184"/>
                </a:lnTo>
                <a:lnTo>
                  <a:pt x="276" y="153"/>
                </a:lnTo>
                <a:lnTo>
                  <a:pt x="257" y="135"/>
                </a:lnTo>
                <a:lnTo>
                  <a:pt x="264" y="113"/>
                </a:lnTo>
                <a:lnTo>
                  <a:pt x="248" y="76"/>
                </a:lnTo>
                <a:lnTo>
                  <a:pt x="257" y="35"/>
                </a:lnTo>
                <a:lnTo>
                  <a:pt x="226" y="0"/>
                </a:lnTo>
                <a:lnTo>
                  <a:pt x="226" y="0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3" name="Freeform 16">
            <a:extLst>
              <a:ext uri="{FF2B5EF4-FFF2-40B4-BE49-F238E27FC236}">
                <a16:creationId xmlns:a16="http://schemas.microsoft.com/office/drawing/2014/main" id="{95E0E075-6E63-E3C7-5FAC-DD2A6A6B58B6}"/>
              </a:ext>
            </a:extLst>
          </p:cNvPr>
          <p:cNvSpPr>
            <a:spLocks/>
          </p:cNvSpPr>
          <p:nvPr/>
        </p:nvSpPr>
        <p:spPr bwMode="auto">
          <a:xfrm>
            <a:off x="1887424" y="2735018"/>
            <a:ext cx="1534102" cy="1115303"/>
          </a:xfrm>
          <a:custGeom>
            <a:avLst/>
            <a:gdLst>
              <a:gd name="T0" fmla="*/ 100 w 290"/>
              <a:gd name="T1" fmla="*/ 209 h 211"/>
              <a:gd name="T2" fmla="*/ 89 w 290"/>
              <a:gd name="T3" fmla="*/ 193 h 211"/>
              <a:gd name="T4" fmla="*/ 57 w 290"/>
              <a:gd name="T5" fmla="*/ 158 h 211"/>
              <a:gd name="T6" fmla="*/ 28 w 290"/>
              <a:gd name="T7" fmla="*/ 131 h 211"/>
              <a:gd name="T8" fmla="*/ 23 w 290"/>
              <a:gd name="T9" fmla="*/ 103 h 211"/>
              <a:gd name="T10" fmla="*/ 0 w 290"/>
              <a:gd name="T11" fmla="*/ 73 h 211"/>
              <a:gd name="T12" fmla="*/ 1 w 290"/>
              <a:gd name="T13" fmla="*/ 46 h 211"/>
              <a:gd name="T14" fmla="*/ 24 w 290"/>
              <a:gd name="T15" fmla="*/ 50 h 211"/>
              <a:gd name="T16" fmla="*/ 34 w 290"/>
              <a:gd name="T17" fmla="*/ 63 h 211"/>
              <a:gd name="T18" fmla="*/ 36 w 290"/>
              <a:gd name="T19" fmla="*/ 78 h 211"/>
              <a:gd name="T20" fmla="*/ 42 w 290"/>
              <a:gd name="T21" fmla="*/ 98 h 211"/>
              <a:gd name="T22" fmla="*/ 55 w 290"/>
              <a:gd name="T23" fmla="*/ 86 h 211"/>
              <a:gd name="T24" fmla="*/ 67 w 290"/>
              <a:gd name="T25" fmla="*/ 64 h 211"/>
              <a:gd name="T26" fmla="*/ 95 w 290"/>
              <a:gd name="T27" fmla="*/ 34 h 211"/>
              <a:gd name="T28" fmla="*/ 102 w 290"/>
              <a:gd name="T29" fmla="*/ 19 h 211"/>
              <a:gd name="T30" fmla="*/ 140 w 290"/>
              <a:gd name="T31" fmla="*/ 13 h 211"/>
              <a:gd name="T32" fmla="*/ 158 w 290"/>
              <a:gd name="T33" fmla="*/ 5 h 211"/>
              <a:gd name="T34" fmla="*/ 203 w 290"/>
              <a:gd name="T35" fmla="*/ 16 h 211"/>
              <a:gd name="T36" fmla="*/ 234 w 290"/>
              <a:gd name="T37" fmla="*/ 27 h 211"/>
              <a:gd name="T38" fmla="*/ 245 w 290"/>
              <a:gd name="T39" fmla="*/ 41 h 211"/>
              <a:gd name="T40" fmla="*/ 278 w 290"/>
              <a:gd name="T41" fmla="*/ 49 h 211"/>
              <a:gd name="T42" fmla="*/ 274 w 290"/>
              <a:gd name="T43" fmla="*/ 69 h 211"/>
              <a:gd name="T44" fmla="*/ 279 w 290"/>
              <a:gd name="T45" fmla="*/ 91 h 211"/>
              <a:gd name="T46" fmla="*/ 285 w 290"/>
              <a:gd name="T47" fmla="*/ 113 h 211"/>
              <a:gd name="T48" fmla="*/ 290 w 290"/>
              <a:gd name="T49" fmla="*/ 138 h 211"/>
              <a:gd name="T50" fmla="*/ 271 w 290"/>
              <a:gd name="T51" fmla="*/ 159 h 211"/>
              <a:gd name="T52" fmla="*/ 255 w 290"/>
              <a:gd name="T53" fmla="*/ 165 h 211"/>
              <a:gd name="T54" fmla="*/ 205 w 290"/>
              <a:gd name="T55" fmla="*/ 184 h 211"/>
              <a:gd name="T56" fmla="*/ 197 w 290"/>
              <a:gd name="T57" fmla="*/ 204 h 211"/>
              <a:gd name="T58" fmla="*/ 177 w 290"/>
              <a:gd name="T59" fmla="*/ 201 h 211"/>
              <a:gd name="T60" fmla="*/ 147 w 290"/>
              <a:gd name="T61" fmla="*/ 199 h 211"/>
              <a:gd name="T62" fmla="*/ 125 w 290"/>
              <a:gd name="T63" fmla="*/ 201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90" h="211">
                <a:moveTo>
                  <a:pt x="115" y="210"/>
                </a:moveTo>
                <a:cubicBezTo>
                  <a:pt x="100" y="209"/>
                  <a:pt x="100" y="209"/>
                  <a:pt x="100" y="209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89" y="193"/>
                  <a:pt x="89" y="193"/>
                  <a:pt x="89" y="193"/>
                </a:cubicBezTo>
                <a:cubicBezTo>
                  <a:pt x="89" y="180"/>
                  <a:pt x="89" y="180"/>
                  <a:pt x="89" y="180"/>
                </a:cubicBezTo>
                <a:cubicBezTo>
                  <a:pt x="57" y="158"/>
                  <a:pt x="57" y="158"/>
                  <a:pt x="57" y="158"/>
                </a:cubicBezTo>
                <a:cubicBezTo>
                  <a:pt x="36" y="147"/>
                  <a:pt x="36" y="147"/>
                  <a:pt x="36" y="147"/>
                </a:cubicBezTo>
                <a:cubicBezTo>
                  <a:pt x="28" y="131"/>
                  <a:pt x="28" y="131"/>
                  <a:pt x="28" y="131"/>
                </a:cubicBezTo>
                <a:cubicBezTo>
                  <a:pt x="19" y="121"/>
                  <a:pt x="19" y="121"/>
                  <a:pt x="19" y="121"/>
                </a:cubicBezTo>
                <a:cubicBezTo>
                  <a:pt x="23" y="103"/>
                  <a:pt x="23" y="103"/>
                  <a:pt x="23" y="103"/>
                </a:cubicBezTo>
                <a:cubicBezTo>
                  <a:pt x="9" y="83"/>
                  <a:pt x="9" y="83"/>
                  <a:pt x="9" y="83"/>
                </a:cubicBezTo>
                <a:cubicBezTo>
                  <a:pt x="0" y="73"/>
                  <a:pt x="0" y="73"/>
                  <a:pt x="0" y="73"/>
                </a:cubicBezTo>
                <a:cubicBezTo>
                  <a:pt x="6" y="60"/>
                  <a:pt x="6" y="60"/>
                  <a:pt x="6" y="60"/>
                </a:cubicBezTo>
                <a:cubicBezTo>
                  <a:pt x="1" y="46"/>
                  <a:pt x="1" y="46"/>
                  <a:pt x="1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24" y="50"/>
                  <a:pt x="24" y="50"/>
                  <a:pt x="24" y="50"/>
                </a:cubicBezTo>
                <a:cubicBezTo>
                  <a:pt x="24" y="63"/>
                  <a:pt x="24" y="63"/>
                  <a:pt x="24" y="63"/>
                </a:cubicBezTo>
                <a:cubicBezTo>
                  <a:pt x="34" y="63"/>
                  <a:pt x="34" y="63"/>
                  <a:pt x="34" y="63"/>
                </a:cubicBezTo>
                <a:cubicBezTo>
                  <a:pt x="39" y="69"/>
                  <a:pt x="39" y="69"/>
                  <a:pt x="39" y="69"/>
                </a:cubicBezTo>
                <a:cubicBezTo>
                  <a:pt x="36" y="78"/>
                  <a:pt x="36" y="78"/>
                  <a:pt x="36" y="78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98"/>
                  <a:pt x="42" y="98"/>
                  <a:pt x="42" y="98"/>
                </a:cubicBezTo>
                <a:cubicBezTo>
                  <a:pt x="51" y="107"/>
                  <a:pt x="51" y="107"/>
                  <a:pt x="51" y="107"/>
                </a:cubicBezTo>
                <a:cubicBezTo>
                  <a:pt x="55" y="86"/>
                  <a:pt x="55" y="86"/>
                  <a:pt x="55" y="86"/>
                </a:cubicBezTo>
                <a:cubicBezTo>
                  <a:pt x="55" y="86"/>
                  <a:pt x="52" y="79"/>
                  <a:pt x="55" y="76"/>
                </a:cubicBezTo>
                <a:cubicBezTo>
                  <a:pt x="58" y="73"/>
                  <a:pt x="67" y="64"/>
                  <a:pt x="67" y="64"/>
                </a:cubicBezTo>
                <a:cubicBezTo>
                  <a:pt x="72" y="47"/>
                  <a:pt x="72" y="47"/>
                  <a:pt x="72" y="47"/>
                </a:cubicBezTo>
                <a:cubicBezTo>
                  <a:pt x="95" y="34"/>
                  <a:pt x="95" y="34"/>
                  <a:pt x="95" y="34"/>
                </a:cubicBezTo>
                <a:cubicBezTo>
                  <a:pt x="95" y="26"/>
                  <a:pt x="95" y="26"/>
                  <a:pt x="95" y="26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40" y="13"/>
                  <a:pt x="140" y="13"/>
                  <a:pt x="140" y="13"/>
                </a:cubicBezTo>
                <a:cubicBezTo>
                  <a:pt x="147" y="20"/>
                  <a:pt x="147" y="20"/>
                  <a:pt x="147" y="20"/>
                </a:cubicBezTo>
                <a:cubicBezTo>
                  <a:pt x="158" y="5"/>
                  <a:pt x="158" y="5"/>
                  <a:pt x="158" y="5"/>
                </a:cubicBezTo>
                <a:cubicBezTo>
                  <a:pt x="180" y="0"/>
                  <a:pt x="180" y="0"/>
                  <a:pt x="180" y="0"/>
                </a:cubicBezTo>
                <a:cubicBezTo>
                  <a:pt x="203" y="16"/>
                  <a:pt x="203" y="16"/>
                  <a:pt x="203" y="16"/>
                </a:cubicBezTo>
                <a:cubicBezTo>
                  <a:pt x="213" y="27"/>
                  <a:pt x="213" y="27"/>
                  <a:pt x="213" y="27"/>
                </a:cubicBezTo>
                <a:cubicBezTo>
                  <a:pt x="234" y="27"/>
                  <a:pt x="234" y="27"/>
                  <a:pt x="234" y="27"/>
                </a:cubicBezTo>
                <a:cubicBezTo>
                  <a:pt x="245" y="31"/>
                  <a:pt x="245" y="31"/>
                  <a:pt x="245" y="31"/>
                </a:cubicBezTo>
                <a:cubicBezTo>
                  <a:pt x="245" y="41"/>
                  <a:pt x="245" y="41"/>
                  <a:pt x="245" y="41"/>
                </a:cubicBezTo>
                <a:cubicBezTo>
                  <a:pt x="268" y="38"/>
                  <a:pt x="268" y="38"/>
                  <a:pt x="268" y="38"/>
                </a:cubicBezTo>
                <a:cubicBezTo>
                  <a:pt x="278" y="49"/>
                  <a:pt x="278" y="49"/>
                  <a:pt x="278" y="49"/>
                </a:cubicBezTo>
                <a:cubicBezTo>
                  <a:pt x="268" y="58"/>
                  <a:pt x="268" y="58"/>
                  <a:pt x="268" y="58"/>
                </a:cubicBezTo>
                <a:cubicBezTo>
                  <a:pt x="274" y="69"/>
                  <a:pt x="274" y="69"/>
                  <a:pt x="274" y="69"/>
                </a:cubicBezTo>
                <a:cubicBezTo>
                  <a:pt x="270" y="82"/>
                  <a:pt x="270" y="82"/>
                  <a:pt x="270" y="82"/>
                </a:cubicBezTo>
                <a:cubicBezTo>
                  <a:pt x="279" y="91"/>
                  <a:pt x="279" y="91"/>
                  <a:pt x="279" y="91"/>
                </a:cubicBezTo>
                <a:cubicBezTo>
                  <a:pt x="275" y="99"/>
                  <a:pt x="275" y="99"/>
                  <a:pt x="275" y="99"/>
                </a:cubicBezTo>
                <a:cubicBezTo>
                  <a:pt x="285" y="113"/>
                  <a:pt x="285" y="113"/>
                  <a:pt x="285" y="113"/>
                </a:cubicBezTo>
                <a:cubicBezTo>
                  <a:pt x="275" y="123"/>
                  <a:pt x="275" y="123"/>
                  <a:pt x="275" y="123"/>
                </a:cubicBezTo>
                <a:cubicBezTo>
                  <a:pt x="290" y="138"/>
                  <a:pt x="290" y="138"/>
                  <a:pt x="290" y="138"/>
                </a:cubicBezTo>
                <a:cubicBezTo>
                  <a:pt x="283" y="155"/>
                  <a:pt x="283" y="155"/>
                  <a:pt x="283" y="155"/>
                </a:cubicBezTo>
                <a:cubicBezTo>
                  <a:pt x="271" y="159"/>
                  <a:pt x="271" y="159"/>
                  <a:pt x="271" y="159"/>
                </a:cubicBezTo>
                <a:cubicBezTo>
                  <a:pt x="271" y="177"/>
                  <a:pt x="271" y="177"/>
                  <a:pt x="271" y="177"/>
                </a:cubicBezTo>
                <a:cubicBezTo>
                  <a:pt x="255" y="165"/>
                  <a:pt x="255" y="165"/>
                  <a:pt x="255" y="165"/>
                </a:cubicBezTo>
                <a:cubicBezTo>
                  <a:pt x="238" y="163"/>
                  <a:pt x="238" y="163"/>
                  <a:pt x="238" y="163"/>
                </a:cubicBezTo>
                <a:cubicBezTo>
                  <a:pt x="205" y="184"/>
                  <a:pt x="205" y="184"/>
                  <a:pt x="205" y="184"/>
                </a:cubicBezTo>
                <a:cubicBezTo>
                  <a:pt x="205" y="196"/>
                  <a:pt x="205" y="196"/>
                  <a:pt x="205" y="196"/>
                </a:cubicBezTo>
                <a:cubicBezTo>
                  <a:pt x="197" y="204"/>
                  <a:pt x="197" y="204"/>
                  <a:pt x="197" y="204"/>
                </a:cubicBezTo>
                <a:cubicBezTo>
                  <a:pt x="184" y="197"/>
                  <a:pt x="184" y="197"/>
                  <a:pt x="184" y="197"/>
                </a:cubicBezTo>
                <a:cubicBezTo>
                  <a:pt x="177" y="201"/>
                  <a:pt x="177" y="201"/>
                  <a:pt x="177" y="201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47" y="199"/>
                  <a:pt x="147" y="199"/>
                  <a:pt x="147" y="199"/>
                </a:cubicBezTo>
                <a:cubicBezTo>
                  <a:pt x="136" y="211"/>
                  <a:pt x="136" y="211"/>
                  <a:pt x="136" y="211"/>
                </a:cubicBezTo>
                <a:cubicBezTo>
                  <a:pt x="125" y="201"/>
                  <a:pt x="125" y="201"/>
                  <a:pt x="125" y="201"/>
                </a:cubicBezTo>
                <a:cubicBezTo>
                  <a:pt x="115" y="210"/>
                  <a:pt x="115" y="210"/>
                  <a:pt x="115" y="210"/>
                </a:cubicBez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4" name="Freeform 17">
            <a:extLst>
              <a:ext uri="{FF2B5EF4-FFF2-40B4-BE49-F238E27FC236}">
                <a16:creationId xmlns:a16="http://schemas.microsoft.com/office/drawing/2014/main" id="{8862BD45-BE5C-8E97-9784-9C5C69FB3AE1}"/>
              </a:ext>
            </a:extLst>
          </p:cNvPr>
          <p:cNvSpPr>
            <a:spLocks/>
          </p:cNvSpPr>
          <p:nvPr/>
        </p:nvSpPr>
        <p:spPr bwMode="auto">
          <a:xfrm>
            <a:off x="4765263" y="1644350"/>
            <a:ext cx="1639361" cy="1095147"/>
          </a:xfrm>
          <a:custGeom>
            <a:avLst/>
            <a:gdLst>
              <a:gd name="T0" fmla="*/ 699 w 732"/>
              <a:gd name="T1" fmla="*/ 243 h 489"/>
              <a:gd name="T2" fmla="*/ 706 w 732"/>
              <a:gd name="T3" fmla="*/ 321 h 489"/>
              <a:gd name="T4" fmla="*/ 718 w 732"/>
              <a:gd name="T5" fmla="*/ 361 h 489"/>
              <a:gd name="T6" fmla="*/ 732 w 732"/>
              <a:gd name="T7" fmla="*/ 423 h 489"/>
              <a:gd name="T8" fmla="*/ 682 w 732"/>
              <a:gd name="T9" fmla="*/ 451 h 489"/>
              <a:gd name="T10" fmla="*/ 630 w 732"/>
              <a:gd name="T11" fmla="*/ 447 h 489"/>
              <a:gd name="T12" fmla="*/ 605 w 732"/>
              <a:gd name="T13" fmla="*/ 487 h 489"/>
              <a:gd name="T14" fmla="*/ 534 w 732"/>
              <a:gd name="T15" fmla="*/ 442 h 489"/>
              <a:gd name="T16" fmla="*/ 458 w 732"/>
              <a:gd name="T17" fmla="*/ 442 h 489"/>
              <a:gd name="T18" fmla="*/ 432 w 732"/>
              <a:gd name="T19" fmla="*/ 411 h 489"/>
              <a:gd name="T20" fmla="*/ 378 w 732"/>
              <a:gd name="T21" fmla="*/ 376 h 489"/>
              <a:gd name="T22" fmla="*/ 328 w 732"/>
              <a:gd name="T23" fmla="*/ 354 h 489"/>
              <a:gd name="T24" fmla="*/ 274 w 732"/>
              <a:gd name="T25" fmla="*/ 428 h 489"/>
              <a:gd name="T26" fmla="*/ 234 w 732"/>
              <a:gd name="T27" fmla="*/ 421 h 489"/>
              <a:gd name="T28" fmla="*/ 193 w 732"/>
              <a:gd name="T29" fmla="*/ 477 h 489"/>
              <a:gd name="T30" fmla="*/ 134 w 732"/>
              <a:gd name="T31" fmla="*/ 454 h 489"/>
              <a:gd name="T32" fmla="*/ 54 w 732"/>
              <a:gd name="T33" fmla="*/ 425 h 489"/>
              <a:gd name="T34" fmla="*/ 16 w 732"/>
              <a:gd name="T35" fmla="*/ 340 h 489"/>
              <a:gd name="T36" fmla="*/ 21 w 732"/>
              <a:gd name="T37" fmla="*/ 279 h 489"/>
              <a:gd name="T38" fmla="*/ 42 w 732"/>
              <a:gd name="T39" fmla="*/ 236 h 489"/>
              <a:gd name="T40" fmla="*/ 59 w 732"/>
              <a:gd name="T41" fmla="*/ 182 h 489"/>
              <a:gd name="T42" fmla="*/ 127 w 732"/>
              <a:gd name="T43" fmla="*/ 198 h 489"/>
              <a:gd name="T44" fmla="*/ 165 w 732"/>
              <a:gd name="T45" fmla="*/ 151 h 489"/>
              <a:gd name="T46" fmla="*/ 279 w 732"/>
              <a:gd name="T47" fmla="*/ 137 h 489"/>
              <a:gd name="T48" fmla="*/ 364 w 732"/>
              <a:gd name="T49" fmla="*/ 137 h 489"/>
              <a:gd name="T50" fmla="*/ 385 w 732"/>
              <a:gd name="T51" fmla="*/ 45 h 489"/>
              <a:gd name="T52" fmla="*/ 382 w 732"/>
              <a:gd name="T53" fmla="*/ 0 h 489"/>
              <a:gd name="T54" fmla="*/ 439 w 732"/>
              <a:gd name="T55" fmla="*/ 19 h 489"/>
              <a:gd name="T56" fmla="*/ 486 w 732"/>
              <a:gd name="T57" fmla="*/ 31 h 489"/>
              <a:gd name="T58" fmla="*/ 538 w 732"/>
              <a:gd name="T59" fmla="*/ 52 h 489"/>
              <a:gd name="T60" fmla="*/ 541 w 732"/>
              <a:gd name="T61" fmla="*/ 123 h 489"/>
              <a:gd name="T62" fmla="*/ 586 w 732"/>
              <a:gd name="T63" fmla="*/ 170 h 489"/>
              <a:gd name="T64" fmla="*/ 597 w 732"/>
              <a:gd name="T65" fmla="*/ 220 h 489"/>
              <a:gd name="T66" fmla="*/ 668 w 732"/>
              <a:gd name="T67" fmla="*/ 208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32" h="489">
                <a:moveTo>
                  <a:pt x="668" y="208"/>
                </a:moveTo>
                <a:lnTo>
                  <a:pt x="699" y="243"/>
                </a:lnTo>
                <a:lnTo>
                  <a:pt x="690" y="284"/>
                </a:lnTo>
                <a:lnTo>
                  <a:pt x="706" y="321"/>
                </a:lnTo>
                <a:lnTo>
                  <a:pt x="699" y="343"/>
                </a:lnTo>
                <a:lnTo>
                  <a:pt x="718" y="361"/>
                </a:lnTo>
                <a:lnTo>
                  <a:pt x="701" y="392"/>
                </a:lnTo>
                <a:lnTo>
                  <a:pt x="732" y="423"/>
                </a:lnTo>
                <a:lnTo>
                  <a:pt x="732" y="439"/>
                </a:lnTo>
                <a:lnTo>
                  <a:pt x="682" y="451"/>
                </a:lnTo>
                <a:lnTo>
                  <a:pt x="659" y="428"/>
                </a:lnTo>
                <a:lnTo>
                  <a:pt x="630" y="447"/>
                </a:lnTo>
                <a:lnTo>
                  <a:pt x="630" y="473"/>
                </a:lnTo>
                <a:lnTo>
                  <a:pt x="605" y="487"/>
                </a:lnTo>
                <a:lnTo>
                  <a:pt x="588" y="461"/>
                </a:lnTo>
                <a:lnTo>
                  <a:pt x="534" y="442"/>
                </a:lnTo>
                <a:lnTo>
                  <a:pt x="498" y="465"/>
                </a:lnTo>
                <a:lnTo>
                  <a:pt x="458" y="442"/>
                </a:lnTo>
                <a:lnTo>
                  <a:pt x="432" y="430"/>
                </a:lnTo>
                <a:lnTo>
                  <a:pt x="432" y="411"/>
                </a:lnTo>
                <a:lnTo>
                  <a:pt x="394" y="392"/>
                </a:lnTo>
                <a:lnTo>
                  <a:pt x="378" y="376"/>
                </a:lnTo>
                <a:lnTo>
                  <a:pt x="349" y="376"/>
                </a:lnTo>
                <a:lnTo>
                  <a:pt x="328" y="354"/>
                </a:lnTo>
                <a:lnTo>
                  <a:pt x="309" y="390"/>
                </a:lnTo>
                <a:lnTo>
                  <a:pt x="274" y="428"/>
                </a:lnTo>
                <a:lnTo>
                  <a:pt x="264" y="416"/>
                </a:lnTo>
                <a:lnTo>
                  <a:pt x="234" y="421"/>
                </a:lnTo>
                <a:lnTo>
                  <a:pt x="234" y="444"/>
                </a:lnTo>
                <a:lnTo>
                  <a:pt x="193" y="477"/>
                </a:lnTo>
                <a:lnTo>
                  <a:pt x="146" y="489"/>
                </a:lnTo>
                <a:lnTo>
                  <a:pt x="134" y="454"/>
                </a:lnTo>
                <a:lnTo>
                  <a:pt x="80" y="456"/>
                </a:lnTo>
                <a:lnTo>
                  <a:pt x="54" y="425"/>
                </a:lnTo>
                <a:lnTo>
                  <a:pt x="16" y="366"/>
                </a:lnTo>
                <a:lnTo>
                  <a:pt x="16" y="340"/>
                </a:lnTo>
                <a:lnTo>
                  <a:pt x="0" y="312"/>
                </a:lnTo>
                <a:lnTo>
                  <a:pt x="21" y="279"/>
                </a:lnTo>
                <a:lnTo>
                  <a:pt x="42" y="258"/>
                </a:lnTo>
                <a:lnTo>
                  <a:pt x="42" y="236"/>
                </a:lnTo>
                <a:lnTo>
                  <a:pt x="66" y="213"/>
                </a:lnTo>
                <a:lnTo>
                  <a:pt x="59" y="182"/>
                </a:lnTo>
                <a:lnTo>
                  <a:pt x="94" y="187"/>
                </a:lnTo>
                <a:lnTo>
                  <a:pt x="127" y="198"/>
                </a:lnTo>
                <a:lnTo>
                  <a:pt x="132" y="163"/>
                </a:lnTo>
                <a:lnTo>
                  <a:pt x="165" y="151"/>
                </a:lnTo>
                <a:lnTo>
                  <a:pt x="250" y="177"/>
                </a:lnTo>
                <a:lnTo>
                  <a:pt x="279" y="137"/>
                </a:lnTo>
                <a:lnTo>
                  <a:pt x="328" y="135"/>
                </a:lnTo>
                <a:lnTo>
                  <a:pt x="364" y="137"/>
                </a:lnTo>
                <a:lnTo>
                  <a:pt x="373" y="90"/>
                </a:lnTo>
                <a:lnTo>
                  <a:pt x="385" y="45"/>
                </a:lnTo>
                <a:lnTo>
                  <a:pt x="361" y="21"/>
                </a:lnTo>
                <a:lnTo>
                  <a:pt x="382" y="0"/>
                </a:lnTo>
                <a:lnTo>
                  <a:pt x="420" y="0"/>
                </a:lnTo>
                <a:lnTo>
                  <a:pt x="439" y="19"/>
                </a:lnTo>
                <a:lnTo>
                  <a:pt x="470" y="2"/>
                </a:lnTo>
                <a:lnTo>
                  <a:pt x="486" y="31"/>
                </a:lnTo>
                <a:lnTo>
                  <a:pt x="510" y="19"/>
                </a:lnTo>
                <a:lnTo>
                  <a:pt x="538" y="52"/>
                </a:lnTo>
                <a:lnTo>
                  <a:pt x="527" y="80"/>
                </a:lnTo>
                <a:lnTo>
                  <a:pt x="541" y="123"/>
                </a:lnTo>
                <a:lnTo>
                  <a:pt x="564" y="146"/>
                </a:lnTo>
                <a:lnTo>
                  <a:pt x="586" y="170"/>
                </a:lnTo>
                <a:lnTo>
                  <a:pt x="590" y="210"/>
                </a:lnTo>
                <a:lnTo>
                  <a:pt x="597" y="220"/>
                </a:lnTo>
                <a:lnTo>
                  <a:pt x="628" y="191"/>
                </a:lnTo>
                <a:lnTo>
                  <a:pt x="668" y="208"/>
                </a:lnTo>
                <a:lnTo>
                  <a:pt x="668" y="208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F0E2EB77-908D-2A83-8464-39FDA607C98A}"/>
              </a:ext>
            </a:extLst>
          </p:cNvPr>
          <p:cNvSpPr>
            <a:spLocks/>
          </p:cNvSpPr>
          <p:nvPr/>
        </p:nvSpPr>
        <p:spPr bwMode="auto">
          <a:xfrm>
            <a:off x="5484985" y="3989060"/>
            <a:ext cx="1984254" cy="1831963"/>
          </a:xfrm>
          <a:custGeom>
            <a:avLst/>
            <a:gdLst>
              <a:gd name="T0" fmla="*/ 829 w 886"/>
              <a:gd name="T1" fmla="*/ 203 h 818"/>
              <a:gd name="T2" fmla="*/ 763 w 886"/>
              <a:gd name="T3" fmla="*/ 159 h 818"/>
              <a:gd name="T4" fmla="*/ 680 w 886"/>
              <a:gd name="T5" fmla="*/ 114 h 818"/>
              <a:gd name="T6" fmla="*/ 645 w 886"/>
              <a:gd name="T7" fmla="*/ 95 h 818"/>
              <a:gd name="T8" fmla="*/ 612 w 886"/>
              <a:gd name="T9" fmla="*/ 147 h 818"/>
              <a:gd name="T10" fmla="*/ 552 w 886"/>
              <a:gd name="T11" fmla="*/ 123 h 818"/>
              <a:gd name="T12" fmla="*/ 526 w 886"/>
              <a:gd name="T13" fmla="*/ 83 h 818"/>
              <a:gd name="T14" fmla="*/ 484 w 886"/>
              <a:gd name="T15" fmla="*/ 57 h 818"/>
              <a:gd name="T16" fmla="*/ 399 w 886"/>
              <a:gd name="T17" fmla="*/ 36 h 818"/>
              <a:gd name="T18" fmla="*/ 323 w 886"/>
              <a:gd name="T19" fmla="*/ 3 h 818"/>
              <a:gd name="T20" fmla="*/ 307 w 886"/>
              <a:gd name="T21" fmla="*/ 50 h 818"/>
              <a:gd name="T22" fmla="*/ 267 w 886"/>
              <a:gd name="T23" fmla="*/ 71 h 818"/>
              <a:gd name="T24" fmla="*/ 222 w 886"/>
              <a:gd name="T25" fmla="*/ 85 h 818"/>
              <a:gd name="T26" fmla="*/ 186 w 886"/>
              <a:gd name="T27" fmla="*/ 90 h 818"/>
              <a:gd name="T28" fmla="*/ 163 w 886"/>
              <a:gd name="T29" fmla="*/ 128 h 818"/>
              <a:gd name="T30" fmla="*/ 200 w 886"/>
              <a:gd name="T31" fmla="*/ 175 h 818"/>
              <a:gd name="T32" fmla="*/ 179 w 886"/>
              <a:gd name="T33" fmla="*/ 218 h 818"/>
              <a:gd name="T34" fmla="*/ 148 w 886"/>
              <a:gd name="T35" fmla="*/ 229 h 818"/>
              <a:gd name="T36" fmla="*/ 92 w 886"/>
              <a:gd name="T37" fmla="*/ 227 h 818"/>
              <a:gd name="T38" fmla="*/ 21 w 886"/>
              <a:gd name="T39" fmla="*/ 248 h 818"/>
              <a:gd name="T40" fmla="*/ 7 w 886"/>
              <a:gd name="T41" fmla="*/ 288 h 818"/>
              <a:gd name="T42" fmla="*/ 14 w 886"/>
              <a:gd name="T43" fmla="*/ 357 h 818"/>
              <a:gd name="T44" fmla="*/ 0 w 886"/>
              <a:gd name="T45" fmla="*/ 416 h 818"/>
              <a:gd name="T46" fmla="*/ 7 w 886"/>
              <a:gd name="T47" fmla="*/ 468 h 818"/>
              <a:gd name="T48" fmla="*/ 49 w 886"/>
              <a:gd name="T49" fmla="*/ 515 h 818"/>
              <a:gd name="T50" fmla="*/ 104 w 886"/>
              <a:gd name="T51" fmla="*/ 520 h 818"/>
              <a:gd name="T52" fmla="*/ 146 w 886"/>
              <a:gd name="T53" fmla="*/ 572 h 818"/>
              <a:gd name="T54" fmla="*/ 212 w 886"/>
              <a:gd name="T55" fmla="*/ 572 h 818"/>
              <a:gd name="T56" fmla="*/ 267 w 886"/>
              <a:gd name="T57" fmla="*/ 588 h 818"/>
              <a:gd name="T58" fmla="*/ 293 w 886"/>
              <a:gd name="T59" fmla="*/ 650 h 818"/>
              <a:gd name="T60" fmla="*/ 373 w 886"/>
              <a:gd name="T61" fmla="*/ 643 h 818"/>
              <a:gd name="T62" fmla="*/ 406 w 886"/>
              <a:gd name="T63" fmla="*/ 695 h 818"/>
              <a:gd name="T64" fmla="*/ 373 w 886"/>
              <a:gd name="T65" fmla="*/ 733 h 818"/>
              <a:gd name="T66" fmla="*/ 368 w 886"/>
              <a:gd name="T67" fmla="*/ 782 h 818"/>
              <a:gd name="T68" fmla="*/ 411 w 886"/>
              <a:gd name="T69" fmla="*/ 801 h 818"/>
              <a:gd name="T70" fmla="*/ 463 w 886"/>
              <a:gd name="T71" fmla="*/ 789 h 818"/>
              <a:gd name="T72" fmla="*/ 508 w 886"/>
              <a:gd name="T73" fmla="*/ 782 h 818"/>
              <a:gd name="T74" fmla="*/ 541 w 886"/>
              <a:gd name="T75" fmla="*/ 754 h 818"/>
              <a:gd name="T76" fmla="*/ 583 w 886"/>
              <a:gd name="T77" fmla="*/ 728 h 818"/>
              <a:gd name="T78" fmla="*/ 649 w 886"/>
              <a:gd name="T79" fmla="*/ 733 h 818"/>
              <a:gd name="T80" fmla="*/ 701 w 886"/>
              <a:gd name="T81" fmla="*/ 730 h 818"/>
              <a:gd name="T82" fmla="*/ 744 w 886"/>
              <a:gd name="T83" fmla="*/ 692 h 818"/>
              <a:gd name="T84" fmla="*/ 779 w 886"/>
              <a:gd name="T85" fmla="*/ 669 h 818"/>
              <a:gd name="T86" fmla="*/ 808 w 886"/>
              <a:gd name="T87" fmla="*/ 648 h 818"/>
              <a:gd name="T88" fmla="*/ 777 w 886"/>
              <a:gd name="T89" fmla="*/ 607 h 818"/>
              <a:gd name="T90" fmla="*/ 779 w 886"/>
              <a:gd name="T91" fmla="*/ 562 h 818"/>
              <a:gd name="T92" fmla="*/ 805 w 886"/>
              <a:gd name="T93" fmla="*/ 522 h 818"/>
              <a:gd name="T94" fmla="*/ 810 w 886"/>
              <a:gd name="T95" fmla="*/ 482 h 818"/>
              <a:gd name="T96" fmla="*/ 867 w 886"/>
              <a:gd name="T97" fmla="*/ 440 h 818"/>
              <a:gd name="T98" fmla="*/ 855 w 886"/>
              <a:gd name="T99" fmla="*/ 369 h 818"/>
              <a:gd name="T100" fmla="*/ 852 w 886"/>
              <a:gd name="T101" fmla="*/ 312 h 818"/>
              <a:gd name="T102" fmla="*/ 886 w 886"/>
              <a:gd name="T103" fmla="*/ 281 h 818"/>
              <a:gd name="T104" fmla="*/ 867 w 886"/>
              <a:gd name="T105" fmla="*/ 239 h 8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86" h="818">
                <a:moveTo>
                  <a:pt x="867" y="239"/>
                </a:moveTo>
                <a:lnTo>
                  <a:pt x="829" y="203"/>
                </a:lnTo>
                <a:lnTo>
                  <a:pt x="798" y="203"/>
                </a:lnTo>
                <a:lnTo>
                  <a:pt x="763" y="159"/>
                </a:lnTo>
                <a:lnTo>
                  <a:pt x="692" y="142"/>
                </a:lnTo>
                <a:lnTo>
                  <a:pt x="680" y="114"/>
                </a:lnTo>
                <a:lnTo>
                  <a:pt x="645" y="114"/>
                </a:lnTo>
                <a:lnTo>
                  <a:pt x="645" y="95"/>
                </a:lnTo>
                <a:lnTo>
                  <a:pt x="612" y="118"/>
                </a:lnTo>
                <a:lnTo>
                  <a:pt x="612" y="147"/>
                </a:lnTo>
                <a:lnTo>
                  <a:pt x="571" y="133"/>
                </a:lnTo>
                <a:lnTo>
                  <a:pt x="552" y="123"/>
                </a:lnTo>
                <a:lnTo>
                  <a:pt x="552" y="97"/>
                </a:lnTo>
                <a:lnTo>
                  <a:pt x="526" y="83"/>
                </a:lnTo>
                <a:lnTo>
                  <a:pt x="505" y="81"/>
                </a:lnTo>
                <a:lnTo>
                  <a:pt x="484" y="57"/>
                </a:lnTo>
                <a:lnTo>
                  <a:pt x="449" y="36"/>
                </a:lnTo>
                <a:lnTo>
                  <a:pt x="399" y="36"/>
                </a:lnTo>
                <a:lnTo>
                  <a:pt x="354" y="0"/>
                </a:lnTo>
                <a:lnTo>
                  <a:pt x="323" y="3"/>
                </a:lnTo>
                <a:lnTo>
                  <a:pt x="304" y="19"/>
                </a:lnTo>
                <a:lnTo>
                  <a:pt x="307" y="50"/>
                </a:lnTo>
                <a:lnTo>
                  <a:pt x="276" y="48"/>
                </a:lnTo>
                <a:lnTo>
                  <a:pt x="267" y="71"/>
                </a:lnTo>
                <a:lnTo>
                  <a:pt x="238" y="71"/>
                </a:lnTo>
                <a:lnTo>
                  <a:pt x="222" y="85"/>
                </a:lnTo>
                <a:lnTo>
                  <a:pt x="200" y="81"/>
                </a:lnTo>
                <a:lnTo>
                  <a:pt x="186" y="90"/>
                </a:lnTo>
                <a:lnTo>
                  <a:pt x="182" y="109"/>
                </a:lnTo>
                <a:lnTo>
                  <a:pt x="163" y="128"/>
                </a:lnTo>
                <a:lnTo>
                  <a:pt x="160" y="156"/>
                </a:lnTo>
                <a:lnTo>
                  <a:pt x="200" y="175"/>
                </a:lnTo>
                <a:lnTo>
                  <a:pt x="203" y="201"/>
                </a:lnTo>
                <a:lnTo>
                  <a:pt x="179" y="218"/>
                </a:lnTo>
                <a:lnTo>
                  <a:pt x="158" y="208"/>
                </a:lnTo>
                <a:lnTo>
                  <a:pt x="148" y="229"/>
                </a:lnTo>
                <a:lnTo>
                  <a:pt x="125" y="227"/>
                </a:lnTo>
                <a:lnTo>
                  <a:pt x="92" y="227"/>
                </a:lnTo>
                <a:lnTo>
                  <a:pt x="49" y="220"/>
                </a:lnTo>
                <a:lnTo>
                  <a:pt x="21" y="248"/>
                </a:lnTo>
                <a:lnTo>
                  <a:pt x="21" y="274"/>
                </a:lnTo>
                <a:lnTo>
                  <a:pt x="7" y="288"/>
                </a:lnTo>
                <a:lnTo>
                  <a:pt x="16" y="322"/>
                </a:lnTo>
                <a:lnTo>
                  <a:pt x="14" y="357"/>
                </a:lnTo>
                <a:lnTo>
                  <a:pt x="0" y="376"/>
                </a:lnTo>
                <a:lnTo>
                  <a:pt x="0" y="416"/>
                </a:lnTo>
                <a:lnTo>
                  <a:pt x="14" y="444"/>
                </a:lnTo>
                <a:lnTo>
                  <a:pt x="7" y="468"/>
                </a:lnTo>
                <a:lnTo>
                  <a:pt x="21" y="494"/>
                </a:lnTo>
                <a:lnTo>
                  <a:pt x="49" y="515"/>
                </a:lnTo>
                <a:lnTo>
                  <a:pt x="73" y="503"/>
                </a:lnTo>
                <a:lnTo>
                  <a:pt x="104" y="520"/>
                </a:lnTo>
                <a:lnTo>
                  <a:pt x="118" y="546"/>
                </a:lnTo>
                <a:lnTo>
                  <a:pt x="146" y="572"/>
                </a:lnTo>
                <a:lnTo>
                  <a:pt x="172" y="558"/>
                </a:lnTo>
                <a:lnTo>
                  <a:pt x="212" y="572"/>
                </a:lnTo>
                <a:lnTo>
                  <a:pt x="250" y="565"/>
                </a:lnTo>
                <a:lnTo>
                  <a:pt x="267" y="588"/>
                </a:lnTo>
                <a:lnTo>
                  <a:pt x="260" y="617"/>
                </a:lnTo>
                <a:lnTo>
                  <a:pt x="293" y="650"/>
                </a:lnTo>
                <a:lnTo>
                  <a:pt x="337" y="650"/>
                </a:lnTo>
                <a:lnTo>
                  <a:pt x="373" y="643"/>
                </a:lnTo>
                <a:lnTo>
                  <a:pt x="408" y="674"/>
                </a:lnTo>
                <a:lnTo>
                  <a:pt x="406" y="695"/>
                </a:lnTo>
                <a:lnTo>
                  <a:pt x="378" y="700"/>
                </a:lnTo>
                <a:lnTo>
                  <a:pt x="373" y="733"/>
                </a:lnTo>
                <a:lnTo>
                  <a:pt x="345" y="761"/>
                </a:lnTo>
                <a:lnTo>
                  <a:pt x="368" y="782"/>
                </a:lnTo>
                <a:lnTo>
                  <a:pt x="389" y="813"/>
                </a:lnTo>
                <a:lnTo>
                  <a:pt x="411" y="801"/>
                </a:lnTo>
                <a:lnTo>
                  <a:pt x="434" y="818"/>
                </a:lnTo>
                <a:lnTo>
                  <a:pt x="463" y="789"/>
                </a:lnTo>
                <a:lnTo>
                  <a:pt x="491" y="811"/>
                </a:lnTo>
                <a:lnTo>
                  <a:pt x="508" y="782"/>
                </a:lnTo>
                <a:lnTo>
                  <a:pt x="524" y="777"/>
                </a:lnTo>
                <a:lnTo>
                  <a:pt x="541" y="754"/>
                </a:lnTo>
                <a:lnTo>
                  <a:pt x="571" y="754"/>
                </a:lnTo>
                <a:lnTo>
                  <a:pt x="583" y="728"/>
                </a:lnTo>
                <a:lnTo>
                  <a:pt x="619" y="711"/>
                </a:lnTo>
                <a:lnTo>
                  <a:pt x="649" y="733"/>
                </a:lnTo>
                <a:lnTo>
                  <a:pt x="671" y="721"/>
                </a:lnTo>
                <a:lnTo>
                  <a:pt x="701" y="730"/>
                </a:lnTo>
                <a:lnTo>
                  <a:pt x="730" y="716"/>
                </a:lnTo>
                <a:lnTo>
                  <a:pt x="744" y="692"/>
                </a:lnTo>
                <a:lnTo>
                  <a:pt x="767" y="697"/>
                </a:lnTo>
                <a:lnTo>
                  <a:pt x="779" y="669"/>
                </a:lnTo>
                <a:lnTo>
                  <a:pt x="798" y="664"/>
                </a:lnTo>
                <a:lnTo>
                  <a:pt x="808" y="648"/>
                </a:lnTo>
                <a:lnTo>
                  <a:pt x="784" y="631"/>
                </a:lnTo>
                <a:lnTo>
                  <a:pt x="777" y="607"/>
                </a:lnTo>
                <a:lnTo>
                  <a:pt x="805" y="588"/>
                </a:lnTo>
                <a:lnTo>
                  <a:pt x="779" y="562"/>
                </a:lnTo>
                <a:lnTo>
                  <a:pt x="786" y="539"/>
                </a:lnTo>
                <a:lnTo>
                  <a:pt x="805" y="522"/>
                </a:lnTo>
                <a:lnTo>
                  <a:pt x="786" y="499"/>
                </a:lnTo>
                <a:lnTo>
                  <a:pt x="810" y="482"/>
                </a:lnTo>
                <a:lnTo>
                  <a:pt x="819" y="463"/>
                </a:lnTo>
                <a:lnTo>
                  <a:pt x="867" y="440"/>
                </a:lnTo>
                <a:lnTo>
                  <a:pt x="867" y="395"/>
                </a:lnTo>
                <a:lnTo>
                  <a:pt x="855" y="369"/>
                </a:lnTo>
                <a:lnTo>
                  <a:pt x="867" y="345"/>
                </a:lnTo>
                <a:lnTo>
                  <a:pt x="852" y="312"/>
                </a:lnTo>
                <a:lnTo>
                  <a:pt x="878" y="298"/>
                </a:lnTo>
                <a:lnTo>
                  <a:pt x="886" y="281"/>
                </a:lnTo>
                <a:lnTo>
                  <a:pt x="860" y="265"/>
                </a:lnTo>
                <a:lnTo>
                  <a:pt x="867" y="239"/>
                </a:lnTo>
                <a:lnTo>
                  <a:pt x="867" y="239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6" name="Freeform 19">
            <a:extLst>
              <a:ext uri="{FF2B5EF4-FFF2-40B4-BE49-F238E27FC236}">
                <a16:creationId xmlns:a16="http://schemas.microsoft.com/office/drawing/2014/main" id="{86B1023F-1999-2730-5D80-90A9D5AA25D5}"/>
              </a:ext>
            </a:extLst>
          </p:cNvPr>
          <p:cNvSpPr>
            <a:spLocks/>
          </p:cNvSpPr>
          <p:nvPr/>
        </p:nvSpPr>
        <p:spPr bwMode="auto">
          <a:xfrm>
            <a:off x="3681314" y="4448284"/>
            <a:ext cx="2712111" cy="2138784"/>
          </a:xfrm>
          <a:custGeom>
            <a:avLst/>
            <a:gdLst>
              <a:gd name="T0" fmla="*/ 28 w 1211"/>
              <a:gd name="T1" fmla="*/ 577 h 955"/>
              <a:gd name="T2" fmla="*/ 54 w 1211"/>
              <a:gd name="T3" fmla="*/ 619 h 955"/>
              <a:gd name="T4" fmla="*/ 115 w 1211"/>
              <a:gd name="T5" fmla="*/ 659 h 955"/>
              <a:gd name="T6" fmla="*/ 153 w 1211"/>
              <a:gd name="T7" fmla="*/ 728 h 955"/>
              <a:gd name="T8" fmla="*/ 193 w 1211"/>
              <a:gd name="T9" fmla="*/ 763 h 955"/>
              <a:gd name="T10" fmla="*/ 269 w 1211"/>
              <a:gd name="T11" fmla="*/ 818 h 955"/>
              <a:gd name="T12" fmla="*/ 276 w 1211"/>
              <a:gd name="T13" fmla="*/ 874 h 955"/>
              <a:gd name="T14" fmla="*/ 375 w 1211"/>
              <a:gd name="T15" fmla="*/ 921 h 955"/>
              <a:gd name="T16" fmla="*/ 470 w 1211"/>
              <a:gd name="T17" fmla="*/ 955 h 955"/>
              <a:gd name="T18" fmla="*/ 543 w 1211"/>
              <a:gd name="T19" fmla="*/ 872 h 955"/>
              <a:gd name="T20" fmla="*/ 609 w 1211"/>
              <a:gd name="T21" fmla="*/ 907 h 955"/>
              <a:gd name="T22" fmla="*/ 682 w 1211"/>
              <a:gd name="T23" fmla="*/ 931 h 955"/>
              <a:gd name="T24" fmla="*/ 694 w 1211"/>
              <a:gd name="T25" fmla="*/ 874 h 955"/>
              <a:gd name="T26" fmla="*/ 739 w 1211"/>
              <a:gd name="T27" fmla="*/ 794 h 955"/>
              <a:gd name="T28" fmla="*/ 788 w 1211"/>
              <a:gd name="T29" fmla="*/ 756 h 955"/>
              <a:gd name="T30" fmla="*/ 845 w 1211"/>
              <a:gd name="T31" fmla="*/ 756 h 955"/>
              <a:gd name="T32" fmla="*/ 840 w 1211"/>
              <a:gd name="T33" fmla="*/ 704 h 955"/>
              <a:gd name="T34" fmla="*/ 848 w 1211"/>
              <a:gd name="T35" fmla="*/ 619 h 955"/>
              <a:gd name="T36" fmla="*/ 862 w 1211"/>
              <a:gd name="T37" fmla="*/ 539 h 955"/>
              <a:gd name="T38" fmla="*/ 944 w 1211"/>
              <a:gd name="T39" fmla="*/ 562 h 955"/>
              <a:gd name="T40" fmla="*/ 1018 w 1211"/>
              <a:gd name="T41" fmla="*/ 591 h 955"/>
              <a:gd name="T42" fmla="*/ 1074 w 1211"/>
              <a:gd name="T43" fmla="*/ 569 h 955"/>
              <a:gd name="T44" fmla="*/ 1155 w 1211"/>
              <a:gd name="T45" fmla="*/ 610 h 955"/>
              <a:gd name="T46" fmla="*/ 1192 w 1211"/>
              <a:gd name="T47" fmla="*/ 605 h 955"/>
              <a:gd name="T48" fmla="*/ 1148 w 1211"/>
              <a:gd name="T49" fmla="*/ 553 h 955"/>
              <a:gd name="T50" fmla="*/ 1181 w 1211"/>
              <a:gd name="T51" fmla="*/ 492 h 955"/>
              <a:gd name="T52" fmla="*/ 1211 w 1211"/>
              <a:gd name="T53" fmla="*/ 466 h 955"/>
              <a:gd name="T54" fmla="*/ 1140 w 1211"/>
              <a:gd name="T55" fmla="*/ 442 h 955"/>
              <a:gd name="T56" fmla="*/ 1063 w 1211"/>
              <a:gd name="T57" fmla="*/ 409 h 955"/>
              <a:gd name="T58" fmla="*/ 1053 w 1211"/>
              <a:gd name="T59" fmla="*/ 357 h 955"/>
              <a:gd name="T60" fmla="*/ 975 w 1211"/>
              <a:gd name="T61" fmla="*/ 350 h 955"/>
              <a:gd name="T62" fmla="*/ 921 w 1211"/>
              <a:gd name="T63" fmla="*/ 338 h 955"/>
              <a:gd name="T64" fmla="*/ 876 w 1211"/>
              <a:gd name="T65" fmla="*/ 295 h 955"/>
              <a:gd name="T66" fmla="*/ 824 w 1211"/>
              <a:gd name="T67" fmla="*/ 286 h 955"/>
              <a:gd name="T68" fmla="*/ 817 w 1211"/>
              <a:gd name="T69" fmla="*/ 236 h 955"/>
              <a:gd name="T70" fmla="*/ 803 w 1211"/>
              <a:gd name="T71" fmla="*/ 168 h 955"/>
              <a:gd name="T72" fmla="*/ 819 w 1211"/>
              <a:gd name="T73" fmla="*/ 114 h 955"/>
              <a:gd name="T74" fmla="*/ 793 w 1211"/>
              <a:gd name="T75" fmla="*/ 57 h 955"/>
              <a:gd name="T76" fmla="*/ 760 w 1211"/>
              <a:gd name="T77" fmla="*/ 31 h 955"/>
              <a:gd name="T78" fmla="*/ 694 w 1211"/>
              <a:gd name="T79" fmla="*/ 19 h 955"/>
              <a:gd name="T80" fmla="*/ 668 w 1211"/>
              <a:gd name="T81" fmla="*/ 76 h 955"/>
              <a:gd name="T82" fmla="*/ 614 w 1211"/>
              <a:gd name="T83" fmla="*/ 80 h 955"/>
              <a:gd name="T84" fmla="*/ 550 w 1211"/>
              <a:gd name="T85" fmla="*/ 73 h 955"/>
              <a:gd name="T86" fmla="*/ 486 w 1211"/>
              <a:gd name="T87" fmla="*/ 78 h 955"/>
              <a:gd name="T88" fmla="*/ 444 w 1211"/>
              <a:gd name="T89" fmla="*/ 52 h 955"/>
              <a:gd name="T90" fmla="*/ 399 w 1211"/>
              <a:gd name="T91" fmla="*/ 71 h 955"/>
              <a:gd name="T92" fmla="*/ 311 w 1211"/>
              <a:gd name="T93" fmla="*/ 57 h 955"/>
              <a:gd name="T94" fmla="*/ 274 w 1211"/>
              <a:gd name="T95" fmla="*/ 80 h 955"/>
              <a:gd name="T96" fmla="*/ 215 w 1211"/>
              <a:gd name="T97" fmla="*/ 88 h 955"/>
              <a:gd name="T98" fmla="*/ 132 w 1211"/>
              <a:gd name="T99" fmla="*/ 106 h 955"/>
              <a:gd name="T100" fmla="*/ 139 w 1211"/>
              <a:gd name="T101" fmla="*/ 156 h 955"/>
              <a:gd name="T102" fmla="*/ 153 w 1211"/>
              <a:gd name="T103" fmla="*/ 225 h 955"/>
              <a:gd name="T104" fmla="*/ 113 w 1211"/>
              <a:gd name="T105" fmla="*/ 274 h 955"/>
              <a:gd name="T106" fmla="*/ 96 w 1211"/>
              <a:gd name="T107" fmla="*/ 307 h 955"/>
              <a:gd name="T108" fmla="*/ 92 w 1211"/>
              <a:gd name="T109" fmla="*/ 340 h 955"/>
              <a:gd name="T110" fmla="*/ 94 w 1211"/>
              <a:gd name="T111" fmla="*/ 402 h 955"/>
              <a:gd name="T112" fmla="*/ 56 w 1211"/>
              <a:gd name="T113" fmla="*/ 428 h 955"/>
              <a:gd name="T114" fmla="*/ 28 w 1211"/>
              <a:gd name="T115" fmla="*/ 470 h 955"/>
              <a:gd name="T116" fmla="*/ 35 w 1211"/>
              <a:gd name="T117" fmla="*/ 508 h 955"/>
              <a:gd name="T118" fmla="*/ 0 w 1211"/>
              <a:gd name="T119" fmla="*/ 548 h 955"/>
              <a:gd name="T120" fmla="*/ 0 w 1211"/>
              <a:gd name="T121" fmla="*/ 569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11" h="955">
                <a:moveTo>
                  <a:pt x="0" y="569"/>
                </a:moveTo>
                <a:lnTo>
                  <a:pt x="28" y="577"/>
                </a:lnTo>
                <a:lnTo>
                  <a:pt x="61" y="605"/>
                </a:lnTo>
                <a:lnTo>
                  <a:pt x="54" y="619"/>
                </a:lnTo>
                <a:lnTo>
                  <a:pt x="77" y="652"/>
                </a:lnTo>
                <a:lnTo>
                  <a:pt x="115" y="659"/>
                </a:lnTo>
                <a:lnTo>
                  <a:pt x="127" y="695"/>
                </a:lnTo>
                <a:lnTo>
                  <a:pt x="153" y="728"/>
                </a:lnTo>
                <a:lnTo>
                  <a:pt x="163" y="761"/>
                </a:lnTo>
                <a:lnTo>
                  <a:pt x="193" y="763"/>
                </a:lnTo>
                <a:lnTo>
                  <a:pt x="243" y="808"/>
                </a:lnTo>
                <a:lnTo>
                  <a:pt x="269" y="818"/>
                </a:lnTo>
                <a:lnTo>
                  <a:pt x="297" y="853"/>
                </a:lnTo>
                <a:lnTo>
                  <a:pt x="276" y="874"/>
                </a:lnTo>
                <a:lnTo>
                  <a:pt x="323" y="921"/>
                </a:lnTo>
                <a:lnTo>
                  <a:pt x="375" y="921"/>
                </a:lnTo>
                <a:lnTo>
                  <a:pt x="427" y="931"/>
                </a:lnTo>
                <a:lnTo>
                  <a:pt x="470" y="955"/>
                </a:lnTo>
                <a:lnTo>
                  <a:pt x="531" y="903"/>
                </a:lnTo>
                <a:lnTo>
                  <a:pt x="543" y="872"/>
                </a:lnTo>
                <a:lnTo>
                  <a:pt x="574" y="900"/>
                </a:lnTo>
                <a:lnTo>
                  <a:pt x="609" y="907"/>
                </a:lnTo>
                <a:lnTo>
                  <a:pt x="637" y="900"/>
                </a:lnTo>
                <a:lnTo>
                  <a:pt x="682" y="931"/>
                </a:lnTo>
                <a:lnTo>
                  <a:pt x="699" y="900"/>
                </a:lnTo>
                <a:lnTo>
                  <a:pt x="694" y="874"/>
                </a:lnTo>
                <a:lnTo>
                  <a:pt x="699" y="827"/>
                </a:lnTo>
                <a:lnTo>
                  <a:pt x="739" y="794"/>
                </a:lnTo>
                <a:lnTo>
                  <a:pt x="753" y="756"/>
                </a:lnTo>
                <a:lnTo>
                  <a:pt x="788" y="756"/>
                </a:lnTo>
                <a:lnTo>
                  <a:pt x="838" y="773"/>
                </a:lnTo>
                <a:lnTo>
                  <a:pt x="845" y="756"/>
                </a:lnTo>
                <a:lnTo>
                  <a:pt x="833" y="735"/>
                </a:lnTo>
                <a:lnTo>
                  <a:pt x="840" y="704"/>
                </a:lnTo>
                <a:lnTo>
                  <a:pt x="852" y="666"/>
                </a:lnTo>
                <a:lnTo>
                  <a:pt x="848" y="619"/>
                </a:lnTo>
                <a:lnTo>
                  <a:pt x="845" y="567"/>
                </a:lnTo>
                <a:lnTo>
                  <a:pt x="862" y="539"/>
                </a:lnTo>
                <a:lnTo>
                  <a:pt x="907" y="553"/>
                </a:lnTo>
                <a:lnTo>
                  <a:pt x="944" y="562"/>
                </a:lnTo>
                <a:lnTo>
                  <a:pt x="959" y="603"/>
                </a:lnTo>
                <a:lnTo>
                  <a:pt x="1018" y="591"/>
                </a:lnTo>
                <a:lnTo>
                  <a:pt x="1034" y="567"/>
                </a:lnTo>
                <a:lnTo>
                  <a:pt x="1074" y="569"/>
                </a:lnTo>
                <a:lnTo>
                  <a:pt x="1133" y="600"/>
                </a:lnTo>
                <a:lnTo>
                  <a:pt x="1155" y="610"/>
                </a:lnTo>
                <a:lnTo>
                  <a:pt x="1176" y="640"/>
                </a:lnTo>
                <a:lnTo>
                  <a:pt x="1192" y="605"/>
                </a:lnTo>
                <a:lnTo>
                  <a:pt x="1171" y="574"/>
                </a:lnTo>
                <a:lnTo>
                  <a:pt x="1148" y="553"/>
                </a:lnTo>
                <a:lnTo>
                  <a:pt x="1176" y="525"/>
                </a:lnTo>
                <a:lnTo>
                  <a:pt x="1181" y="492"/>
                </a:lnTo>
                <a:lnTo>
                  <a:pt x="1209" y="487"/>
                </a:lnTo>
                <a:lnTo>
                  <a:pt x="1211" y="466"/>
                </a:lnTo>
                <a:lnTo>
                  <a:pt x="1176" y="435"/>
                </a:lnTo>
                <a:lnTo>
                  <a:pt x="1140" y="442"/>
                </a:lnTo>
                <a:lnTo>
                  <a:pt x="1096" y="442"/>
                </a:lnTo>
                <a:lnTo>
                  <a:pt x="1063" y="409"/>
                </a:lnTo>
                <a:lnTo>
                  <a:pt x="1070" y="380"/>
                </a:lnTo>
                <a:lnTo>
                  <a:pt x="1053" y="357"/>
                </a:lnTo>
                <a:lnTo>
                  <a:pt x="1015" y="364"/>
                </a:lnTo>
                <a:lnTo>
                  <a:pt x="975" y="350"/>
                </a:lnTo>
                <a:lnTo>
                  <a:pt x="949" y="364"/>
                </a:lnTo>
                <a:lnTo>
                  <a:pt x="921" y="338"/>
                </a:lnTo>
                <a:lnTo>
                  <a:pt x="907" y="312"/>
                </a:lnTo>
                <a:lnTo>
                  <a:pt x="876" y="295"/>
                </a:lnTo>
                <a:lnTo>
                  <a:pt x="852" y="307"/>
                </a:lnTo>
                <a:lnTo>
                  <a:pt x="824" y="286"/>
                </a:lnTo>
                <a:lnTo>
                  <a:pt x="810" y="260"/>
                </a:lnTo>
                <a:lnTo>
                  <a:pt x="817" y="236"/>
                </a:lnTo>
                <a:lnTo>
                  <a:pt x="803" y="208"/>
                </a:lnTo>
                <a:lnTo>
                  <a:pt x="803" y="168"/>
                </a:lnTo>
                <a:lnTo>
                  <a:pt x="817" y="149"/>
                </a:lnTo>
                <a:lnTo>
                  <a:pt x="819" y="114"/>
                </a:lnTo>
                <a:lnTo>
                  <a:pt x="810" y="80"/>
                </a:lnTo>
                <a:lnTo>
                  <a:pt x="793" y="57"/>
                </a:lnTo>
                <a:lnTo>
                  <a:pt x="781" y="29"/>
                </a:lnTo>
                <a:lnTo>
                  <a:pt x="760" y="31"/>
                </a:lnTo>
                <a:lnTo>
                  <a:pt x="722" y="0"/>
                </a:lnTo>
                <a:lnTo>
                  <a:pt x="694" y="19"/>
                </a:lnTo>
                <a:lnTo>
                  <a:pt x="701" y="57"/>
                </a:lnTo>
                <a:lnTo>
                  <a:pt x="668" y="76"/>
                </a:lnTo>
                <a:lnTo>
                  <a:pt x="651" y="95"/>
                </a:lnTo>
                <a:lnTo>
                  <a:pt x="614" y="80"/>
                </a:lnTo>
                <a:lnTo>
                  <a:pt x="574" y="71"/>
                </a:lnTo>
                <a:lnTo>
                  <a:pt x="550" y="73"/>
                </a:lnTo>
                <a:lnTo>
                  <a:pt x="519" y="59"/>
                </a:lnTo>
                <a:lnTo>
                  <a:pt x="486" y="78"/>
                </a:lnTo>
                <a:lnTo>
                  <a:pt x="465" y="76"/>
                </a:lnTo>
                <a:lnTo>
                  <a:pt x="444" y="52"/>
                </a:lnTo>
                <a:lnTo>
                  <a:pt x="415" y="52"/>
                </a:lnTo>
                <a:lnTo>
                  <a:pt x="399" y="71"/>
                </a:lnTo>
                <a:lnTo>
                  <a:pt x="330" y="78"/>
                </a:lnTo>
                <a:lnTo>
                  <a:pt x="311" y="57"/>
                </a:lnTo>
                <a:lnTo>
                  <a:pt x="288" y="57"/>
                </a:lnTo>
                <a:lnTo>
                  <a:pt x="274" y="80"/>
                </a:lnTo>
                <a:lnTo>
                  <a:pt x="238" y="99"/>
                </a:lnTo>
                <a:lnTo>
                  <a:pt x="215" y="88"/>
                </a:lnTo>
                <a:lnTo>
                  <a:pt x="146" y="85"/>
                </a:lnTo>
                <a:lnTo>
                  <a:pt x="132" y="106"/>
                </a:lnTo>
                <a:lnTo>
                  <a:pt x="139" y="132"/>
                </a:lnTo>
                <a:lnTo>
                  <a:pt x="139" y="156"/>
                </a:lnTo>
                <a:lnTo>
                  <a:pt x="137" y="196"/>
                </a:lnTo>
                <a:lnTo>
                  <a:pt x="153" y="225"/>
                </a:lnTo>
                <a:lnTo>
                  <a:pt x="129" y="260"/>
                </a:lnTo>
                <a:lnTo>
                  <a:pt x="113" y="274"/>
                </a:lnTo>
                <a:lnTo>
                  <a:pt x="113" y="293"/>
                </a:lnTo>
                <a:lnTo>
                  <a:pt x="96" y="307"/>
                </a:lnTo>
                <a:lnTo>
                  <a:pt x="118" y="328"/>
                </a:lnTo>
                <a:lnTo>
                  <a:pt x="92" y="340"/>
                </a:lnTo>
                <a:lnTo>
                  <a:pt x="108" y="371"/>
                </a:lnTo>
                <a:lnTo>
                  <a:pt x="94" y="402"/>
                </a:lnTo>
                <a:lnTo>
                  <a:pt x="63" y="414"/>
                </a:lnTo>
                <a:lnTo>
                  <a:pt x="56" y="428"/>
                </a:lnTo>
                <a:lnTo>
                  <a:pt x="35" y="421"/>
                </a:lnTo>
                <a:lnTo>
                  <a:pt x="28" y="470"/>
                </a:lnTo>
                <a:lnTo>
                  <a:pt x="40" y="489"/>
                </a:lnTo>
                <a:lnTo>
                  <a:pt x="35" y="508"/>
                </a:lnTo>
                <a:lnTo>
                  <a:pt x="7" y="520"/>
                </a:lnTo>
                <a:lnTo>
                  <a:pt x="0" y="548"/>
                </a:lnTo>
                <a:lnTo>
                  <a:pt x="0" y="569"/>
                </a:lnTo>
                <a:lnTo>
                  <a:pt x="0" y="569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17" name="Freeform 20">
            <a:extLst>
              <a:ext uri="{FF2B5EF4-FFF2-40B4-BE49-F238E27FC236}">
                <a16:creationId xmlns:a16="http://schemas.microsoft.com/office/drawing/2014/main" id="{3E811225-3135-E95D-8093-DFBBDCBF9A8F}"/>
              </a:ext>
            </a:extLst>
          </p:cNvPr>
          <p:cNvSpPr>
            <a:spLocks/>
          </p:cNvSpPr>
          <p:nvPr/>
        </p:nvSpPr>
        <p:spPr bwMode="auto">
          <a:xfrm>
            <a:off x="6315039" y="4416930"/>
            <a:ext cx="2792736" cy="1995452"/>
          </a:xfrm>
          <a:custGeom>
            <a:avLst/>
            <a:gdLst>
              <a:gd name="T0" fmla="*/ 685 w 1247"/>
              <a:gd name="T1" fmla="*/ 0 h 891"/>
              <a:gd name="T2" fmla="*/ 572 w 1247"/>
              <a:gd name="T3" fmla="*/ 31 h 891"/>
              <a:gd name="T4" fmla="*/ 494 w 1247"/>
              <a:gd name="T5" fmla="*/ 45 h 891"/>
              <a:gd name="T6" fmla="*/ 513 w 1247"/>
              <a:gd name="T7" fmla="*/ 87 h 891"/>
              <a:gd name="T8" fmla="*/ 479 w 1247"/>
              <a:gd name="T9" fmla="*/ 118 h 891"/>
              <a:gd name="T10" fmla="*/ 482 w 1247"/>
              <a:gd name="T11" fmla="*/ 175 h 891"/>
              <a:gd name="T12" fmla="*/ 494 w 1247"/>
              <a:gd name="T13" fmla="*/ 246 h 891"/>
              <a:gd name="T14" fmla="*/ 437 w 1247"/>
              <a:gd name="T15" fmla="*/ 288 h 891"/>
              <a:gd name="T16" fmla="*/ 432 w 1247"/>
              <a:gd name="T17" fmla="*/ 328 h 891"/>
              <a:gd name="T18" fmla="*/ 406 w 1247"/>
              <a:gd name="T19" fmla="*/ 368 h 891"/>
              <a:gd name="T20" fmla="*/ 404 w 1247"/>
              <a:gd name="T21" fmla="*/ 413 h 891"/>
              <a:gd name="T22" fmla="*/ 435 w 1247"/>
              <a:gd name="T23" fmla="*/ 454 h 891"/>
              <a:gd name="T24" fmla="*/ 406 w 1247"/>
              <a:gd name="T25" fmla="*/ 475 h 891"/>
              <a:gd name="T26" fmla="*/ 371 w 1247"/>
              <a:gd name="T27" fmla="*/ 498 h 891"/>
              <a:gd name="T28" fmla="*/ 328 w 1247"/>
              <a:gd name="T29" fmla="*/ 536 h 891"/>
              <a:gd name="T30" fmla="*/ 276 w 1247"/>
              <a:gd name="T31" fmla="*/ 539 h 891"/>
              <a:gd name="T32" fmla="*/ 210 w 1247"/>
              <a:gd name="T33" fmla="*/ 534 h 891"/>
              <a:gd name="T34" fmla="*/ 168 w 1247"/>
              <a:gd name="T35" fmla="*/ 560 h 891"/>
              <a:gd name="T36" fmla="*/ 135 w 1247"/>
              <a:gd name="T37" fmla="*/ 588 h 891"/>
              <a:gd name="T38" fmla="*/ 90 w 1247"/>
              <a:gd name="T39" fmla="*/ 595 h 891"/>
              <a:gd name="T40" fmla="*/ 38 w 1247"/>
              <a:gd name="T41" fmla="*/ 607 h 891"/>
              <a:gd name="T42" fmla="*/ 0 w 1247"/>
              <a:gd name="T43" fmla="*/ 654 h 891"/>
              <a:gd name="T44" fmla="*/ 52 w 1247"/>
              <a:gd name="T45" fmla="*/ 661 h 891"/>
              <a:gd name="T46" fmla="*/ 135 w 1247"/>
              <a:gd name="T47" fmla="*/ 697 h 891"/>
              <a:gd name="T48" fmla="*/ 187 w 1247"/>
              <a:gd name="T49" fmla="*/ 683 h 891"/>
              <a:gd name="T50" fmla="*/ 255 w 1247"/>
              <a:gd name="T51" fmla="*/ 749 h 891"/>
              <a:gd name="T52" fmla="*/ 430 w 1247"/>
              <a:gd name="T53" fmla="*/ 791 h 891"/>
              <a:gd name="T54" fmla="*/ 529 w 1247"/>
              <a:gd name="T55" fmla="*/ 772 h 891"/>
              <a:gd name="T56" fmla="*/ 595 w 1247"/>
              <a:gd name="T57" fmla="*/ 730 h 891"/>
              <a:gd name="T58" fmla="*/ 668 w 1247"/>
              <a:gd name="T59" fmla="*/ 761 h 891"/>
              <a:gd name="T60" fmla="*/ 702 w 1247"/>
              <a:gd name="T61" fmla="*/ 787 h 891"/>
              <a:gd name="T62" fmla="*/ 789 w 1247"/>
              <a:gd name="T63" fmla="*/ 803 h 891"/>
              <a:gd name="T64" fmla="*/ 829 w 1247"/>
              <a:gd name="T65" fmla="*/ 891 h 891"/>
              <a:gd name="T66" fmla="*/ 869 w 1247"/>
              <a:gd name="T67" fmla="*/ 829 h 891"/>
              <a:gd name="T68" fmla="*/ 926 w 1247"/>
              <a:gd name="T69" fmla="*/ 732 h 891"/>
              <a:gd name="T70" fmla="*/ 952 w 1247"/>
              <a:gd name="T71" fmla="*/ 687 h 891"/>
              <a:gd name="T72" fmla="*/ 1004 w 1247"/>
              <a:gd name="T73" fmla="*/ 664 h 891"/>
              <a:gd name="T74" fmla="*/ 1098 w 1247"/>
              <a:gd name="T75" fmla="*/ 711 h 891"/>
              <a:gd name="T76" fmla="*/ 1181 w 1247"/>
              <a:gd name="T77" fmla="*/ 706 h 891"/>
              <a:gd name="T78" fmla="*/ 1247 w 1247"/>
              <a:gd name="T79" fmla="*/ 666 h 891"/>
              <a:gd name="T80" fmla="*/ 1219 w 1247"/>
              <a:gd name="T81" fmla="*/ 626 h 891"/>
              <a:gd name="T82" fmla="*/ 1186 w 1247"/>
              <a:gd name="T83" fmla="*/ 598 h 891"/>
              <a:gd name="T84" fmla="*/ 1122 w 1247"/>
              <a:gd name="T85" fmla="*/ 593 h 891"/>
              <a:gd name="T86" fmla="*/ 1068 w 1247"/>
              <a:gd name="T87" fmla="*/ 569 h 891"/>
              <a:gd name="T88" fmla="*/ 1028 w 1247"/>
              <a:gd name="T89" fmla="*/ 534 h 891"/>
              <a:gd name="T90" fmla="*/ 999 w 1247"/>
              <a:gd name="T91" fmla="*/ 487 h 891"/>
              <a:gd name="T92" fmla="*/ 942 w 1247"/>
              <a:gd name="T93" fmla="*/ 487 h 891"/>
              <a:gd name="T94" fmla="*/ 950 w 1247"/>
              <a:gd name="T95" fmla="*/ 437 h 891"/>
              <a:gd name="T96" fmla="*/ 976 w 1247"/>
              <a:gd name="T97" fmla="*/ 397 h 891"/>
              <a:gd name="T98" fmla="*/ 950 w 1247"/>
              <a:gd name="T99" fmla="*/ 366 h 891"/>
              <a:gd name="T100" fmla="*/ 952 w 1247"/>
              <a:gd name="T101" fmla="*/ 314 h 891"/>
              <a:gd name="T102" fmla="*/ 933 w 1247"/>
              <a:gd name="T103" fmla="*/ 262 h 891"/>
              <a:gd name="T104" fmla="*/ 881 w 1247"/>
              <a:gd name="T105" fmla="*/ 246 h 891"/>
              <a:gd name="T106" fmla="*/ 876 w 1247"/>
              <a:gd name="T107" fmla="*/ 194 h 891"/>
              <a:gd name="T108" fmla="*/ 846 w 1247"/>
              <a:gd name="T109" fmla="*/ 151 h 891"/>
              <a:gd name="T110" fmla="*/ 815 w 1247"/>
              <a:gd name="T111" fmla="*/ 106 h 891"/>
              <a:gd name="T112" fmla="*/ 768 w 1247"/>
              <a:gd name="T113" fmla="*/ 128 h 891"/>
              <a:gd name="T114" fmla="*/ 808 w 1247"/>
              <a:gd name="T115" fmla="*/ 168 h 891"/>
              <a:gd name="T116" fmla="*/ 772 w 1247"/>
              <a:gd name="T117" fmla="*/ 215 h 891"/>
              <a:gd name="T118" fmla="*/ 751 w 1247"/>
              <a:gd name="T119" fmla="*/ 170 h 891"/>
              <a:gd name="T120" fmla="*/ 728 w 1247"/>
              <a:gd name="T121" fmla="*/ 106 h 891"/>
              <a:gd name="T122" fmla="*/ 725 w 1247"/>
              <a:gd name="T123" fmla="*/ 71 h 891"/>
              <a:gd name="T124" fmla="*/ 716 w 1247"/>
              <a:gd name="T125" fmla="*/ 31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47" h="891">
                <a:moveTo>
                  <a:pt x="716" y="31"/>
                </a:moveTo>
                <a:lnTo>
                  <a:pt x="685" y="0"/>
                </a:lnTo>
                <a:lnTo>
                  <a:pt x="590" y="0"/>
                </a:lnTo>
                <a:lnTo>
                  <a:pt x="572" y="31"/>
                </a:lnTo>
                <a:lnTo>
                  <a:pt x="510" y="31"/>
                </a:lnTo>
                <a:lnTo>
                  <a:pt x="494" y="45"/>
                </a:lnTo>
                <a:lnTo>
                  <a:pt x="487" y="71"/>
                </a:lnTo>
                <a:lnTo>
                  <a:pt x="513" y="87"/>
                </a:lnTo>
                <a:lnTo>
                  <a:pt x="505" y="104"/>
                </a:lnTo>
                <a:lnTo>
                  <a:pt x="479" y="118"/>
                </a:lnTo>
                <a:lnTo>
                  <a:pt x="494" y="151"/>
                </a:lnTo>
                <a:lnTo>
                  <a:pt x="482" y="175"/>
                </a:lnTo>
                <a:lnTo>
                  <a:pt x="494" y="201"/>
                </a:lnTo>
                <a:lnTo>
                  <a:pt x="494" y="246"/>
                </a:lnTo>
                <a:lnTo>
                  <a:pt x="446" y="269"/>
                </a:lnTo>
                <a:lnTo>
                  <a:pt x="437" y="288"/>
                </a:lnTo>
                <a:lnTo>
                  <a:pt x="413" y="305"/>
                </a:lnTo>
                <a:lnTo>
                  <a:pt x="432" y="328"/>
                </a:lnTo>
                <a:lnTo>
                  <a:pt x="413" y="345"/>
                </a:lnTo>
                <a:lnTo>
                  <a:pt x="406" y="368"/>
                </a:lnTo>
                <a:lnTo>
                  <a:pt x="432" y="394"/>
                </a:lnTo>
                <a:lnTo>
                  <a:pt x="404" y="413"/>
                </a:lnTo>
                <a:lnTo>
                  <a:pt x="411" y="437"/>
                </a:lnTo>
                <a:lnTo>
                  <a:pt x="435" y="454"/>
                </a:lnTo>
                <a:lnTo>
                  <a:pt x="425" y="470"/>
                </a:lnTo>
                <a:lnTo>
                  <a:pt x="406" y="475"/>
                </a:lnTo>
                <a:lnTo>
                  <a:pt x="394" y="503"/>
                </a:lnTo>
                <a:lnTo>
                  <a:pt x="371" y="498"/>
                </a:lnTo>
                <a:lnTo>
                  <a:pt x="357" y="522"/>
                </a:lnTo>
                <a:lnTo>
                  <a:pt x="328" y="536"/>
                </a:lnTo>
                <a:lnTo>
                  <a:pt x="298" y="527"/>
                </a:lnTo>
                <a:lnTo>
                  <a:pt x="276" y="539"/>
                </a:lnTo>
                <a:lnTo>
                  <a:pt x="246" y="517"/>
                </a:lnTo>
                <a:lnTo>
                  <a:pt x="210" y="534"/>
                </a:lnTo>
                <a:lnTo>
                  <a:pt x="198" y="560"/>
                </a:lnTo>
                <a:lnTo>
                  <a:pt x="168" y="560"/>
                </a:lnTo>
                <a:lnTo>
                  <a:pt x="151" y="583"/>
                </a:lnTo>
                <a:lnTo>
                  <a:pt x="135" y="588"/>
                </a:lnTo>
                <a:lnTo>
                  <a:pt x="118" y="617"/>
                </a:lnTo>
                <a:lnTo>
                  <a:pt x="90" y="595"/>
                </a:lnTo>
                <a:lnTo>
                  <a:pt x="61" y="624"/>
                </a:lnTo>
                <a:lnTo>
                  <a:pt x="38" y="607"/>
                </a:lnTo>
                <a:lnTo>
                  <a:pt x="16" y="619"/>
                </a:lnTo>
                <a:lnTo>
                  <a:pt x="0" y="654"/>
                </a:lnTo>
                <a:lnTo>
                  <a:pt x="16" y="657"/>
                </a:lnTo>
                <a:lnTo>
                  <a:pt x="52" y="661"/>
                </a:lnTo>
                <a:lnTo>
                  <a:pt x="94" y="692"/>
                </a:lnTo>
                <a:lnTo>
                  <a:pt x="135" y="697"/>
                </a:lnTo>
                <a:lnTo>
                  <a:pt x="146" y="680"/>
                </a:lnTo>
                <a:lnTo>
                  <a:pt x="187" y="683"/>
                </a:lnTo>
                <a:lnTo>
                  <a:pt x="248" y="725"/>
                </a:lnTo>
                <a:lnTo>
                  <a:pt x="255" y="749"/>
                </a:lnTo>
                <a:lnTo>
                  <a:pt x="333" y="791"/>
                </a:lnTo>
                <a:lnTo>
                  <a:pt x="430" y="791"/>
                </a:lnTo>
                <a:lnTo>
                  <a:pt x="503" y="806"/>
                </a:lnTo>
                <a:lnTo>
                  <a:pt x="529" y="772"/>
                </a:lnTo>
                <a:lnTo>
                  <a:pt x="546" y="732"/>
                </a:lnTo>
                <a:lnTo>
                  <a:pt x="595" y="730"/>
                </a:lnTo>
                <a:lnTo>
                  <a:pt x="619" y="751"/>
                </a:lnTo>
                <a:lnTo>
                  <a:pt x="668" y="761"/>
                </a:lnTo>
                <a:lnTo>
                  <a:pt x="676" y="796"/>
                </a:lnTo>
                <a:lnTo>
                  <a:pt x="702" y="787"/>
                </a:lnTo>
                <a:lnTo>
                  <a:pt x="746" y="815"/>
                </a:lnTo>
                <a:lnTo>
                  <a:pt x="789" y="803"/>
                </a:lnTo>
                <a:lnTo>
                  <a:pt x="817" y="822"/>
                </a:lnTo>
                <a:lnTo>
                  <a:pt x="829" y="891"/>
                </a:lnTo>
                <a:lnTo>
                  <a:pt x="853" y="888"/>
                </a:lnTo>
                <a:lnTo>
                  <a:pt x="869" y="829"/>
                </a:lnTo>
                <a:lnTo>
                  <a:pt x="879" y="789"/>
                </a:lnTo>
                <a:lnTo>
                  <a:pt x="926" y="732"/>
                </a:lnTo>
                <a:lnTo>
                  <a:pt x="935" y="695"/>
                </a:lnTo>
                <a:lnTo>
                  <a:pt x="952" y="687"/>
                </a:lnTo>
                <a:lnTo>
                  <a:pt x="978" y="664"/>
                </a:lnTo>
                <a:lnTo>
                  <a:pt x="1004" y="664"/>
                </a:lnTo>
                <a:lnTo>
                  <a:pt x="1054" y="685"/>
                </a:lnTo>
                <a:lnTo>
                  <a:pt x="1098" y="711"/>
                </a:lnTo>
                <a:lnTo>
                  <a:pt x="1143" y="683"/>
                </a:lnTo>
                <a:lnTo>
                  <a:pt x="1181" y="706"/>
                </a:lnTo>
                <a:lnTo>
                  <a:pt x="1214" y="699"/>
                </a:lnTo>
                <a:lnTo>
                  <a:pt x="1247" y="666"/>
                </a:lnTo>
                <a:lnTo>
                  <a:pt x="1238" y="654"/>
                </a:lnTo>
                <a:lnTo>
                  <a:pt x="1219" y="626"/>
                </a:lnTo>
                <a:lnTo>
                  <a:pt x="1186" y="619"/>
                </a:lnTo>
                <a:lnTo>
                  <a:pt x="1186" y="598"/>
                </a:lnTo>
                <a:lnTo>
                  <a:pt x="1155" y="579"/>
                </a:lnTo>
                <a:lnTo>
                  <a:pt x="1122" y="593"/>
                </a:lnTo>
                <a:lnTo>
                  <a:pt x="1096" y="567"/>
                </a:lnTo>
                <a:lnTo>
                  <a:pt x="1068" y="569"/>
                </a:lnTo>
                <a:lnTo>
                  <a:pt x="1070" y="539"/>
                </a:lnTo>
                <a:lnTo>
                  <a:pt x="1028" y="534"/>
                </a:lnTo>
                <a:lnTo>
                  <a:pt x="997" y="517"/>
                </a:lnTo>
                <a:lnTo>
                  <a:pt x="999" y="487"/>
                </a:lnTo>
                <a:lnTo>
                  <a:pt x="985" y="470"/>
                </a:lnTo>
                <a:lnTo>
                  <a:pt x="942" y="487"/>
                </a:lnTo>
                <a:lnTo>
                  <a:pt x="924" y="463"/>
                </a:lnTo>
                <a:lnTo>
                  <a:pt x="950" y="437"/>
                </a:lnTo>
                <a:lnTo>
                  <a:pt x="971" y="420"/>
                </a:lnTo>
                <a:lnTo>
                  <a:pt x="976" y="397"/>
                </a:lnTo>
                <a:lnTo>
                  <a:pt x="942" y="392"/>
                </a:lnTo>
                <a:lnTo>
                  <a:pt x="950" y="366"/>
                </a:lnTo>
                <a:lnTo>
                  <a:pt x="933" y="338"/>
                </a:lnTo>
                <a:lnTo>
                  <a:pt x="952" y="314"/>
                </a:lnTo>
                <a:lnTo>
                  <a:pt x="933" y="281"/>
                </a:lnTo>
                <a:lnTo>
                  <a:pt x="933" y="262"/>
                </a:lnTo>
                <a:lnTo>
                  <a:pt x="916" y="246"/>
                </a:lnTo>
                <a:lnTo>
                  <a:pt x="881" y="246"/>
                </a:lnTo>
                <a:lnTo>
                  <a:pt x="876" y="217"/>
                </a:lnTo>
                <a:lnTo>
                  <a:pt x="876" y="194"/>
                </a:lnTo>
                <a:lnTo>
                  <a:pt x="846" y="175"/>
                </a:lnTo>
                <a:lnTo>
                  <a:pt x="846" y="151"/>
                </a:lnTo>
                <a:lnTo>
                  <a:pt x="827" y="132"/>
                </a:lnTo>
                <a:lnTo>
                  <a:pt x="815" y="106"/>
                </a:lnTo>
                <a:lnTo>
                  <a:pt x="787" y="106"/>
                </a:lnTo>
                <a:lnTo>
                  <a:pt x="768" y="128"/>
                </a:lnTo>
                <a:lnTo>
                  <a:pt x="789" y="146"/>
                </a:lnTo>
                <a:lnTo>
                  <a:pt x="808" y="168"/>
                </a:lnTo>
                <a:lnTo>
                  <a:pt x="787" y="201"/>
                </a:lnTo>
                <a:lnTo>
                  <a:pt x="772" y="215"/>
                </a:lnTo>
                <a:lnTo>
                  <a:pt x="732" y="189"/>
                </a:lnTo>
                <a:lnTo>
                  <a:pt x="751" y="170"/>
                </a:lnTo>
                <a:lnTo>
                  <a:pt x="728" y="139"/>
                </a:lnTo>
                <a:lnTo>
                  <a:pt x="728" y="106"/>
                </a:lnTo>
                <a:lnTo>
                  <a:pt x="753" y="80"/>
                </a:lnTo>
                <a:lnTo>
                  <a:pt x="725" y="71"/>
                </a:lnTo>
                <a:lnTo>
                  <a:pt x="702" y="71"/>
                </a:lnTo>
                <a:lnTo>
                  <a:pt x="716" y="31"/>
                </a:lnTo>
                <a:lnTo>
                  <a:pt x="716" y="31"/>
                </a:lnTo>
                <a:close/>
              </a:path>
            </a:pathLst>
          </a:custGeom>
          <a:solidFill>
            <a:srgbClr val="C4E7F4"/>
          </a:solidFill>
          <a:ln w="9525" cap="rnd">
            <a:solidFill>
              <a:schemeClr val="tx2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75" name="Obdélník 74">
            <a:extLst>
              <a:ext uri="{FF2B5EF4-FFF2-40B4-BE49-F238E27FC236}">
                <a16:creationId xmlns:a16="http://schemas.microsoft.com/office/drawing/2014/main" id="{2E58CBCC-5A85-1F19-C0C4-2C4997C0744C}"/>
              </a:ext>
            </a:extLst>
          </p:cNvPr>
          <p:cNvSpPr/>
          <p:nvPr/>
        </p:nvSpPr>
        <p:spPr>
          <a:xfrm>
            <a:off x="2185286" y="3406882"/>
            <a:ext cx="1041855" cy="100786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80" name="Skupina 79">
            <a:extLst>
              <a:ext uri="{FF2B5EF4-FFF2-40B4-BE49-F238E27FC236}">
                <a16:creationId xmlns:a16="http://schemas.microsoft.com/office/drawing/2014/main" id="{E86E2A6C-4198-162B-5946-59D183EACFF5}"/>
              </a:ext>
            </a:extLst>
          </p:cNvPr>
          <p:cNvGrpSpPr/>
          <p:nvPr/>
        </p:nvGrpSpPr>
        <p:grpSpPr>
          <a:xfrm>
            <a:off x="3426215" y="1810515"/>
            <a:ext cx="1337632" cy="1245440"/>
            <a:chOff x="3353147" y="1841830"/>
            <a:chExt cx="1379385" cy="1161934"/>
          </a:xfrm>
        </p:grpSpPr>
        <p:graphicFrame>
          <p:nvGraphicFramePr>
            <p:cNvPr id="70" name="Graf 69" descr="Chart">
              <a:extLst>
                <a:ext uri="{FF2B5EF4-FFF2-40B4-BE49-F238E27FC236}">
                  <a16:creationId xmlns:a16="http://schemas.microsoft.com/office/drawing/2014/main" id="{E25FBE65-7E39-D316-E5EC-6EED6BB62F3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959777973"/>
                </p:ext>
              </p:extLst>
            </p:nvPr>
          </p:nvGraphicFramePr>
          <p:xfrm>
            <a:off x="3353147" y="1841830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pic>
          <p:nvPicPr>
            <p:cNvPr id="20" name="Obrázek 19">
              <a:extLst>
                <a:ext uri="{FF2B5EF4-FFF2-40B4-BE49-F238E27FC236}">
                  <a16:creationId xmlns:a16="http://schemas.microsoft.com/office/drawing/2014/main" id="{D403C467-ACD3-CAFA-6C9C-168539EC0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3615636" y="2704796"/>
              <a:ext cx="826045" cy="248459"/>
            </a:xfrm>
            <a:prstGeom prst="rect">
              <a:avLst/>
            </a:prstGeom>
          </p:spPr>
        </p:pic>
      </p:grpSp>
      <p:sp>
        <p:nvSpPr>
          <p:cNvPr id="81" name="Obdélník 80">
            <a:extLst>
              <a:ext uri="{FF2B5EF4-FFF2-40B4-BE49-F238E27FC236}">
                <a16:creationId xmlns:a16="http://schemas.microsoft.com/office/drawing/2014/main" id="{05F9AA01-9C86-43E9-1F24-BA6B62DF10F9}"/>
              </a:ext>
            </a:extLst>
          </p:cNvPr>
          <p:cNvSpPr/>
          <p:nvPr/>
        </p:nvSpPr>
        <p:spPr>
          <a:xfrm>
            <a:off x="3460049" y="2820230"/>
            <a:ext cx="1137221" cy="122997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79" name="Skupina 78">
            <a:extLst>
              <a:ext uri="{FF2B5EF4-FFF2-40B4-BE49-F238E27FC236}">
                <a16:creationId xmlns:a16="http://schemas.microsoft.com/office/drawing/2014/main" id="{B6C6C12B-79D6-67BF-6FF4-7441F748ED47}"/>
              </a:ext>
            </a:extLst>
          </p:cNvPr>
          <p:cNvGrpSpPr/>
          <p:nvPr/>
        </p:nvGrpSpPr>
        <p:grpSpPr>
          <a:xfrm>
            <a:off x="4927031" y="1326487"/>
            <a:ext cx="1379385" cy="1161934"/>
            <a:chOff x="4927031" y="1404311"/>
            <a:chExt cx="1379385" cy="1161934"/>
          </a:xfrm>
        </p:grpSpPr>
        <p:graphicFrame>
          <p:nvGraphicFramePr>
            <p:cNvPr id="69" name="Graf 68" descr="Chart">
              <a:extLst>
                <a:ext uri="{FF2B5EF4-FFF2-40B4-BE49-F238E27FC236}">
                  <a16:creationId xmlns:a16="http://schemas.microsoft.com/office/drawing/2014/main" id="{D00700E1-3D35-60D0-AB6E-149F18569B5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45011917"/>
                </p:ext>
              </p:extLst>
            </p:nvPr>
          </p:nvGraphicFramePr>
          <p:xfrm>
            <a:off x="4927031" y="1404311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pic>
          <p:nvPicPr>
            <p:cNvPr id="21" name="Obrázek 20">
              <a:extLst>
                <a:ext uri="{FF2B5EF4-FFF2-40B4-BE49-F238E27FC236}">
                  <a16:creationId xmlns:a16="http://schemas.microsoft.com/office/drawing/2014/main" id="{77E35270-F809-2833-D7CD-8753B05A1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5247763" y="2269909"/>
              <a:ext cx="826045" cy="248459"/>
            </a:xfrm>
            <a:prstGeom prst="rect">
              <a:avLst/>
            </a:prstGeom>
          </p:spPr>
        </p:pic>
      </p:grpSp>
      <p:sp>
        <p:nvSpPr>
          <p:cNvPr id="88" name="Obdélník 87">
            <a:extLst>
              <a:ext uri="{FF2B5EF4-FFF2-40B4-BE49-F238E27FC236}">
                <a16:creationId xmlns:a16="http://schemas.microsoft.com/office/drawing/2014/main" id="{8F86F411-5064-FEF2-CC02-F0FB880BFE3C}"/>
              </a:ext>
            </a:extLst>
          </p:cNvPr>
          <p:cNvSpPr/>
          <p:nvPr/>
        </p:nvSpPr>
        <p:spPr>
          <a:xfrm>
            <a:off x="5105824" y="2301991"/>
            <a:ext cx="1109924" cy="93889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84" name="Skupina 83">
            <a:extLst>
              <a:ext uri="{FF2B5EF4-FFF2-40B4-BE49-F238E27FC236}">
                <a16:creationId xmlns:a16="http://schemas.microsoft.com/office/drawing/2014/main" id="{7DAE148E-6826-CDF6-3826-2FAA87C3F8B2}"/>
              </a:ext>
            </a:extLst>
          </p:cNvPr>
          <p:cNvGrpSpPr/>
          <p:nvPr/>
        </p:nvGrpSpPr>
        <p:grpSpPr>
          <a:xfrm>
            <a:off x="4346380" y="3166780"/>
            <a:ext cx="1379385" cy="1161934"/>
            <a:chOff x="4346380" y="3166780"/>
            <a:chExt cx="1379385" cy="1161934"/>
          </a:xfrm>
        </p:grpSpPr>
        <p:graphicFrame>
          <p:nvGraphicFramePr>
            <p:cNvPr id="37" name="Graf 36" descr="Chart">
              <a:extLst>
                <a:ext uri="{FF2B5EF4-FFF2-40B4-BE49-F238E27FC236}">
                  <a16:creationId xmlns:a16="http://schemas.microsoft.com/office/drawing/2014/main" id="{93C984B0-F14F-11EF-E128-BC6A5F2980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68729085"/>
                </p:ext>
              </p:extLst>
            </p:nvPr>
          </p:nvGraphicFramePr>
          <p:xfrm>
            <a:off x="4346380" y="3166780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pic>
          <p:nvPicPr>
            <p:cNvPr id="22" name="Obrázek 21">
              <a:extLst>
                <a:ext uri="{FF2B5EF4-FFF2-40B4-BE49-F238E27FC236}">
                  <a16:creationId xmlns:a16="http://schemas.microsoft.com/office/drawing/2014/main" id="{FD47B06B-B5C7-7C32-D58B-4DFB77D5B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4623049" y="4049099"/>
              <a:ext cx="826045" cy="248459"/>
            </a:xfrm>
            <a:prstGeom prst="rect">
              <a:avLst/>
            </a:prstGeom>
          </p:spPr>
        </p:pic>
      </p:grpSp>
      <p:grpSp>
        <p:nvGrpSpPr>
          <p:cNvPr id="86" name="Skupina 85">
            <a:extLst>
              <a:ext uri="{FF2B5EF4-FFF2-40B4-BE49-F238E27FC236}">
                <a16:creationId xmlns:a16="http://schemas.microsoft.com/office/drawing/2014/main" id="{9EBE2A96-50E2-AF62-0EF0-CDA1080EF284}"/>
              </a:ext>
            </a:extLst>
          </p:cNvPr>
          <p:cNvGrpSpPr/>
          <p:nvPr/>
        </p:nvGrpSpPr>
        <p:grpSpPr>
          <a:xfrm>
            <a:off x="6027195" y="2204089"/>
            <a:ext cx="1379385" cy="1161934"/>
            <a:chOff x="6027195" y="2204089"/>
            <a:chExt cx="1379385" cy="1161934"/>
          </a:xfrm>
        </p:grpSpPr>
        <p:graphicFrame>
          <p:nvGraphicFramePr>
            <p:cNvPr id="68" name="Graf 67" descr="Chart">
              <a:extLst>
                <a:ext uri="{FF2B5EF4-FFF2-40B4-BE49-F238E27FC236}">
                  <a16:creationId xmlns:a16="http://schemas.microsoft.com/office/drawing/2014/main" id="{F9DB9B81-2EF5-D3B3-B790-86BA666D40C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19261081"/>
                </p:ext>
              </p:extLst>
            </p:nvPr>
          </p:nvGraphicFramePr>
          <p:xfrm>
            <a:off x="6027195" y="2204089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pic>
          <p:nvPicPr>
            <p:cNvPr id="24" name="Obrázek 23">
              <a:extLst>
                <a:ext uri="{FF2B5EF4-FFF2-40B4-BE49-F238E27FC236}">
                  <a16:creationId xmlns:a16="http://schemas.microsoft.com/office/drawing/2014/main" id="{C569AFFF-4C7A-C00C-210D-FB3CF3197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6304080" y="3082242"/>
              <a:ext cx="826045" cy="248459"/>
            </a:xfrm>
            <a:prstGeom prst="rect">
              <a:avLst/>
            </a:prstGeom>
          </p:spPr>
        </p:pic>
      </p:grpSp>
      <p:sp>
        <p:nvSpPr>
          <p:cNvPr id="90" name="Obdélník 89">
            <a:extLst>
              <a:ext uri="{FF2B5EF4-FFF2-40B4-BE49-F238E27FC236}">
                <a16:creationId xmlns:a16="http://schemas.microsoft.com/office/drawing/2014/main" id="{86B81C70-75B4-3DD0-CA72-00C7C9E33C84}"/>
              </a:ext>
            </a:extLst>
          </p:cNvPr>
          <p:cNvSpPr/>
          <p:nvPr/>
        </p:nvSpPr>
        <p:spPr>
          <a:xfrm>
            <a:off x="6121001" y="3186246"/>
            <a:ext cx="1143535" cy="118504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92" name="Skupina 91">
            <a:extLst>
              <a:ext uri="{FF2B5EF4-FFF2-40B4-BE49-F238E27FC236}">
                <a16:creationId xmlns:a16="http://schemas.microsoft.com/office/drawing/2014/main" id="{43523B4E-1C40-C6D5-FE05-44DBFF9C7F48}"/>
              </a:ext>
            </a:extLst>
          </p:cNvPr>
          <p:cNvGrpSpPr/>
          <p:nvPr/>
        </p:nvGrpSpPr>
        <p:grpSpPr>
          <a:xfrm>
            <a:off x="7869296" y="3551537"/>
            <a:ext cx="1379385" cy="1161934"/>
            <a:chOff x="7869296" y="3551537"/>
            <a:chExt cx="1379385" cy="1161934"/>
          </a:xfrm>
        </p:grpSpPr>
        <p:graphicFrame>
          <p:nvGraphicFramePr>
            <p:cNvPr id="66" name="Graf 65" descr="Chart">
              <a:extLst>
                <a:ext uri="{FF2B5EF4-FFF2-40B4-BE49-F238E27FC236}">
                  <a16:creationId xmlns:a16="http://schemas.microsoft.com/office/drawing/2014/main" id="{539B0A5B-8432-E16A-EC8D-61C522CF173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58372316"/>
                </p:ext>
              </p:extLst>
            </p:nvPr>
          </p:nvGraphicFramePr>
          <p:xfrm>
            <a:off x="7869296" y="3551537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pic>
          <p:nvPicPr>
            <p:cNvPr id="25" name="Obrázek 24">
              <a:extLst>
                <a:ext uri="{FF2B5EF4-FFF2-40B4-BE49-F238E27FC236}">
                  <a16:creationId xmlns:a16="http://schemas.microsoft.com/office/drawing/2014/main" id="{4F12C039-A1DF-F842-4923-94C14E789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8141403" y="4417861"/>
              <a:ext cx="826045" cy="248459"/>
            </a:xfrm>
            <a:prstGeom prst="rect">
              <a:avLst/>
            </a:prstGeom>
          </p:spPr>
        </p:pic>
      </p:grpSp>
      <p:sp>
        <p:nvSpPr>
          <p:cNvPr id="97" name="Obdélník 96">
            <a:extLst>
              <a:ext uri="{FF2B5EF4-FFF2-40B4-BE49-F238E27FC236}">
                <a16:creationId xmlns:a16="http://schemas.microsoft.com/office/drawing/2014/main" id="{29875E17-20A4-7B84-5A88-AF5A5A6628C8}"/>
              </a:ext>
            </a:extLst>
          </p:cNvPr>
          <p:cNvSpPr/>
          <p:nvPr/>
        </p:nvSpPr>
        <p:spPr>
          <a:xfrm>
            <a:off x="8012628" y="4533441"/>
            <a:ext cx="1083598" cy="96197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96" name="Skupina 95">
            <a:extLst>
              <a:ext uri="{FF2B5EF4-FFF2-40B4-BE49-F238E27FC236}">
                <a16:creationId xmlns:a16="http://schemas.microsoft.com/office/drawing/2014/main" id="{55358F41-9DCB-A000-213F-19A88A2769D7}"/>
              </a:ext>
            </a:extLst>
          </p:cNvPr>
          <p:cNvGrpSpPr/>
          <p:nvPr/>
        </p:nvGrpSpPr>
        <p:grpSpPr>
          <a:xfrm>
            <a:off x="9140799" y="3315775"/>
            <a:ext cx="1379385" cy="1161934"/>
            <a:chOff x="9106751" y="3306047"/>
            <a:chExt cx="1379385" cy="1161934"/>
          </a:xfrm>
        </p:grpSpPr>
        <p:graphicFrame>
          <p:nvGraphicFramePr>
            <p:cNvPr id="65" name="Graf 64" descr="Chart">
              <a:extLst>
                <a:ext uri="{FF2B5EF4-FFF2-40B4-BE49-F238E27FC236}">
                  <a16:creationId xmlns:a16="http://schemas.microsoft.com/office/drawing/2014/main" id="{D4857267-6703-2D75-4877-81EE13CB626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8716923"/>
                </p:ext>
              </p:extLst>
            </p:nvPr>
          </p:nvGraphicFramePr>
          <p:xfrm>
            <a:off x="9106751" y="3306047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pic>
          <p:nvPicPr>
            <p:cNvPr id="26" name="Obrázek 25">
              <a:extLst>
                <a:ext uri="{FF2B5EF4-FFF2-40B4-BE49-F238E27FC236}">
                  <a16:creationId xmlns:a16="http://schemas.microsoft.com/office/drawing/2014/main" id="{4ED5D973-43FB-170B-8F50-D34CEC2FE46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9384650" y="4185668"/>
              <a:ext cx="826045" cy="248459"/>
            </a:xfrm>
            <a:prstGeom prst="rect">
              <a:avLst/>
            </a:prstGeom>
          </p:spPr>
        </p:pic>
      </p:grpSp>
      <p:sp>
        <p:nvSpPr>
          <p:cNvPr id="117" name="Obdélník 116">
            <a:extLst>
              <a:ext uri="{FF2B5EF4-FFF2-40B4-BE49-F238E27FC236}">
                <a16:creationId xmlns:a16="http://schemas.microsoft.com/office/drawing/2014/main" id="{DCF2A718-EEFD-734C-D656-7F60CD2E1000}"/>
              </a:ext>
            </a:extLst>
          </p:cNvPr>
          <p:cNvSpPr/>
          <p:nvPr/>
        </p:nvSpPr>
        <p:spPr>
          <a:xfrm>
            <a:off x="9293929" y="4301127"/>
            <a:ext cx="1076209" cy="103356"/>
          </a:xfrm>
          <a:custGeom>
            <a:avLst/>
            <a:gdLst>
              <a:gd name="connsiteX0" fmla="*/ 0 w 1123501"/>
              <a:gd name="connsiteY0" fmla="*/ 0 h 107898"/>
              <a:gd name="connsiteX1" fmla="*/ 1123501 w 1123501"/>
              <a:gd name="connsiteY1" fmla="*/ 0 h 107898"/>
              <a:gd name="connsiteX2" fmla="*/ 1123501 w 1123501"/>
              <a:gd name="connsiteY2" fmla="*/ 107898 h 107898"/>
              <a:gd name="connsiteX3" fmla="*/ 0 w 1123501"/>
              <a:gd name="connsiteY3" fmla="*/ 107898 h 107898"/>
              <a:gd name="connsiteX4" fmla="*/ 0 w 1123501"/>
              <a:gd name="connsiteY4" fmla="*/ 0 h 107898"/>
              <a:gd name="connsiteX0" fmla="*/ 0 w 1123501"/>
              <a:gd name="connsiteY0" fmla="*/ 0 h 107898"/>
              <a:gd name="connsiteX1" fmla="*/ 1123501 w 1123501"/>
              <a:gd name="connsiteY1" fmla="*/ 0 h 107898"/>
              <a:gd name="connsiteX2" fmla="*/ 1123501 w 1123501"/>
              <a:gd name="connsiteY2" fmla="*/ 107898 h 107898"/>
              <a:gd name="connsiteX3" fmla="*/ 41275 w 1123501"/>
              <a:gd name="connsiteY3" fmla="*/ 87260 h 107898"/>
              <a:gd name="connsiteX4" fmla="*/ 0 w 1123501"/>
              <a:gd name="connsiteY4" fmla="*/ 0 h 107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3501" h="107898">
                <a:moveTo>
                  <a:pt x="0" y="0"/>
                </a:moveTo>
                <a:lnTo>
                  <a:pt x="1123501" y="0"/>
                </a:lnTo>
                <a:lnTo>
                  <a:pt x="1123501" y="107898"/>
                </a:lnTo>
                <a:lnTo>
                  <a:pt x="41275" y="87260"/>
                </a:lnTo>
                <a:lnTo>
                  <a:pt x="0" y="0"/>
                </a:lnTo>
                <a:close/>
              </a:path>
            </a:pathLst>
          </a:cu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93" name="Skupina 92">
            <a:extLst>
              <a:ext uri="{FF2B5EF4-FFF2-40B4-BE49-F238E27FC236}">
                <a16:creationId xmlns:a16="http://schemas.microsoft.com/office/drawing/2014/main" id="{C82248EE-2968-01A2-EBA0-B1A3F446ABC0}"/>
              </a:ext>
            </a:extLst>
          </p:cNvPr>
          <p:cNvGrpSpPr/>
          <p:nvPr/>
        </p:nvGrpSpPr>
        <p:grpSpPr>
          <a:xfrm>
            <a:off x="8442716" y="4482328"/>
            <a:ext cx="1379385" cy="1161934"/>
            <a:chOff x="8442716" y="4482328"/>
            <a:chExt cx="1379385" cy="1161934"/>
          </a:xfrm>
        </p:grpSpPr>
        <p:graphicFrame>
          <p:nvGraphicFramePr>
            <p:cNvPr id="64" name="Graf 63" descr="Chart">
              <a:extLst>
                <a:ext uri="{FF2B5EF4-FFF2-40B4-BE49-F238E27FC236}">
                  <a16:creationId xmlns:a16="http://schemas.microsoft.com/office/drawing/2014/main" id="{D838990B-3932-EBAB-ED2D-C80E6843669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26078385"/>
                </p:ext>
              </p:extLst>
            </p:nvPr>
          </p:nvGraphicFramePr>
          <p:xfrm>
            <a:off x="8442716" y="4482328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pic>
          <p:nvPicPr>
            <p:cNvPr id="27" name="Obrázek 26">
              <a:extLst>
                <a:ext uri="{FF2B5EF4-FFF2-40B4-BE49-F238E27FC236}">
                  <a16:creationId xmlns:a16="http://schemas.microsoft.com/office/drawing/2014/main" id="{7169AB8B-CBFB-346D-D7CD-D7051F97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8662219" y="5304541"/>
              <a:ext cx="826045" cy="248459"/>
            </a:xfrm>
            <a:prstGeom prst="rect">
              <a:avLst/>
            </a:prstGeom>
          </p:spPr>
        </p:pic>
      </p:grpSp>
      <p:sp>
        <p:nvSpPr>
          <p:cNvPr id="101" name="Obdélník 100">
            <a:extLst>
              <a:ext uri="{FF2B5EF4-FFF2-40B4-BE49-F238E27FC236}">
                <a16:creationId xmlns:a16="http://schemas.microsoft.com/office/drawing/2014/main" id="{0F8DC64A-9139-8070-5492-76FFDE022AD9}"/>
              </a:ext>
            </a:extLst>
          </p:cNvPr>
          <p:cNvSpPr/>
          <p:nvPr/>
        </p:nvSpPr>
        <p:spPr>
          <a:xfrm>
            <a:off x="8523157" y="5416917"/>
            <a:ext cx="1086947" cy="96774"/>
          </a:xfrm>
          <a:custGeom>
            <a:avLst/>
            <a:gdLst>
              <a:gd name="connsiteX0" fmla="*/ 0 w 1134711"/>
              <a:gd name="connsiteY0" fmla="*/ 0 h 101027"/>
              <a:gd name="connsiteX1" fmla="*/ 1134711 w 1134711"/>
              <a:gd name="connsiteY1" fmla="*/ 0 h 101027"/>
              <a:gd name="connsiteX2" fmla="*/ 1134711 w 1134711"/>
              <a:gd name="connsiteY2" fmla="*/ 101027 h 101027"/>
              <a:gd name="connsiteX3" fmla="*/ 0 w 1134711"/>
              <a:gd name="connsiteY3" fmla="*/ 101027 h 101027"/>
              <a:gd name="connsiteX4" fmla="*/ 0 w 1134711"/>
              <a:gd name="connsiteY4" fmla="*/ 0 h 101027"/>
              <a:gd name="connsiteX0" fmla="*/ 0 w 1134711"/>
              <a:gd name="connsiteY0" fmla="*/ 0 h 101027"/>
              <a:gd name="connsiteX1" fmla="*/ 1134711 w 1134711"/>
              <a:gd name="connsiteY1" fmla="*/ 0 h 101027"/>
              <a:gd name="connsiteX2" fmla="*/ 1134711 w 1134711"/>
              <a:gd name="connsiteY2" fmla="*/ 101027 h 101027"/>
              <a:gd name="connsiteX3" fmla="*/ 44450 w 1134711"/>
              <a:gd name="connsiteY3" fmla="*/ 88327 h 101027"/>
              <a:gd name="connsiteX4" fmla="*/ 0 w 1134711"/>
              <a:gd name="connsiteY4" fmla="*/ 0 h 101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4711" h="101027">
                <a:moveTo>
                  <a:pt x="0" y="0"/>
                </a:moveTo>
                <a:lnTo>
                  <a:pt x="1134711" y="0"/>
                </a:lnTo>
                <a:lnTo>
                  <a:pt x="1134711" y="101027"/>
                </a:lnTo>
                <a:lnTo>
                  <a:pt x="44450" y="88327"/>
                </a:lnTo>
                <a:lnTo>
                  <a:pt x="0" y="0"/>
                </a:lnTo>
                <a:close/>
              </a:path>
            </a:pathLst>
          </a:cu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91" name="Skupina 90">
            <a:extLst>
              <a:ext uri="{FF2B5EF4-FFF2-40B4-BE49-F238E27FC236}">
                <a16:creationId xmlns:a16="http://schemas.microsoft.com/office/drawing/2014/main" id="{993C9901-DD87-3C22-B478-191113B165CD}"/>
              </a:ext>
            </a:extLst>
          </p:cNvPr>
          <p:cNvGrpSpPr/>
          <p:nvPr/>
        </p:nvGrpSpPr>
        <p:grpSpPr>
          <a:xfrm>
            <a:off x="7138908" y="4919912"/>
            <a:ext cx="1379385" cy="1161934"/>
            <a:chOff x="7143772" y="4919912"/>
            <a:chExt cx="1379385" cy="1161934"/>
          </a:xfrm>
        </p:grpSpPr>
        <p:graphicFrame>
          <p:nvGraphicFramePr>
            <p:cNvPr id="63" name="Graf 62" descr="Chart">
              <a:extLst>
                <a:ext uri="{FF2B5EF4-FFF2-40B4-BE49-F238E27FC236}">
                  <a16:creationId xmlns:a16="http://schemas.microsoft.com/office/drawing/2014/main" id="{55FC37FC-7D11-7E5D-037C-2F1A625DABD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59045034"/>
                </p:ext>
              </p:extLst>
            </p:nvPr>
          </p:nvGraphicFramePr>
          <p:xfrm>
            <a:off x="7143772" y="4919912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pic>
          <p:nvPicPr>
            <p:cNvPr id="28" name="Obrázek 27">
              <a:extLst>
                <a:ext uri="{FF2B5EF4-FFF2-40B4-BE49-F238E27FC236}">
                  <a16:creationId xmlns:a16="http://schemas.microsoft.com/office/drawing/2014/main" id="{8FC4E2C6-DE95-8E44-2375-FBB46F198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7423811" y="5790623"/>
              <a:ext cx="826045" cy="248459"/>
            </a:xfrm>
            <a:prstGeom prst="rect">
              <a:avLst/>
            </a:prstGeom>
          </p:spPr>
        </p:pic>
      </p:grpSp>
      <p:sp>
        <p:nvSpPr>
          <p:cNvPr id="105" name="Obdélník 104">
            <a:extLst>
              <a:ext uri="{FF2B5EF4-FFF2-40B4-BE49-F238E27FC236}">
                <a16:creationId xmlns:a16="http://schemas.microsoft.com/office/drawing/2014/main" id="{FB1B427B-465B-DB8D-4081-90E3341283F2}"/>
              </a:ext>
            </a:extLst>
          </p:cNvPr>
          <p:cNvSpPr/>
          <p:nvPr/>
        </p:nvSpPr>
        <p:spPr>
          <a:xfrm>
            <a:off x="7275452" y="5904087"/>
            <a:ext cx="1113039" cy="128327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89" name="Skupina 88">
            <a:extLst>
              <a:ext uri="{FF2B5EF4-FFF2-40B4-BE49-F238E27FC236}">
                <a16:creationId xmlns:a16="http://schemas.microsoft.com/office/drawing/2014/main" id="{9F823B82-C64C-9A38-0A08-09781938358E}"/>
              </a:ext>
            </a:extLst>
          </p:cNvPr>
          <p:cNvGrpSpPr/>
          <p:nvPr/>
        </p:nvGrpSpPr>
        <p:grpSpPr>
          <a:xfrm>
            <a:off x="5911523" y="4194954"/>
            <a:ext cx="1379385" cy="1161934"/>
            <a:chOff x="5911523" y="4194954"/>
            <a:chExt cx="1379385" cy="1161934"/>
          </a:xfrm>
        </p:grpSpPr>
        <p:graphicFrame>
          <p:nvGraphicFramePr>
            <p:cNvPr id="62" name="Graf 61" descr="Chart">
              <a:extLst>
                <a:ext uri="{FF2B5EF4-FFF2-40B4-BE49-F238E27FC236}">
                  <a16:creationId xmlns:a16="http://schemas.microsoft.com/office/drawing/2014/main" id="{273A75D1-1167-1487-0A9D-C312D242656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42731845"/>
                </p:ext>
              </p:extLst>
            </p:nvPr>
          </p:nvGraphicFramePr>
          <p:xfrm>
            <a:off x="5911523" y="4194954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pic>
          <p:nvPicPr>
            <p:cNvPr id="2" name="Obrázek 1">
              <a:extLst>
                <a:ext uri="{FF2B5EF4-FFF2-40B4-BE49-F238E27FC236}">
                  <a16:creationId xmlns:a16="http://schemas.microsoft.com/office/drawing/2014/main" id="{DB351A06-3D56-1C65-EB83-C8B12173F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6187627" y="5060587"/>
              <a:ext cx="826045" cy="248459"/>
            </a:xfrm>
            <a:prstGeom prst="rect">
              <a:avLst/>
            </a:prstGeom>
          </p:spPr>
        </p:pic>
      </p:grpSp>
      <p:sp>
        <p:nvSpPr>
          <p:cNvPr id="108" name="Obdélník 107">
            <a:extLst>
              <a:ext uri="{FF2B5EF4-FFF2-40B4-BE49-F238E27FC236}">
                <a16:creationId xmlns:a16="http://schemas.microsoft.com/office/drawing/2014/main" id="{475D0FA1-09FF-8F34-BEE7-F39EC1A7CE48}"/>
              </a:ext>
            </a:extLst>
          </p:cNvPr>
          <p:cNvSpPr/>
          <p:nvPr/>
        </p:nvSpPr>
        <p:spPr>
          <a:xfrm>
            <a:off x="6060403" y="5180456"/>
            <a:ext cx="1100582" cy="84873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85" name="Skupina 84">
            <a:extLst>
              <a:ext uri="{FF2B5EF4-FFF2-40B4-BE49-F238E27FC236}">
                <a16:creationId xmlns:a16="http://schemas.microsoft.com/office/drawing/2014/main" id="{AB097447-5053-05A8-8062-66FDE1D1B380}"/>
              </a:ext>
            </a:extLst>
          </p:cNvPr>
          <p:cNvGrpSpPr/>
          <p:nvPr/>
        </p:nvGrpSpPr>
        <p:grpSpPr>
          <a:xfrm>
            <a:off x="4071184" y="4789573"/>
            <a:ext cx="1379385" cy="1161934"/>
            <a:chOff x="4071184" y="4789573"/>
            <a:chExt cx="1379385" cy="1161934"/>
          </a:xfrm>
        </p:grpSpPr>
        <p:graphicFrame>
          <p:nvGraphicFramePr>
            <p:cNvPr id="61" name="Graf 60" descr="Chart">
              <a:extLst>
                <a:ext uri="{FF2B5EF4-FFF2-40B4-BE49-F238E27FC236}">
                  <a16:creationId xmlns:a16="http://schemas.microsoft.com/office/drawing/2014/main" id="{B7D27F3A-F618-5305-C7BC-4556557F743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46836827"/>
                </p:ext>
              </p:extLst>
            </p:nvPr>
          </p:nvGraphicFramePr>
          <p:xfrm>
            <a:off x="4071184" y="4789573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  <p:pic>
          <p:nvPicPr>
            <p:cNvPr id="19" name="Obrázek 18">
              <a:extLst>
                <a:ext uri="{FF2B5EF4-FFF2-40B4-BE49-F238E27FC236}">
                  <a16:creationId xmlns:a16="http://schemas.microsoft.com/office/drawing/2014/main" id="{73140C0F-7346-BC4C-4F2E-995AF7932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4397154" y="5674947"/>
              <a:ext cx="732937" cy="220454"/>
            </a:xfrm>
            <a:prstGeom prst="rect">
              <a:avLst/>
            </a:prstGeom>
          </p:spPr>
        </p:pic>
      </p:grpSp>
      <p:sp>
        <p:nvSpPr>
          <p:cNvPr id="111" name="Obdélník 110">
            <a:extLst>
              <a:ext uri="{FF2B5EF4-FFF2-40B4-BE49-F238E27FC236}">
                <a16:creationId xmlns:a16="http://schemas.microsoft.com/office/drawing/2014/main" id="{FBD9B18C-4218-5083-EFAA-69CAD4535B8B}"/>
              </a:ext>
            </a:extLst>
          </p:cNvPr>
          <p:cNvSpPr/>
          <p:nvPr/>
        </p:nvSpPr>
        <p:spPr>
          <a:xfrm>
            <a:off x="4208962" y="5775489"/>
            <a:ext cx="1109325" cy="119911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33" name="Obdélník 32">
            <a:extLst>
              <a:ext uri="{FF2B5EF4-FFF2-40B4-BE49-F238E27FC236}">
                <a16:creationId xmlns:a16="http://schemas.microsoft.com/office/drawing/2014/main" id="{7EFF1252-63D7-2503-D0F6-86F13AFF886F}"/>
              </a:ext>
            </a:extLst>
          </p:cNvPr>
          <p:cNvSpPr/>
          <p:nvPr/>
        </p:nvSpPr>
        <p:spPr>
          <a:xfrm>
            <a:off x="2177736" y="3400699"/>
            <a:ext cx="1051472" cy="106969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pSp>
        <p:nvGrpSpPr>
          <p:cNvPr id="87" name="Skupina 86">
            <a:extLst>
              <a:ext uri="{FF2B5EF4-FFF2-40B4-BE49-F238E27FC236}">
                <a16:creationId xmlns:a16="http://schemas.microsoft.com/office/drawing/2014/main" id="{C171B44F-A13A-CDE9-A3F6-7D6F649C3C05}"/>
              </a:ext>
            </a:extLst>
          </p:cNvPr>
          <p:cNvGrpSpPr/>
          <p:nvPr/>
        </p:nvGrpSpPr>
        <p:grpSpPr>
          <a:xfrm>
            <a:off x="6575888" y="3059235"/>
            <a:ext cx="1379385" cy="1161934"/>
            <a:chOff x="6575888" y="3059235"/>
            <a:chExt cx="1379385" cy="1161934"/>
          </a:xfrm>
        </p:grpSpPr>
        <p:graphicFrame>
          <p:nvGraphicFramePr>
            <p:cNvPr id="67" name="Graf 66" descr="Chart">
              <a:extLst>
                <a:ext uri="{FF2B5EF4-FFF2-40B4-BE49-F238E27FC236}">
                  <a16:creationId xmlns:a16="http://schemas.microsoft.com/office/drawing/2014/main" id="{FD5B3F1D-0A2A-7018-C641-E89FEB48BD7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836218706"/>
                </p:ext>
              </p:extLst>
            </p:nvPr>
          </p:nvGraphicFramePr>
          <p:xfrm>
            <a:off x="6575888" y="3059235"/>
            <a:ext cx="1379385" cy="11619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pic>
          <p:nvPicPr>
            <p:cNvPr id="23" name="Obrázek 22">
              <a:extLst>
                <a:ext uri="{FF2B5EF4-FFF2-40B4-BE49-F238E27FC236}">
                  <a16:creationId xmlns:a16="http://schemas.microsoft.com/office/drawing/2014/main" id="{03388088-15E4-72F0-CECF-22D15C01F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29000"/>
            </a:blip>
            <a:stretch>
              <a:fillRect/>
            </a:stretch>
          </p:blipFill>
          <p:spPr>
            <a:xfrm>
              <a:off x="6851036" y="3946631"/>
              <a:ext cx="826045" cy="248459"/>
            </a:xfrm>
            <a:prstGeom prst="rect">
              <a:avLst/>
            </a:prstGeom>
          </p:spPr>
        </p:pic>
      </p:grpSp>
      <p:sp>
        <p:nvSpPr>
          <p:cNvPr id="94" name="Obdélník 93">
            <a:extLst>
              <a:ext uri="{FF2B5EF4-FFF2-40B4-BE49-F238E27FC236}">
                <a16:creationId xmlns:a16="http://schemas.microsoft.com/office/drawing/2014/main" id="{C1DB0AE8-1F0C-E612-49D3-398F1685DBD3}"/>
              </a:ext>
            </a:extLst>
          </p:cNvPr>
          <p:cNvSpPr/>
          <p:nvPr/>
        </p:nvSpPr>
        <p:spPr>
          <a:xfrm>
            <a:off x="6707016" y="4041504"/>
            <a:ext cx="1117130" cy="121897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16E84463-899F-7377-FDB1-64C16069BE5B}"/>
              </a:ext>
            </a:extLst>
          </p:cNvPr>
          <p:cNvSpPr txBox="1"/>
          <p:nvPr/>
        </p:nvSpPr>
        <p:spPr>
          <a:xfrm>
            <a:off x="8865225" y="6273800"/>
            <a:ext cx="2622345" cy="1615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1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Zdroj: 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MMR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a ČSOB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;</a:t>
            </a:r>
            <a:r>
              <a:rPr kumimoji="0" lang="cs-CZ" sz="1050" b="1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Data za 1Q–2Q/2026</a:t>
            </a:r>
            <a:endParaRPr kumimoji="0" lang="cs-CZ" sz="1050" b="0" i="0" u="none" strike="noStrike" kern="1200" cap="none" spc="0" normalizeH="0" baseline="0" noProof="0">
              <a:ln>
                <a:noFill/>
              </a:ln>
              <a:solidFill>
                <a:srgbClr val="3C3C3C">
                  <a:lumMod val="60000"/>
                  <a:lumOff val="40000"/>
                </a:srgbClr>
              </a:solidFill>
              <a:effectLst/>
              <a:uLnTx/>
              <a:uFillTx/>
              <a:latin typeface="Source Sans Pro"/>
              <a:ea typeface="Source Sans Pro"/>
              <a:cs typeface="+mn-cs"/>
            </a:endParaRPr>
          </a:p>
        </p:txBody>
      </p: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71D68F41-9116-E3EA-6A21-D3BC1F65AE6E}"/>
              </a:ext>
            </a:extLst>
          </p:cNvPr>
          <p:cNvGrpSpPr/>
          <p:nvPr/>
        </p:nvGrpSpPr>
        <p:grpSpPr>
          <a:xfrm>
            <a:off x="2254129" y="3279859"/>
            <a:ext cx="1379385" cy="1161934"/>
            <a:chOff x="2485686" y="3664517"/>
            <a:chExt cx="1379385" cy="1161934"/>
          </a:xfrm>
        </p:grpSpPr>
        <p:grpSp>
          <p:nvGrpSpPr>
            <p:cNvPr id="83" name="Skupina 82">
              <a:extLst>
                <a:ext uri="{FF2B5EF4-FFF2-40B4-BE49-F238E27FC236}">
                  <a16:creationId xmlns:a16="http://schemas.microsoft.com/office/drawing/2014/main" id="{3CB8F716-AC3E-38B2-4E31-9CA422DC5722}"/>
                </a:ext>
              </a:extLst>
            </p:cNvPr>
            <p:cNvGrpSpPr/>
            <p:nvPr/>
          </p:nvGrpSpPr>
          <p:grpSpPr>
            <a:xfrm>
              <a:off x="2485686" y="3664517"/>
              <a:ext cx="1379385" cy="1161934"/>
              <a:chOff x="2511788" y="3717630"/>
              <a:chExt cx="1379385" cy="1161934"/>
            </a:xfrm>
          </p:grpSpPr>
          <p:graphicFrame>
            <p:nvGraphicFramePr>
              <p:cNvPr id="59" name="Graf 58" descr="Chart">
                <a:extLst>
                  <a:ext uri="{FF2B5EF4-FFF2-40B4-BE49-F238E27FC236}">
                    <a16:creationId xmlns:a16="http://schemas.microsoft.com/office/drawing/2014/main" id="{D0521024-B70C-B1CA-90EB-D1B990F4581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43605874"/>
                  </p:ext>
                </p:extLst>
              </p:nvPr>
            </p:nvGraphicFramePr>
            <p:xfrm>
              <a:off x="2511788" y="3717630"/>
              <a:ext cx="1379385" cy="116193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7"/>
              </a:graphicData>
            </a:graphic>
          </p:graphicFrame>
          <p:pic>
            <p:nvPicPr>
              <p:cNvPr id="29" name="Obrázek 28">
                <a:extLst>
                  <a:ext uri="{FF2B5EF4-FFF2-40B4-BE49-F238E27FC236}">
                    <a16:creationId xmlns:a16="http://schemas.microsoft.com/office/drawing/2014/main" id="{44C793DB-FB4F-6C17-26A6-706C77E88C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29000"/>
              </a:blip>
              <a:stretch>
                <a:fillRect/>
              </a:stretch>
            </p:blipFill>
            <p:spPr>
              <a:xfrm>
                <a:off x="2787520" y="4574160"/>
                <a:ext cx="826045" cy="248459"/>
              </a:xfrm>
              <a:prstGeom prst="rect">
                <a:avLst/>
              </a:prstGeom>
            </p:spPr>
          </p:pic>
        </p:grpSp>
        <p:sp>
          <p:nvSpPr>
            <p:cNvPr id="114" name="Obdélník 113">
              <a:extLst>
                <a:ext uri="{FF2B5EF4-FFF2-40B4-BE49-F238E27FC236}">
                  <a16:creationId xmlns:a16="http://schemas.microsoft.com/office/drawing/2014/main" id="{55A5E7E5-21B2-679B-25C5-296FD3203415}"/>
                </a:ext>
              </a:extLst>
            </p:cNvPr>
            <p:cNvSpPr/>
            <p:nvPr/>
          </p:nvSpPr>
          <p:spPr>
            <a:xfrm>
              <a:off x="2648705" y="4642338"/>
              <a:ext cx="1051472" cy="120631"/>
            </a:xfrm>
            <a:prstGeom prst="rect">
              <a:avLst/>
            </a:prstGeom>
            <a:solidFill>
              <a:srgbClr val="C4E7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2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sp>
        <p:nvSpPr>
          <p:cNvPr id="18" name="Obdélník 17">
            <a:extLst>
              <a:ext uri="{FF2B5EF4-FFF2-40B4-BE49-F238E27FC236}">
                <a16:creationId xmlns:a16="http://schemas.microsoft.com/office/drawing/2014/main" id="{5D415E6B-EDFA-32E4-256D-1A846898E44C}"/>
              </a:ext>
            </a:extLst>
          </p:cNvPr>
          <p:cNvSpPr/>
          <p:nvPr/>
        </p:nvSpPr>
        <p:spPr>
          <a:xfrm>
            <a:off x="4500379" y="4151401"/>
            <a:ext cx="1078128" cy="98768"/>
          </a:xfrm>
          <a:prstGeom prst="rect">
            <a:avLst/>
          </a:prstGeom>
          <a:solidFill>
            <a:srgbClr val="C4E7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graphicFrame>
        <p:nvGraphicFramePr>
          <p:cNvPr id="31" name="Tabulka 30">
            <a:extLst>
              <a:ext uri="{FF2B5EF4-FFF2-40B4-BE49-F238E27FC236}">
                <a16:creationId xmlns:a16="http://schemas.microsoft.com/office/drawing/2014/main" id="{B17A3B65-3667-1A76-ABAD-0C9BB84B00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092872"/>
              </p:ext>
            </p:extLst>
          </p:nvPr>
        </p:nvGraphicFramePr>
        <p:xfrm>
          <a:off x="12784666" y="-3060095"/>
          <a:ext cx="2170590" cy="9720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476">
                  <a:extLst>
                    <a:ext uri="{9D8B030D-6E8A-4147-A177-3AD203B41FA5}">
                      <a16:colId xmlns:a16="http://schemas.microsoft.com/office/drawing/2014/main" val="1320497012"/>
                    </a:ext>
                  </a:extLst>
                </a:gridCol>
                <a:gridCol w="674057">
                  <a:extLst>
                    <a:ext uri="{9D8B030D-6E8A-4147-A177-3AD203B41FA5}">
                      <a16:colId xmlns:a16="http://schemas.microsoft.com/office/drawing/2014/main" val="2949420657"/>
                    </a:ext>
                  </a:extLst>
                </a:gridCol>
                <a:gridCol w="674057">
                  <a:extLst>
                    <a:ext uri="{9D8B030D-6E8A-4147-A177-3AD203B41FA5}">
                      <a16:colId xmlns:a16="http://schemas.microsoft.com/office/drawing/2014/main" val="2056519830"/>
                    </a:ext>
                  </a:extLst>
                </a:gridCol>
              </a:tblGrid>
              <a:tr h="8250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b="1" i="0" u="none" strike="noStrike">
                          <a:solidFill>
                            <a:schemeClr val="tx1"/>
                          </a:solidFill>
                          <a:effectLst/>
                          <a:latin typeface="Aptos Narrow"/>
                        </a:rPr>
                        <a:t>Období 1H 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1" i="0" u="none" strike="noStrike">
                        <a:solidFill>
                          <a:srgbClr val="FFFFFF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cs-CZ" sz="1100" b="1" i="0" u="none" strike="noStrike">
                        <a:solidFill>
                          <a:srgbClr val="FFFFFF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3810829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Subjekt</a:t>
                      </a:r>
                      <a:endParaRPr lang="cs-CZ" sz="1100" b="1" i="0" u="none" strike="noStrike">
                        <a:solidFill>
                          <a:srgbClr val="FFFFFF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Kraj</a:t>
                      </a:r>
                      <a:endParaRPr lang="cs-CZ" sz="1100" b="1" i="0" u="none" strike="noStrike">
                        <a:solidFill>
                          <a:srgbClr val="FFFFFF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 err="1">
                          <a:effectLst/>
                        </a:rPr>
                        <a:t>prumerna_vyse</a:t>
                      </a:r>
                      <a:r>
                        <a:rPr lang="cs-CZ" sz="1100" u="none" strike="noStrike">
                          <a:effectLst/>
                        </a:rPr>
                        <a:t> (Kč)</a:t>
                      </a:r>
                      <a:endParaRPr lang="cs-CZ" sz="1100" b="1" i="0" u="none" strike="noStrike">
                        <a:solidFill>
                          <a:srgbClr val="FFFFFF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778224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Jihočeský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5 231 020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94252519"/>
                  </a:ext>
                </a:extLst>
              </a:tr>
              <a:tr h="1628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Jihočeský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4 318 910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79636835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Jihomoravský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5 221 225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99603938"/>
                  </a:ext>
                </a:extLst>
              </a:tr>
              <a:tr h="1628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Jihomoravský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4 586 561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1481872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Královéhradecký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4 393 210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9683619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Královéhradecký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4 096 685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7073172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Liberecký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4 529 778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4299773"/>
                  </a:ext>
                </a:extLst>
              </a:tr>
              <a:tr h="1628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Liberecký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4 008 528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42542615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Moravskoslezský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4 422 703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86240754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Moravskoslezský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3 916 352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92115162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Olomoucký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4 294 189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60278622"/>
                  </a:ext>
                </a:extLst>
              </a:tr>
              <a:tr h="1628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Olomoucký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3 982 490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89252294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Pardubický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4 420 649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98365874"/>
                  </a:ext>
                </a:extLst>
              </a:tr>
              <a:tr h="1628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Pardubický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3 890 911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43565262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Plzeňský + Karlovarský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4 621 029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8723806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Plzeňský + Karlovarský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4 056 214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0884201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Praha + Středočeský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5 884 562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9296311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Praha + Středočeský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5 368 665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9938742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Ústecký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4 825 556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3996664"/>
                  </a:ext>
                </a:extLst>
              </a:tr>
              <a:tr h="1628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Ústecký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4 063 866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3691826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Vysočina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4 492 995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9091217"/>
                  </a:ext>
                </a:extLst>
              </a:tr>
              <a:tr h="1628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Vysočina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3 926 073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41330877"/>
                  </a:ext>
                </a:extLst>
              </a:tr>
              <a:tr h="3148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ČSOB Group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Zlínský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4 276 424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8437523"/>
                  </a:ext>
                </a:extLst>
              </a:tr>
              <a:tr h="1628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TRH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Zlínský kraj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cs-CZ" sz="1100" u="none" strike="noStrike">
                          <a:effectLst/>
                        </a:rPr>
                        <a:t>3 914 277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801746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229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E0465A-C83B-0382-9925-20CF7C6E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51661"/>
            <a:ext cx="10801350" cy="534950"/>
          </a:xfrm>
        </p:spPr>
        <p:txBody>
          <a:bodyPr/>
          <a:lstStyle/>
          <a:p>
            <a:r>
              <a:rPr lang="cs-CZ"/>
              <a:t>Jak rostly </a:t>
            </a:r>
            <a:r>
              <a:rPr lang="cs-CZ">
                <a:solidFill>
                  <a:srgbClr val="003365"/>
                </a:solidFill>
              </a:rPr>
              <a:t>Mzdy v Česku</a:t>
            </a:r>
          </a:p>
        </p:txBody>
      </p:sp>
      <p:graphicFrame>
        <p:nvGraphicFramePr>
          <p:cNvPr id="4" name="Google Shape;184;p7" descr="Chart">
            <a:extLst>
              <a:ext uri="{FF2B5EF4-FFF2-40B4-BE49-F238E27FC236}">
                <a16:creationId xmlns:a16="http://schemas.microsoft.com/office/drawing/2014/main" id="{239704E3-86AB-1CDC-BB10-09D753AD2B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141376"/>
              </p:ext>
            </p:extLst>
          </p:nvPr>
        </p:nvGraphicFramePr>
        <p:xfrm>
          <a:off x="695325" y="986611"/>
          <a:ext cx="10801350" cy="4832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6B9F8FB3-8226-D7F9-0A23-F60E0D17E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91398"/>
              </p:ext>
            </p:extLst>
          </p:nvPr>
        </p:nvGraphicFramePr>
        <p:xfrm>
          <a:off x="1690254" y="5697420"/>
          <a:ext cx="9814577" cy="590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991">
                  <a:extLst>
                    <a:ext uri="{9D8B030D-6E8A-4147-A177-3AD203B41FA5}">
                      <a16:colId xmlns:a16="http://schemas.microsoft.com/office/drawing/2014/main" val="2416759525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2249845061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560323971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2811924818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2793139158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2570271936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2186937132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2293279834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1093521846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194111946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1449016788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4202001025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651831705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1641792595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186667746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4137894540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844582148"/>
                    </a:ext>
                  </a:extLst>
                </a:gridCol>
                <a:gridCol w="474757">
                  <a:extLst>
                    <a:ext uri="{9D8B030D-6E8A-4147-A177-3AD203B41FA5}">
                      <a16:colId xmlns:a16="http://schemas.microsoft.com/office/drawing/2014/main" val="592569719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3443023093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1547648876"/>
                    </a:ext>
                  </a:extLst>
                </a:gridCol>
                <a:gridCol w="466991">
                  <a:extLst>
                    <a:ext uri="{9D8B030D-6E8A-4147-A177-3AD203B41FA5}">
                      <a16:colId xmlns:a16="http://schemas.microsoft.com/office/drawing/2014/main" val="2664406791"/>
                    </a:ext>
                  </a:extLst>
                </a:gridCol>
              </a:tblGrid>
              <a:tr h="295118">
                <a:tc>
                  <a:txBody>
                    <a:bodyPr/>
                    <a:lstStyle/>
                    <a:p>
                      <a:pPr algn="ctr"/>
                      <a:r>
                        <a:rPr lang="cs-CZ" sz="1000" b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+mn-lt"/>
                        </a:rPr>
                        <a:t>1Q–4Q</a:t>
                      </a:r>
                      <a:endParaRPr lang="en-GB" sz="1000" b="0">
                        <a:solidFill>
                          <a:schemeClr val="bg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1Q–4Q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1Q–2Q</a:t>
                      </a:r>
                      <a:endParaRPr kumimoji="0" lang="en-GB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7836077"/>
                  </a:ext>
                </a:extLst>
              </a:tr>
              <a:tr h="295118"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2006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2007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2008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2009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2010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2011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2012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2013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2014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2015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2016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2017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2018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2019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2020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2021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2022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2023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2024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2025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2026</a:t>
                      </a:r>
                      <a:endParaRPr lang="en-GB" sz="1600" b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473970"/>
                  </a:ext>
                </a:extLst>
              </a:tr>
            </a:tbl>
          </a:graphicData>
        </a:graphic>
      </p:graphicFrame>
      <p:sp>
        <p:nvSpPr>
          <p:cNvPr id="6" name="Nadpis 1">
            <a:extLst>
              <a:ext uri="{FF2B5EF4-FFF2-40B4-BE49-F238E27FC236}">
                <a16:creationId xmlns:a16="http://schemas.microsoft.com/office/drawing/2014/main" id="{587867F4-D85F-69F7-64AD-5E1179901D22}"/>
              </a:ext>
            </a:extLst>
          </p:cNvPr>
          <p:cNvSpPr txBox="1">
            <a:spLocks/>
          </p:cNvSpPr>
          <p:nvPr/>
        </p:nvSpPr>
        <p:spPr>
          <a:xfrm>
            <a:off x="6910678" y="1135096"/>
            <a:ext cx="3150414" cy="49859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1800" b="1" cap="none">
                <a:solidFill>
                  <a:schemeClr val="bg2"/>
                </a:solidFill>
                <a:latin typeface="+mn-lt"/>
              </a:rPr>
              <a:t>Průměrná hrubá nominální mzda</a:t>
            </a:r>
            <a:br>
              <a:rPr lang="cs-CZ" sz="1800" b="1" cap="none">
                <a:solidFill>
                  <a:schemeClr val="bg2"/>
                </a:solidFill>
                <a:latin typeface="+mn-lt"/>
              </a:rPr>
            </a:br>
            <a:r>
              <a:rPr lang="cs-CZ" sz="1800" b="1" cap="none">
                <a:solidFill>
                  <a:schemeClr val="bg2"/>
                </a:solidFill>
                <a:latin typeface="+mn-lt"/>
              </a:rPr>
              <a:t>+5,4 % </a:t>
            </a:r>
            <a:r>
              <a:rPr lang="cs-CZ" sz="1800" b="1" cap="none" err="1">
                <a:solidFill>
                  <a:schemeClr val="bg2"/>
                </a:solidFill>
                <a:latin typeface="+mn-lt"/>
              </a:rPr>
              <a:t>YoY</a:t>
            </a:r>
            <a:r>
              <a:rPr lang="cs-CZ" sz="1800" b="1" cap="none">
                <a:solidFill>
                  <a:schemeClr val="bg2"/>
                </a:solidFill>
                <a:latin typeface="+mn-lt"/>
              </a:rPr>
              <a:t> 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552B7DB8-FCE4-0A89-F4CA-98F00DE828DC}"/>
              </a:ext>
            </a:extLst>
          </p:cNvPr>
          <p:cNvSpPr txBox="1">
            <a:spLocks/>
          </p:cNvSpPr>
          <p:nvPr/>
        </p:nvSpPr>
        <p:spPr>
          <a:xfrm>
            <a:off x="9296400" y="3396057"/>
            <a:ext cx="2200275" cy="4985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cs-CZ" sz="1800" b="1" cap="none">
                <a:latin typeface="+mn-lt"/>
              </a:rPr>
              <a:t>Mediánová mzda</a:t>
            </a:r>
            <a:br>
              <a:rPr lang="cs-CZ" sz="1800" b="1" cap="none">
                <a:latin typeface="+mn-lt"/>
              </a:rPr>
            </a:br>
            <a:r>
              <a:rPr lang="cs-CZ" sz="1800" b="1" cap="none">
                <a:latin typeface="+mn-lt"/>
              </a:rPr>
              <a:t>+8 % </a:t>
            </a:r>
            <a:r>
              <a:rPr lang="cs-CZ" sz="1800" b="1" cap="none" err="1">
                <a:latin typeface="+mn-lt"/>
              </a:rPr>
              <a:t>YoY</a:t>
            </a:r>
            <a:endParaRPr lang="cs-CZ" sz="1800" b="1" cap="none">
              <a:latin typeface="+mn-lt"/>
            </a:endParaRPr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D2210AB1-630B-1DA8-6C00-F5450409A5BB}"/>
              </a:ext>
            </a:extLst>
          </p:cNvPr>
          <p:cNvSpPr/>
          <p:nvPr/>
        </p:nvSpPr>
        <p:spPr>
          <a:xfrm>
            <a:off x="8633907" y="4416909"/>
            <a:ext cx="2862768" cy="997321"/>
          </a:xfrm>
          <a:prstGeom prst="roundRect">
            <a:avLst>
              <a:gd name="adj" fmla="val 3150"/>
            </a:avLst>
          </a:prstGeom>
          <a:solidFill>
            <a:srgbClr val="E1F8FF"/>
          </a:solidFill>
          <a:ln w="317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r>
              <a:rPr lang="cs-CZ">
                <a:solidFill>
                  <a:schemeClr val="tx1"/>
                </a:solidFill>
              </a:rPr>
              <a:t>Růst za posledních 5 let</a:t>
            </a:r>
            <a:br>
              <a:rPr lang="cs-CZ">
                <a:solidFill>
                  <a:schemeClr val="tx1"/>
                </a:solidFill>
              </a:rPr>
            </a:br>
            <a:r>
              <a:rPr lang="cs-CZ" sz="2000" b="1">
                <a:solidFill>
                  <a:schemeClr val="bg2"/>
                </a:solidFill>
              </a:rPr>
              <a:t>+34 % PHNM</a:t>
            </a:r>
            <a:br>
              <a:rPr lang="cs-CZ" sz="2000" b="1">
                <a:solidFill>
                  <a:schemeClr val="tx1"/>
                </a:solidFill>
              </a:rPr>
            </a:br>
            <a:r>
              <a:rPr lang="cs-CZ" sz="2000" b="1">
                <a:solidFill>
                  <a:schemeClr val="tx2"/>
                </a:solidFill>
              </a:rPr>
              <a:t>+35,1 % Medián</a:t>
            </a:r>
            <a:endParaRPr lang="cs-CZ" b="1">
              <a:solidFill>
                <a:schemeClr val="tx2"/>
              </a:solidFill>
            </a:endParaRPr>
          </a:p>
        </p:txBody>
      </p:sp>
      <p:sp>
        <p:nvSpPr>
          <p:cNvPr id="8" name="Google Shape;105;p4">
            <a:extLst>
              <a:ext uri="{FF2B5EF4-FFF2-40B4-BE49-F238E27FC236}">
                <a16:creationId xmlns:a16="http://schemas.microsoft.com/office/drawing/2014/main" id="{11940D03-28E0-4B11-3D09-968998F345B8}"/>
              </a:ext>
            </a:extLst>
          </p:cNvPr>
          <p:cNvSpPr txBox="1"/>
          <p:nvPr/>
        </p:nvSpPr>
        <p:spPr>
          <a:xfrm>
            <a:off x="361806" y="6490943"/>
            <a:ext cx="4354276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1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Zdroj: </a:t>
            </a:r>
            <a:r>
              <a:rPr kumimoji="0" lang="cs-CZ" sz="900" b="0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ea typeface="Arial"/>
                <a:cs typeface="Arial"/>
                <a:sym typeface="Arial"/>
              </a:rPr>
              <a:t>ČSÚ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40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A78EC-1215-AE5A-13F8-4EB90F396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ovéPole 11">
            <a:extLst>
              <a:ext uri="{FF2B5EF4-FFF2-40B4-BE49-F238E27FC236}">
                <a16:creationId xmlns:a16="http://schemas.microsoft.com/office/drawing/2014/main" id="{D89CC61E-AFCB-47A9-EE2C-886BCAA5D3C7}"/>
              </a:ext>
            </a:extLst>
          </p:cNvPr>
          <p:cNvSpPr txBox="1"/>
          <p:nvPr/>
        </p:nvSpPr>
        <p:spPr>
          <a:xfrm>
            <a:off x="10051663" y="547197"/>
            <a:ext cx="19023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None/>
            </a:pPr>
            <a:r>
              <a:rPr lang="cs-CZ" sz="2000" b="1" i="0" u="none" strike="noStrike" cap="none">
                <a:solidFill>
                  <a:schemeClr val="bg1"/>
                </a:solidFill>
                <a:ea typeface="Arial"/>
                <a:cs typeface="Arial"/>
                <a:sym typeface="Arial"/>
              </a:rPr>
              <a:t>Září až listopad 2026</a:t>
            </a:r>
            <a:endParaRPr lang="cs-CZ" sz="2000">
              <a:solidFill>
                <a:schemeClr val="bg1"/>
              </a:solidFill>
              <a:cs typeface="Arial"/>
            </a:endParaRP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F8C3B65C-99CF-3D61-44AA-14DA793D90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3" b="873"/>
          <a:stretch>
            <a:fillRect/>
          </a:stretch>
        </p:blipFill>
        <p:spPr>
          <a:xfrm>
            <a:off x="7060891" y="4148469"/>
            <a:ext cx="2868535" cy="2818469"/>
          </a:xfrm>
          <a:prstGeom prst="rect">
            <a:avLst/>
          </a:prstGeom>
        </p:spPr>
      </p:pic>
      <p:sp>
        <p:nvSpPr>
          <p:cNvPr id="3" name="Google Shape;180;p7">
            <a:extLst>
              <a:ext uri="{FF2B5EF4-FFF2-40B4-BE49-F238E27FC236}">
                <a16:creationId xmlns:a16="http://schemas.microsoft.com/office/drawing/2014/main" id="{9D06C5C1-8963-E388-A5E2-C961615E1B8C}"/>
              </a:ext>
            </a:extLst>
          </p:cNvPr>
          <p:cNvSpPr txBox="1">
            <a:spLocks/>
          </p:cNvSpPr>
          <p:nvPr/>
        </p:nvSpPr>
        <p:spPr>
          <a:xfrm>
            <a:off x="695325" y="451661"/>
            <a:ext cx="1080135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>
                <a:latin typeface="Sen ExtraBold"/>
              </a:rPr>
              <a:t>Ceny nemovitostí podle ČSOB Indexu bydlení </a:t>
            </a:r>
            <a:r>
              <a:rPr lang="cs-CZ">
                <a:solidFill>
                  <a:srgbClr val="003365"/>
                </a:solidFill>
                <a:latin typeface="Sen ExtraBold"/>
              </a:rPr>
              <a:t>stanovují nová maxima</a:t>
            </a:r>
          </a:p>
        </p:txBody>
      </p:sp>
      <p:sp>
        <p:nvSpPr>
          <p:cNvPr id="4" name="Google Shape;181;p7">
            <a:extLst>
              <a:ext uri="{FF2B5EF4-FFF2-40B4-BE49-F238E27FC236}">
                <a16:creationId xmlns:a16="http://schemas.microsoft.com/office/drawing/2014/main" id="{660B7881-49A3-EB9A-3210-0DFBB435A0B5}"/>
              </a:ext>
            </a:extLst>
          </p:cNvPr>
          <p:cNvSpPr txBox="1"/>
          <p:nvPr/>
        </p:nvSpPr>
        <p:spPr>
          <a:xfrm>
            <a:off x="704185" y="6273800"/>
            <a:ext cx="3143250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1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latin typeface="Sen"/>
                <a:ea typeface="Arial"/>
                <a:cs typeface="Arial"/>
                <a:sym typeface="Arial"/>
              </a:rPr>
              <a:t>Zdroj: 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8A8A8A"/>
                </a:solidFill>
                <a:effectLst/>
                <a:uLnTx/>
                <a:uFillTx/>
                <a:latin typeface="Sen"/>
                <a:ea typeface="Arial"/>
                <a:cs typeface="Arial"/>
                <a:sym typeface="Arial"/>
              </a:rPr>
              <a:t>ČSOB Index bydlení; 1Q/2010 = 100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sp>
        <p:nvSpPr>
          <p:cNvPr id="5" name="Google Shape;182;p7">
            <a:extLst>
              <a:ext uri="{FF2B5EF4-FFF2-40B4-BE49-F238E27FC236}">
                <a16:creationId xmlns:a16="http://schemas.microsoft.com/office/drawing/2014/main" id="{8C96C62B-C4C6-CCEF-8493-C606F9551752}"/>
              </a:ext>
            </a:extLst>
          </p:cNvPr>
          <p:cNvSpPr txBox="1"/>
          <p:nvPr/>
        </p:nvSpPr>
        <p:spPr>
          <a:xfrm>
            <a:off x="695323" y="1492442"/>
            <a:ext cx="3036417" cy="30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rPr>
              <a:t>ČSOB Index bydlení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graphicFrame>
        <p:nvGraphicFramePr>
          <p:cNvPr id="6" name="Google Shape;183;p7">
            <a:extLst>
              <a:ext uri="{FF2B5EF4-FFF2-40B4-BE49-F238E27FC236}">
                <a16:creationId xmlns:a16="http://schemas.microsoft.com/office/drawing/2014/main" id="{3A0366FC-9793-F2DC-F1B5-13141A818609}"/>
              </a:ext>
            </a:extLst>
          </p:cNvPr>
          <p:cNvGraphicFramePr/>
          <p:nvPr/>
        </p:nvGraphicFramePr>
        <p:xfrm>
          <a:off x="7060891" y="1709300"/>
          <a:ext cx="4435784" cy="2178726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942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4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6342">
                  <a:extLst>
                    <a:ext uri="{9D8B030D-6E8A-4147-A177-3AD203B41FA5}">
                      <a16:colId xmlns:a16="http://schemas.microsoft.com/office/drawing/2014/main" val="2699831085"/>
                    </a:ext>
                  </a:extLst>
                </a:gridCol>
                <a:gridCol w="1148575">
                  <a:extLst>
                    <a:ext uri="{9D8B030D-6E8A-4147-A177-3AD203B41FA5}">
                      <a16:colId xmlns:a16="http://schemas.microsoft.com/office/drawing/2014/main" val="1914984629"/>
                    </a:ext>
                  </a:extLst>
                </a:gridCol>
                <a:gridCol w="713446">
                  <a:extLst>
                    <a:ext uri="{9D8B030D-6E8A-4147-A177-3AD203B41FA5}">
                      <a16:colId xmlns:a16="http://schemas.microsoft.com/office/drawing/2014/main" val="716499673"/>
                    </a:ext>
                  </a:extLst>
                </a:gridCol>
              </a:tblGrid>
              <a:tr h="43880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/>
                        <a:t>Hodnota indexu</a:t>
                      </a:r>
                      <a:endParaRPr sz="140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200"/>
                        <a:t>Meziroční změna</a:t>
                      </a:r>
                      <a:endParaRPr sz="140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Mezikvartální změna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Růst za</a:t>
                      </a:r>
                      <a:br>
                        <a:rPr lang="cs-CZ" sz="1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2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let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Pozemky</a:t>
                      </a:r>
                      <a:endParaRPr sz="140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800" b="1">
                          <a:solidFill>
                            <a:schemeClr val="accent1"/>
                          </a:solidFill>
                        </a:rPr>
                        <a:t>353,0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/>
                        <a:t>+8,8 %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+2,3 %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+71,8 %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Byty</a:t>
                      </a:r>
                      <a:endParaRPr sz="140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6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800" b="1">
                          <a:solidFill>
                            <a:schemeClr val="accent6"/>
                          </a:solidFill>
                        </a:rPr>
                        <a:t>272,2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/>
                        <a:t>+11,3 %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+2,4 %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+47,9 %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/>
                        <a:t>Rodinné</a:t>
                      </a:r>
                      <a:br>
                        <a:rPr lang="cs-CZ" sz="1400"/>
                      </a:br>
                      <a:r>
                        <a:rPr lang="cs-CZ" sz="1400"/>
                        <a:t>domy</a:t>
                      </a:r>
                      <a:endParaRPr sz="1400"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800" b="1">
                          <a:solidFill>
                            <a:schemeClr val="accent2"/>
                          </a:solidFill>
                        </a:rPr>
                        <a:t>251,7</a:t>
                      </a:r>
                      <a:endParaRPr/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/>
                        <a:t>+8,6 %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+1,9 %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cs-CZ" sz="1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+51,7 %</a:t>
                      </a:r>
                    </a:p>
                  </a:txBody>
                  <a:tcPr marL="0" marR="0" marT="0" marB="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Google Shape;184;p7" descr="Chart">
            <a:extLst>
              <a:ext uri="{FF2B5EF4-FFF2-40B4-BE49-F238E27FC236}">
                <a16:creationId xmlns:a16="http://schemas.microsoft.com/office/drawing/2014/main" id="{78622EDD-AED7-E8B9-F0CF-0728E1DAE1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5952202"/>
              </p:ext>
            </p:extLst>
          </p:nvPr>
        </p:nvGraphicFramePr>
        <p:xfrm>
          <a:off x="695326" y="1891763"/>
          <a:ext cx="5882580" cy="4382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Google Shape;185;p7">
            <a:extLst>
              <a:ext uri="{FF2B5EF4-FFF2-40B4-BE49-F238E27FC236}">
                <a16:creationId xmlns:a16="http://schemas.microsoft.com/office/drawing/2014/main" id="{E59F319E-E305-277C-0EC5-612CA9BE45F5}"/>
              </a:ext>
            </a:extLst>
          </p:cNvPr>
          <p:cNvGrpSpPr/>
          <p:nvPr/>
        </p:nvGrpSpPr>
        <p:grpSpPr>
          <a:xfrm>
            <a:off x="6509193" y="2211211"/>
            <a:ext cx="456356" cy="456354"/>
            <a:chOff x="7616372" y="2205276"/>
            <a:chExt cx="499110" cy="499108"/>
          </a:xfrm>
        </p:grpSpPr>
        <p:sp>
          <p:nvSpPr>
            <p:cNvPr id="9" name="Google Shape;186;p7">
              <a:extLst>
                <a:ext uri="{FF2B5EF4-FFF2-40B4-BE49-F238E27FC236}">
                  <a16:creationId xmlns:a16="http://schemas.microsoft.com/office/drawing/2014/main" id="{353245D0-111F-0ECD-251F-F72700A45FA0}"/>
                </a:ext>
              </a:extLst>
            </p:cNvPr>
            <p:cNvSpPr/>
            <p:nvPr/>
          </p:nvSpPr>
          <p:spPr>
            <a:xfrm>
              <a:off x="7616372" y="2205276"/>
              <a:ext cx="499110" cy="49910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87;p7">
              <a:extLst>
                <a:ext uri="{FF2B5EF4-FFF2-40B4-BE49-F238E27FC236}">
                  <a16:creationId xmlns:a16="http://schemas.microsoft.com/office/drawing/2014/main" id="{4F4C23FE-461B-FCA5-155E-049983DBECE0}"/>
                </a:ext>
              </a:extLst>
            </p:cNvPr>
            <p:cNvSpPr/>
            <p:nvPr/>
          </p:nvSpPr>
          <p:spPr>
            <a:xfrm>
              <a:off x="7864665" y="2472944"/>
              <a:ext cx="184150" cy="118935"/>
            </a:xfrm>
            <a:custGeom>
              <a:avLst/>
              <a:gdLst/>
              <a:ahLst/>
              <a:cxnLst/>
              <a:rect l="l" t="t" r="r" b="b"/>
              <a:pathLst>
                <a:path w="184150" h="118935" extrusionOk="0">
                  <a:moveTo>
                    <a:pt x="184150" y="0"/>
                  </a:moveTo>
                  <a:lnTo>
                    <a:pt x="184150" y="29718"/>
                  </a:lnTo>
                  <a:lnTo>
                    <a:pt x="0" y="118936"/>
                  </a:lnTo>
                  <a:lnTo>
                    <a:pt x="0" y="89217"/>
                  </a:lnTo>
                  <a:close/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88;p7">
              <a:extLst>
                <a:ext uri="{FF2B5EF4-FFF2-40B4-BE49-F238E27FC236}">
                  <a16:creationId xmlns:a16="http://schemas.microsoft.com/office/drawing/2014/main" id="{E780120B-0EBA-1579-B8E8-AF9F5044D412}"/>
                </a:ext>
              </a:extLst>
            </p:cNvPr>
            <p:cNvSpPr/>
            <p:nvPr/>
          </p:nvSpPr>
          <p:spPr>
            <a:xfrm>
              <a:off x="7680261" y="2472944"/>
              <a:ext cx="184150" cy="118935"/>
            </a:xfrm>
            <a:custGeom>
              <a:avLst/>
              <a:gdLst/>
              <a:ahLst/>
              <a:cxnLst/>
              <a:rect l="l" t="t" r="r" b="b"/>
              <a:pathLst>
                <a:path w="184150" h="118935" extrusionOk="0">
                  <a:moveTo>
                    <a:pt x="184150" y="89217"/>
                  </a:moveTo>
                  <a:lnTo>
                    <a:pt x="184150" y="118936"/>
                  </a:lnTo>
                  <a:lnTo>
                    <a:pt x="0" y="2971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89;p7">
              <a:extLst>
                <a:ext uri="{FF2B5EF4-FFF2-40B4-BE49-F238E27FC236}">
                  <a16:creationId xmlns:a16="http://schemas.microsoft.com/office/drawing/2014/main" id="{C48FE6B1-B127-CACC-F18D-C5C859437502}"/>
                </a:ext>
              </a:extLst>
            </p:cNvPr>
            <p:cNvSpPr/>
            <p:nvPr/>
          </p:nvSpPr>
          <p:spPr>
            <a:xfrm>
              <a:off x="7680452" y="2414270"/>
              <a:ext cx="368300" cy="147891"/>
            </a:xfrm>
            <a:custGeom>
              <a:avLst/>
              <a:gdLst/>
              <a:ahLst/>
              <a:cxnLst/>
              <a:rect l="l" t="t" r="r" b="b"/>
              <a:pathLst>
                <a:path w="368300" h="147891" extrusionOk="0">
                  <a:moveTo>
                    <a:pt x="247650" y="317"/>
                  </a:moveTo>
                  <a:lnTo>
                    <a:pt x="368300" y="58674"/>
                  </a:lnTo>
                  <a:lnTo>
                    <a:pt x="184150" y="147891"/>
                  </a:lnTo>
                  <a:lnTo>
                    <a:pt x="0" y="58674"/>
                  </a:lnTo>
                  <a:lnTo>
                    <a:pt x="23241" y="47435"/>
                  </a:lnTo>
                  <a:lnTo>
                    <a:pt x="120967" y="0"/>
                  </a:ln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90;p7">
              <a:extLst>
                <a:ext uri="{FF2B5EF4-FFF2-40B4-BE49-F238E27FC236}">
                  <a16:creationId xmlns:a16="http://schemas.microsoft.com/office/drawing/2014/main" id="{C1674218-3FC0-0816-DCDB-0CD7FE6023E4}"/>
                </a:ext>
              </a:extLst>
            </p:cNvPr>
            <p:cNvSpPr/>
            <p:nvPr/>
          </p:nvSpPr>
          <p:spPr>
            <a:xfrm>
              <a:off x="7824088" y="2325623"/>
              <a:ext cx="81026" cy="81026"/>
            </a:xfrm>
            <a:custGeom>
              <a:avLst/>
              <a:gdLst/>
              <a:ahLst/>
              <a:cxnLst/>
              <a:rect l="l" t="t" r="r" b="b"/>
              <a:pathLst>
                <a:path w="81026" h="81026" extrusionOk="0">
                  <a:moveTo>
                    <a:pt x="40386" y="81026"/>
                  </a:moveTo>
                  <a:cubicBezTo>
                    <a:pt x="18034" y="80957"/>
                    <a:pt x="-63" y="62764"/>
                    <a:pt x="0" y="40386"/>
                  </a:cubicBezTo>
                  <a:cubicBezTo>
                    <a:pt x="64" y="18009"/>
                    <a:pt x="18288" y="-70"/>
                    <a:pt x="40640" y="0"/>
                  </a:cubicBezTo>
                  <a:cubicBezTo>
                    <a:pt x="62992" y="70"/>
                    <a:pt x="81090" y="18263"/>
                    <a:pt x="81026" y="40640"/>
                  </a:cubicBezTo>
                  <a:cubicBezTo>
                    <a:pt x="80899" y="62999"/>
                    <a:pt x="62738" y="81064"/>
                    <a:pt x="40386" y="81026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91;p7">
              <a:extLst>
                <a:ext uri="{FF2B5EF4-FFF2-40B4-BE49-F238E27FC236}">
                  <a16:creationId xmlns:a16="http://schemas.microsoft.com/office/drawing/2014/main" id="{30EE0F37-1199-F543-0165-46C98CEB3D70}"/>
                </a:ext>
              </a:extLst>
            </p:cNvPr>
            <p:cNvSpPr/>
            <p:nvPr/>
          </p:nvSpPr>
          <p:spPr>
            <a:xfrm>
              <a:off x="7788402" y="2298700"/>
              <a:ext cx="153034" cy="224982"/>
            </a:xfrm>
            <a:custGeom>
              <a:avLst/>
              <a:gdLst/>
              <a:ahLst/>
              <a:cxnLst/>
              <a:rect l="l" t="t" r="r" b="b"/>
              <a:pathLst>
                <a:path w="153034" h="224982" extrusionOk="0">
                  <a:moveTo>
                    <a:pt x="76200" y="0"/>
                  </a:moveTo>
                  <a:cubicBezTo>
                    <a:pt x="34099" y="0"/>
                    <a:pt x="0" y="32385"/>
                    <a:pt x="0" y="72327"/>
                  </a:cubicBezTo>
                  <a:cubicBezTo>
                    <a:pt x="0" y="106680"/>
                    <a:pt x="57150" y="198311"/>
                    <a:pt x="72580" y="222821"/>
                  </a:cubicBezTo>
                  <a:cubicBezTo>
                    <a:pt x="73406" y="224174"/>
                    <a:pt x="74930" y="224987"/>
                    <a:pt x="76517" y="224980"/>
                  </a:cubicBezTo>
                  <a:cubicBezTo>
                    <a:pt x="78042" y="225031"/>
                    <a:pt x="79566" y="224320"/>
                    <a:pt x="80454" y="223076"/>
                  </a:cubicBezTo>
                  <a:cubicBezTo>
                    <a:pt x="96203" y="198311"/>
                    <a:pt x="153035" y="106680"/>
                    <a:pt x="153035" y="72327"/>
                  </a:cubicBezTo>
                  <a:cubicBezTo>
                    <a:pt x="153035" y="32385"/>
                    <a:pt x="118935" y="0"/>
                    <a:pt x="76835" y="0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oogle Shape;192;p7">
            <a:extLst>
              <a:ext uri="{FF2B5EF4-FFF2-40B4-BE49-F238E27FC236}">
                <a16:creationId xmlns:a16="http://schemas.microsoft.com/office/drawing/2014/main" id="{FFFF184A-8099-62A2-A945-2C1F1AA70CEB}"/>
              </a:ext>
            </a:extLst>
          </p:cNvPr>
          <p:cNvGrpSpPr/>
          <p:nvPr/>
        </p:nvGrpSpPr>
        <p:grpSpPr>
          <a:xfrm>
            <a:off x="6509192" y="3372208"/>
            <a:ext cx="456356" cy="456354"/>
            <a:chOff x="7616371" y="3366273"/>
            <a:chExt cx="499110" cy="499108"/>
          </a:xfrm>
        </p:grpSpPr>
        <p:sp>
          <p:nvSpPr>
            <p:cNvPr id="17" name="Google Shape;193;p7">
              <a:extLst>
                <a:ext uri="{FF2B5EF4-FFF2-40B4-BE49-F238E27FC236}">
                  <a16:creationId xmlns:a16="http://schemas.microsoft.com/office/drawing/2014/main" id="{FA5E7585-D7A4-A31E-2AE0-97F22A76DC1D}"/>
                </a:ext>
              </a:extLst>
            </p:cNvPr>
            <p:cNvSpPr/>
            <p:nvPr/>
          </p:nvSpPr>
          <p:spPr>
            <a:xfrm>
              <a:off x="7616371" y="3366273"/>
              <a:ext cx="499110" cy="4991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94;p7">
              <a:extLst>
                <a:ext uri="{FF2B5EF4-FFF2-40B4-BE49-F238E27FC236}">
                  <a16:creationId xmlns:a16="http://schemas.microsoft.com/office/drawing/2014/main" id="{C6673CB0-E211-4DE4-21DF-EBF68DBE44BB}"/>
                </a:ext>
              </a:extLst>
            </p:cNvPr>
            <p:cNvSpPr/>
            <p:nvPr/>
          </p:nvSpPr>
          <p:spPr>
            <a:xfrm>
              <a:off x="7726553" y="3528987"/>
              <a:ext cx="287718" cy="207098"/>
            </a:xfrm>
            <a:custGeom>
              <a:avLst/>
              <a:gdLst/>
              <a:ahLst/>
              <a:cxnLst/>
              <a:rect l="l" t="t" r="r" b="b"/>
              <a:pathLst>
                <a:path w="287718" h="207098" extrusionOk="0">
                  <a:moveTo>
                    <a:pt x="0" y="73431"/>
                  </a:moveTo>
                  <a:lnTo>
                    <a:pt x="0" y="59398"/>
                  </a:lnTo>
                  <a:lnTo>
                    <a:pt x="78930" y="59398"/>
                  </a:lnTo>
                  <a:cubicBezTo>
                    <a:pt x="81788" y="59392"/>
                    <a:pt x="84518" y="58249"/>
                    <a:pt x="86551" y="56223"/>
                  </a:cubicBezTo>
                  <a:lnTo>
                    <a:pt x="142113" y="724"/>
                  </a:lnTo>
                  <a:cubicBezTo>
                    <a:pt x="143128" y="-241"/>
                    <a:pt x="144653" y="-241"/>
                    <a:pt x="145669" y="724"/>
                  </a:cubicBezTo>
                  <a:lnTo>
                    <a:pt x="201168" y="56223"/>
                  </a:lnTo>
                  <a:cubicBezTo>
                    <a:pt x="203200" y="58249"/>
                    <a:pt x="205930" y="59392"/>
                    <a:pt x="208788" y="59398"/>
                  </a:cubicBezTo>
                  <a:lnTo>
                    <a:pt x="287718" y="59398"/>
                  </a:lnTo>
                  <a:lnTo>
                    <a:pt x="287718" y="207099"/>
                  </a:lnTo>
                  <a:lnTo>
                    <a:pt x="0" y="207099"/>
                  </a:lnTo>
                  <a:lnTo>
                    <a:pt x="0" y="59398"/>
                  </a:lnTo>
                  <a:lnTo>
                    <a:pt x="78930" y="59398"/>
                  </a:lnTo>
                  <a:cubicBezTo>
                    <a:pt x="81788" y="59392"/>
                    <a:pt x="84518" y="58249"/>
                    <a:pt x="86551" y="56223"/>
                  </a:cubicBezTo>
                  <a:lnTo>
                    <a:pt x="142113" y="724"/>
                  </a:lnTo>
                  <a:cubicBezTo>
                    <a:pt x="143128" y="-241"/>
                    <a:pt x="144653" y="-241"/>
                    <a:pt x="145669" y="724"/>
                  </a:cubicBezTo>
                  <a:lnTo>
                    <a:pt x="201168" y="56223"/>
                  </a:lnTo>
                  <a:cubicBezTo>
                    <a:pt x="203200" y="58249"/>
                    <a:pt x="205930" y="59392"/>
                    <a:pt x="208788" y="59398"/>
                  </a:cubicBezTo>
                  <a:lnTo>
                    <a:pt x="287718" y="59398"/>
                  </a:ln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5;p7">
              <a:extLst>
                <a:ext uri="{FF2B5EF4-FFF2-40B4-BE49-F238E27FC236}">
                  <a16:creationId xmlns:a16="http://schemas.microsoft.com/office/drawing/2014/main" id="{23A470EB-01C1-BFD6-BE21-EF0AE209A5BE}"/>
                </a:ext>
              </a:extLst>
            </p:cNvPr>
            <p:cNvSpPr/>
            <p:nvPr/>
          </p:nvSpPr>
          <p:spPr>
            <a:xfrm>
              <a:off x="7935341" y="3566795"/>
              <a:ext cx="91630" cy="21589"/>
            </a:xfrm>
            <a:custGeom>
              <a:avLst/>
              <a:gdLst/>
              <a:ahLst/>
              <a:cxnLst/>
              <a:rect l="l" t="t" r="r" b="b"/>
              <a:pathLst>
                <a:path w="91630" h="21589" extrusionOk="0">
                  <a:moveTo>
                    <a:pt x="0" y="21590"/>
                  </a:moveTo>
                  <a:lnTo>
                    <a:pt x="85280" y="21590"/>
                  </a:lnTo>
                  <a:cubicBezTo>
                    <a:pt x="88773" y="21590"/>
                    <a:pt x="91630" y="18745"/>
                    <a:pt x="91630" y="15240"/>
                  </a:cubicBezTo>
                  <a:lnTo>
                    <a:pt x="91630" y="15240"/>
                  </a:lnTo>
                  <a:lnTo>
                    <a:pt x="91630" y="6350"/>
                  </a:lnTo>
                  <a:cubicBezTo>
                    <a:pt x="91630" y="2845"/>
                    <a:pt x="88773" y="0"/>
                    <a:pt x="85280" y="0"/>
                  </a:cubicBez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196;p7">
              <a:extLst>
                <a:ext uri="{FF2B5EF4-FFF2-40B4-BE49-F238E27FC236}">
                  <a16:creationId xmlns:a16="http://schemas.microsoft.com/office/drawing/2014/main" id="{4C73C79B-052C-1011-082E-A58A5184ABBA}"/>
                </a:ext>
              </a:extLst>
            </p:cNvPr>
            <p:cNvSpPr/>
            <p:nvPr/>
          </p:nvSpPr>
          <p:spPr>
            <a:xfrm>
              <a:off x="7713853" y="3477831"/>
              <a:ext cx="270382" cy="110680"/>
            </a:xfrm>
            <a:custGeom>
              <a:avLst/>
              <a:gdLst/>
              <a:ahLst/>
              <a:cxnLst/>
              <a:rect l="l" t="t" r="r" b="b"/>
              <a:pathLst>
                <a:path w="270382" h="110680" extrusionOk="0">
                  <a:moveTo>
                    <a:pt x="270383" y="8318"/>
                  </a:moveTo>
                  <a:cubicBezTo>
                    <a:pt x="268541" y="3315"/>
                    <a:pt x="263778" y="-6"/>
                    <a:pt x="258445" y="0"/>
                  </a:cubicBezTo>
                  <a:lnTo>
                    <a:pt x="54673" y="0"/>
                  </a:lnTo>
                  <a:cubicBezTo>
                    <a:pt x="49340" y="-6"/>
                    <a:pt x="44577" y="3315"/>
                    <a:pt x="42735" y="8318"/>
                  </a:cubicBezTo>
                  <a:lnTo>
                    <a:pt x="12700" y="89090"/>
                  </a:lnTo>
                  <a:lnTo>
                    <a:pt x="6350" y="89090"/>
                  </a:lnTo>
                  <a:cubicBezTo>
                    <a:pt x="2857" y="89090"/>
                    <a:pt x="0" y="91935"/>
                    <a:pt x="0" y="95440"/>
                  </a:cubicBezTo>
                  <a:lnTo>
                    <a:pt x="0" y="104330"/>
                  </a:lnTo>
                  <a:cubicBezTo>
                    <a:pt x="0" y="107836"/>
                    <a:pt x="2857" y="110680"/>
                    <a:pt x="6350" y="110680"/>
                  </a:cubicBezTo>
                  <a:lnTo>
                    <a:pt x="91630" y="110680"/>
                  </a:lnTo>
                  <a:cubicBezTo>
                    <a:pt x="94488" y="110674"/>
                    <a:pt x="97282" y="109538"/>
                    <a:pt x="99314" y="107505"/>
                  </a:cubicBezTo>
                  <a:lnTo>
                    <a:pt x="154813" y="52070"/>
                  </a:ln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97;p7">
              <a:extLst>
                <a:ext uri="{FF2B5EF4-FFF2-40B4-BE49-F238E27FC236}">
                  <a16:creationId xmlns:a16="http://schemas.microsoft.com/office/drawing/2014/main" id="{53EE0AEB-149F-7512-BADD-4FCA03BC4A2E}"/>
                </a:ext>
              </a:extLst>
            </p:cNvPr>
            <p:cNvSpPr/>
            <p:nvPr/>
          </p:nvSpPr>
          <p:spPr>
            <a:xfrm>
              <a:off x="7953184" y="3477704"/>
              <a:ext cx="73786" cy="110680"/>
            </a:xfrm>
            <a:custGeom>
              <a:avLst/>
              <a:gdLst/>
              <a:ahLst/>
              <a:cxnLst/>
              <a:rect l="l" t="t" r="r" b="b"/>
              <a:pathLst>
                <a:path w="73786" h="110680" extrusionOk="0">
                  <a:moveTo>
                    <a:pt x="45784" y="110680"/>
                  </a:moveTo>
                  <a:lnTo>
                    <a:pt x="67437" y="110680"/>
                  </a:lnTo>
                  <a:cubicBezTo>
                    <a:pt x="70930" y="110680"/>
                    <a:pt x="73787" y="107836"/>
                    <a:pt x="73787" y="104330"/>
                  </a:cubicBezTo>
                  <a:lnTo>
                    <a:pt x="73787" y="95441"/>
                  </a:lnTo>
                  <a:cubicBezTo>
                    <a:pt x="73787" y="91935"/>
                    <a:pt x="70930" y="89091"/>
                    <a:pt x="67437" y="89091"/>
                  </a:cubicBezTo>
                  <a:lnTo>
                    <a:pt x="61087" y="89091"/>
                  </a:lnTo>
                  <a:lnTo>
                    <a:pt x="51372" y="63055"/>
                  </a:lnTo>
                  <a:lnTo>
                    <a:pt x="38672" y="28956"/>
                  </a:lnTo>
                  <a:lnTo>
                    <a:pt x="30988" y="8318"/>
                  </a:lnTo>
                  <a:cubicBezTo>
                    <a:pt x="29147" y="3315"/>
                    <a:pt x="24385" y="-6"/>
                    <a:pt x="19050" y="0"/>
                  </a:cubicBezTo>
                  <a:lnTo>
                    <a:pt x="0" y="0"/>
                  </a:ln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98;p7">
              <a:extLst>
                <a:ext uri="{FF2B5EF4-FFF2-40B4-BE49-F238E27FC236}">
                  <a16:creationId xmlns:a16="http://schemas.microsoft.com/office/drawing/2014/main" id="{ED0E71D9-801D-E1C5-A27E-B0713DB59307}"/>
                </a:ext>
              </a:extLst>
            </p:cNvPr>
            <p:cNvSpPr/>
            <p:nvPr/>
          </p:nvSpPr>
          <p:spPr>
            <a:xfrm>
              <a:off x="7929626" y="3616388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 extrusionOk="0">
                  <a:moveTo>
                    <a:pt x="0" y="6350"/>
                  </a:moveTo>
                  <a:lnTo>
                    <a:pt x="0" y="63500"/>
                  </a:lnTo>
                  <a:lnTo>
                    <a:pt x="63500" y="63500"/>
                  </a:lnTo>
                  <a:lnTo>
                    <a:pt x="63500" y="6350"/>
                  </a:lnTo>
                  <a:cubicBezTo>
                    <a:pt x="63500" y="2845"/>
                    <a:pt x="60643" y="0"/>
                    <a:pt x="57150" y="0"/>
                  </a:cubicBezTo>
                  <a:lnTo>
                    <a:pt x="6350" y="0"/>
                  </a:lnTo>
                  <a:cubicBezTo>
                    <a:pt x="2857" y="0"/>
                    <a:pt x="0" y="2845"/>
                    <a:pt x="0" y="6350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99;p7">
              <a:extLst>
                <a:ext uri="{FF2B5EF4-FFF2-40B4-BE49-F238E27FC236}">
                  <a16:creationId xmlns:a16="http://schemas.microsoft.com/office/drawing/2014/main" id="{6B9E73CB-08EB-B4F6-CDAE-42018CD3FDA1}"/>
                </a:ext>
              </a:extLst>
            </p:cNvPr>
            <p:cNvSpPr/>
            <p:nvPr/>
          </p:nvSpPr>
          <p:spPr>
            <a:xfrm>
              <a:off x="7747698" y="3616388"/>
              <a:ext cx="63500" cy="63500"/>
            </a:xfrm>
            <a:custGeom>
              <a:avLst/>
              <a:gdLst/>
              <a:ahLst/>
              <a:cxnLst/>
              <a:rect l="l" t="t" r="r" b="b"/>
              <a:pathLst>
                <a:path w="63500" h="63500" extrusionOk="0">
                  <a:moveTo>
                    <a:pt x="63500" y="6350"/>
                  </a:moveTo>
                  <a:lnTo>
                    <a:pt x="63500" y="63500"/>
                  </a:lnTo>
                  <a:lnTo>
                    <a:pt x="0" y="63500"/>
                  </a:lnTo>
                  <a:lnTo>
                    <a:pt x="0" y="6350"/>
                  </a:lnTo>
                  <a:cubicBezTo>
                    <a:pt x="0" y="2845"/>
                    <a:pt x="2858" y="0"/>
                    <a:pt x="6350" y="0"/>
                  </a:cubicBezTo>
                  <a:lnTo>
                    <a:pt x="57150" y="0"/>
                  </a:lnTo>
                  <a:cubicBezTo>
                    <a:pt x="60643" y="0"/>
                    <a:pt x="63500" y="2845"/>
                    <a:pt x="63500" y="6350"/>
                  </a:cubicBezTo>
                  <a:close/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00;p7">
              <a:extLst>
                <a:ext uri="{FF2B5EF4-FFF2-40B4-BE49-F238E27FC236}">
                  <a16:creationId xmlns:a16="http://schemas.microsoft.com/office/drawing/2014/main" id="{2A2F57F4-09CA-C9DB-CBB8-B0D3D5912FD5}"/>
                </a:ext>
              </a:extLst>
            </p:cNvPr>
            <p:cNvSpPr/>
            <p:nvPr/>
          </p:nvSpPr>
          <p:spPr>
            <a:xfrm>
              <a:off x="7834756" y="3635438"/>
              <a:ext cx="71374" cy="100647"/>
            </a:xfrm>
            <a:custGeom>
              <a:avLst/>
              <a:gdLst/>
              <a:ahLst/>
              <a:cxnLst/>
              <a:rect l="l" t="t" r="r" b="b"/>
              <a:pathLst>
                <a:path w="71374" h="100647" extrusionOk="0">
                  <a:moveTo>
                    <a:pt x="0" y="52007"/>
                  </a:moveTo>
                  <a:lnTo>
                    <a:pt x="0" y="6350"/>
                  </a:lnTo>
                  <a:cubicBezTo>
                    <a:pt x="0" y="2845"/>
                    <a:pt x="2858" y="0"/>
                    <a:pt x="6350" y="0"/>
                  </a:cubicBezTo>
                  <a:lnTo>
                    <a:pt x="65025" y="0"/>
                  </a:lnTo>
                  <a:cubicBezTo>
                    <a:pt x="68517" y="0"/>
                    <a:pt x="71375" y="2845"/>
                    <a:pt x="71375" y="6350"/>
                  </a:cubicBezTo>
                  <a:lnTo>
                    <a:pt x="71375" y="6350"/>
                  </a:lnTo>
                  <a:lnTo>
                    <a:pt x="71375" y="100647"/>
                  </a:lnTo>
                  <a:lnTo>
                    <a:pt x="64" y="100647"/>
                  </a:lnTo>
                  <a:lnTo>
                    <a:pt x="64" y="52007"/>
                  </a:lnTo>
                </a:path>
              </a:pathLst>
            </a:custGeom>
            <a:noFill/>
            <a:ln w="127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" name="Google Shape;201;p7">
            <a:extLst>
              <a:ext uri="{FF2B5EF4-FFF2-40B4-BE49-F238E27FC236}">
                <a16:creationId xmlns:a16="http://schemas.microsoft.com/office/drawing/2014/main" id="{3E3EC789-623A-D431-037A-8DD7FC127824}"/>
              </a:ext>
            </a:extLst>
          </p:cNvPr>
          <p:cNvGrpSpPr/>
          <p:nvPr/>
        </p:nvGrpSpPr>
        <p:grpSpPr>
          <a:xfrm>
            <a:off x="6509192" y="2795228"/>
            <a:ext cx="456356" cy="456354"/>
            <a:chOff x="7616371" y="2789293"/>
            <a:chExt cx="499110" cy="499108"/>
          </a:xfrm>
        </p:grpSpPr>
        <p:sp>
          <p:nvSpPr>
            <p:cNvPr id="26" name="Google Shape;202;p7">
              <a:extLst>
                <a:ext uri="{FF2B5EF4-FFF2-40B4-BE49-F238E27FC236}">
                  <a16:creationId xmlns:a16="http://schemas.microsoft.com/office/drawing/2014/main" id="{0C454757-C0C8-3483-3FDA-9D5F07A6E3EB}"/>
                </a:ext>
              </a:extLst>
            </p:cNvPr>
            <p:cNvSpPr/>
            <p:nvPr/>
          </p:nvSpPr>
          <p:spPr>
            <a:xfrm>
              <a:off x="7616371" y="2789293"/>
              <a:ext cx="499110" cy="49910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" name="Google Shape;203;p7">
              <a:extLst>
                <a:ext uri="{FF2B5EF4-FFF2-40B4-BE49-F238E27FC236}">
                  <a16:creationId xmlns:a16="http://schemas.microsoft.com/office/drawing/2014/main" id="{0206C64A-FC15-74E1-3C0F-F66266CFB77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683726" y="2933213"/>
              <a:ext cx="359728" cy="2112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" name="Google Shape;204;p7">
            <a:extLst>
              <a:ext uri="{FF2B5EF4-FFF2-40B4-BE49-F238E27FC236}">
                <a16:creationId xmlns:a16="http://schemas.microsoft.com/office/drawing/2014/main" id="{892EF920-10BA-75E3-A6AC-907D18ECBD88}"/>
              </a:ext>
            </a:extLst>
          </p:cNvPr>
          <p:cNvSpPr txBox="1"/>
          <p:nvPr/>
        </p:nvSpPr>
        <p:spPr>
          <a:xfrm>
            <a:off x="5869750" y="1597562"/>
            <a:ext cx="94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99CD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rPr>
              <a:t>Q2/2026</a:t>
            </a:r>
          </a:p>
        </p:txBody>
      </p:sp>
      <p:cxnSp>
        <p:nvCxnSpPr>
          <p:cNvPr id="29" name="Google Shape;205;p7">
            <a:extLst>
              <a:ext uri="{FF2B5EF4-FFF2-40B4-BE49-F238E27FC236}">
                <a16:creationId xmlns:a16="http://schemas.microsoft.com/office/drawing/2014/main" id="{C2D4AA0D-633F-9D5A-D119-431614DA1983}"/>
              </a:ext>
            </a:extLst>
          </p:cNvPr>
          <p:cNvCxnSpPr>
            <a:cxnSpLocks/>
          </p:cNvCxnSpPr>
          <p:nvPr/>
        </p:nvCxnSpPr>
        <p:spPr>
          <a:xfrm>
            <a:off x="6351301" y="2039815"/>
            <a:ext cx="0" cy="3493477"/>
          </a:xfrm>
          <a:prstGeom prst="straightConnector1">
            <a:avLst/>
          </a:prstGeom>
          <a:noFill/>
          <a:ln w="1270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0" name="Google Shape;206;p7">
            <a:extLst>
              <a:ext uri="{FF2B5EF4-FFF2-40B4-BE49-F238E27FC236}">
                <a16:creationId xmlns:a16="http://schemas.microsoft.com/office/drawing/2014/main" id="{FB1DC49D-14DB-3023-21C7-C3527A84B1B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-2918" t="-3171" r="10958" b="4317"/>
          <a:stretch/>
        </p:blipFill>
        <p:spPr>
          <a:xfrm>
            <a:off x="6238595" y="4640563"/>
            <a:ext cx="5953406" cy="2217438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Zástupný symbol pro číslo snímku 3">
            <a:extLst>
              <a:ext uri="{FF2B5EF4-FFF2-40B4-BE49-F238E27FC236}">
                <a16:creationId xmlns:a16="http://schemas.microsoft.com/office/drawing/2014/main" id="{055F76B2-3A5F-A2D9-8ACE-CACF360A5E55}"/>
              </a:ext>
            </a:extLst>
          </p:cNvPr>
          <p:cNvSpPr txBox="1">
            <a:spLocks/>
          </p:cNvSpPr>
          <p:nvPr/>
        </p:nvSpPr>
        <p:spPr>
          <a:xfrm>
            <a:off x="358872" y="6538229"/>
            <a:ext cx="1069975" cy="184666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BF18277-6857-4695-90D2-86135211B3C9}" type="slidenum">
              <a:rPr lang="cs-CZ" sz="1200" b="1" smtClean="0">
                <a:solidFill>
                  <a:srgbClr val="3C3C3C"/>
                </a:solidFill>
                <a:latin typeface="Sen"/>
              </a:rPr>
              <a:t>7</a:t>
            </a:fld>
            <a:endParaRPr lang="cs-CZ" sz="1200" b="1">
              <a:solidFill>
                <a:srgbClr val="3C3C3C"/>
              </a:solidFill>
              <a:latin typeface="Sen"/>
            </a:endParaRPr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FD7B9E44-A509-A0FA-61D4-12568EFADD3D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5497" y="5667276"/>
            <a:ext cx="6087359" cy="4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54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-4.79167E-6 -0.0382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F4C81-9885-ADB1-54DF-10C0EA270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ovéPole 11">
            <a:extLst>
              <a:ext uri="{FF2B5EF4-FFF2-40B4-BE49-F238E27FC236}">
                <a16:creationId xmlns:a16="http://schemas.microsoft.com/office/drawing/2014/main" id="{EE178DE7-5436-1F53-9965-4DE91B935E44}"/>
              </a:ext>
            </a:extLst>
          </p:cNvPr>
          <p:cNvSpPr txBox="1"/>
          <p:nvPr/>
        </p:nvSpPr>
        <p:spPr>
          <a:xfrm>
            <a:off x="10051663" y="547197"/>
            <a:ext cx="19023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None/>
            </a:pPr>
            <a:r>
              <a:rPr lang="cs-CZ" sz="2000" b="1" i="0" u="none" strike="noStrike" cap="none">
                <a:solidFill>
                  <a:schemeClr val="bg1"/>
                </a:solidFill>
                <a:ea typeface="Arial"/>
                <a:cs typeface="Arial"/>
                <a:sym typeface="Arial"/>
              </a:rPr>
              <a:t>Září až listopad 2026</a:t>
            </a:r>
            <a:endParaRPr lang="cs-CZ" sz="2000">
              <a:solidFill>
                <a:schemeClr val="bg1"/>
              </a:solidFill>
              <a:cs typeface="Arial"/>
            </a:endParaRPr>
          </a:p>
        </p:txBody>
      </p:sp>
      <p:graphicFrame>
        <p:nvGraphicFramePr>
          <p:cNvPr id="2" name="Zástupný obsah 6" descr="Chart">
            <a:extLst>
              <a:ext uri="{FF2B5EF4-FFF2-40B4-BE49-F238E27FC236}">
                <a16:creationId xmlns:a16="http://schemas.microsoft.com/office/drawing/2014/main" id="{F785BF5C-2418-2428-E934-F0B859218C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4938388"/>
              </p:ext>
            </p:extLst>
          </p:nvPr>
        </p:nvGraphicFramePr>
        <p:xfrm>
          <a:off x="695324" y="1150460"/>
          <a:ext cx="7612247" cy="4293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" name="Obrázek 2">
            <a:extLst>
              <a:ext uri="{FF2B5EF4-FFF2-40B4-BE49-F238E27FC236}">
                <a16:creationId xmlns:a16="http://schemas.microsoft.com/office/drawing/2014/main" id="{76C790C9-C248-9E7F-F81A-7A79BDED597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73" b="873"/>
          <a:stretch>
            <a:fillRect/>
          </a:stretch>
        </p:blipFill>
        <p:spPr>
          <a:xfrm>
            <a:off x="8640725" y="913015"/>
            <a:ext cx="4777267" cy="4693888"/>
          </a:xfrm>
          <a:prstGeom prst="rect">
            <a:avLst/>
          </a:prstGeom>
        </p:spPr>
      </p:pic>
      <p:sp>
        <p:nvSpPr>
          <p:cNvPr id="4" name="Google Shape;180;p7">
            <a:extLst>
              <a:ext uri="{FF2B5EF4-FFF2-40B4-BE49-F238E27FC236}">
                <a16:creationId xmlns:a16="http://schemas.microsoft.com/office/drawing/2014/main" id="{3BDA10AF-100B-C0E6-935B-3C06402EA44D}"/>
              </a:ext>
            </a:extLst>
          </p:cNvPr>
          <p:cNvSpPr txBox="1">
            <a:spLocks/>
          </p:cNvSpPr>
          <p:nvPr/>
        </p:nvSpPr>
        <p:spPr>
          <a:xfrm>
            <a:off x="695325" y="451661"/>
            <a:ext cx="10801350" cy="997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>
                <a:latin typeface="Sen ExtraBold"/>
              </a:rPr>
              <a:t>Mezičtvrtletní růst cen bytů </a:t>
            </a:r>
            <a:endParaRPr lang="cs-CZ"/>
          </a:p>
          <a:p>
            <a:r>
              <a:rPr lang="cs-CZ">
                <a:solidFill>
                  <a:srgbClr val="003365"/>
                </a:solidFill>
                <a:latin typeface="Sen ExtraBold"/>
              </a:rPr>
              <a:t>postupně zpomaluje</a:t>
            </a:r>
            <a:endParaRPr lang="cs-CZ">
              <a:solidFill>
                <a:srgbClr val="003365"/>
              </a:solidFill>
              <a:latin typeface="Museo 700"/>
            </a:endParaRPr>
          </a:p>
        </p:txBody>
      </p:sp>
      <p:sp>
        <p:nvSpPr>
          <p:cNvPr id="5" name="Google Shape;182;p7">
            <a:extLst>
              <a:ext uri="{FF2B5EF4-FFF2-40B4-BE49-F238E27FC236}">
                <a16:creationId xmlns:a16="http://schemas.microsoft.com/office/drawing/2014/main" id="{010D5AB8-0B13-44D5-5668-F48519E1D95A}"/>
              </a:ext>
            </a:extLst>
          </p:cNvPr>
          <p:cNvSpPr txBox="1"/>
          <p:nvPr/>
        </p:nvSpPr>
        <p:spPr>
          <a:xfrm>
            <a:off x="684885" y="1565511"/>
            <a:ext cx="6569204" cy="304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C3C3C"/>
              </a:buClr>
              <a:buSzPts val="1800"/>
              <a:buFont typeface="Arial"/>
              <a:buNone/>
              <a:tabLst/>
              <a:defRPr/>
            </a:pPr>
            <a:r>
              <a:rPr lang="cs-CZ">
                <a:solidFill>
                  <a:srgbClr val="3C3C3C"/>
                </a:solidFill>
                <a:latin typeface="Sen" pitchFamily="2" charset="0"/>
                <a:ea typeface="Arial"/>
                <a:cs typeface="Arial"/>
                <a:sym typeface="Arial"/>
              </a:rPr>
              <a:t>ČSOB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en" pitchFamily="2" charset="0"/>
                <a:ea typeface="Arial"/>
                <a:cs typeface="Arial"/>
                <a:sym typeface="Arial"/>
              </a:rPr>
              <a:t> Index bydlení | Vývoj mezikvartálního růstu cen 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pic>
        <p:nvPicPr>
          <p:cNvPr id="6" name="Google Shape;203;p7">
            <a:extLst>
              <a:ext uri="{FF2B5EF4-FFF2-40B4-BE49-F238E27FC236}">
                <a16:creationId xmlns:a16="http://schemas.microsoft.com/office/drawing/2014/main" id="{D26EC67D-E43F-C7BE-3634-CC1B863265C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50418" y="4335791"/>
            <a:ext cx="620383" cy="36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06;p7">
            <a:extLst>
              <a:ext uri="{FF2B5EF4-FFF2-40B4-BE49-F238E27FC236}">
                <a16:creationId xmlns:a16="http://schemas.microsoft.com/office/drawing/2014/main" id="{53417888-CEAA-B1F3-7CE8-BA614C6C1A2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-2918" t="-3171" r="10958" b="4317"/>
          <a:stretch/>
        </p:blipFill>
        <p:spPr>
          <a:xfrm>
            <a:off x="4813300" y="4109690"/>
            <a:ext cx="7378701" cy="27483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ástupný symbol pro číslo snímku 1">
            <a:extLst>
              <a:ext uri="{FF2B5EF4-FFF2-40B4-BE49-F238E27FC236}">
                <a16:creationId xmlns:a16="http://schemas.microsoft.com/office/drawing/2014/main" id="{F1C10BC5-22E3-7420-D038-E3A34B3B96F9}"/>
              </a:ext>
            </a:extLst>
          </p:cNvPr>
          <p:cNvSpPr txBox="1">
            <a:spLocks/>
          </p:cNvSpPr>
          <p:nvPr/>
        </p:nvSpPr>
        <p:spPr>
          <a:xfrm>
            <a:off x="519128" y="6415478"/>
            <a:ext cx="1069975" cy="184666"/>
          </a:xfrm>
          <a:prstGeom prst="rect">
            <a:avLst/>
          </a:prstGeom>
        </p:spPr>
        <p:txBody>
          <a:bodyPr/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3BF18277-6857-4695-90D2-86135211B3C9}" type="slidenum">
              <a:rPr lang="cs-CZ" sz="1200" b="1" smtClean="0">
                <a:solidFill>
                  <a:srgbClr val="3C3C3C"/>
                </a:solidFill>
                <a:latin typeface="Sen"/>
              </a:rPr>
              <a:t>8</a:t>
            </a:fld>
            <a:endParaRPr lang="cs-CZ" sz="1200" b="1">
              <a:solidFill>
                <a:srgbClr val="3C3C3C"/>
              </a:solidFill>
              <a:latin typeface="Sen"/>
            </a:endParaRPr>
          </a:p>
        </p:txBody>
      </p:sp>
    </p:spTree>
    <p:extLst>
      <p:ext uri="{BB962C8B-B14F-4D97-AF65-F5344CB8AC3E}">
        <p14:creationId xmlns:p14="http://schemas.microsoft.com/office/powerpoint/2010/main" val="182672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20000" decel="2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48148E-6 L 2.70833E-6 -0.03819 " pathEditMode="relative" rAng="0" ptsTypes="AA">
                                      <p:cBhvr>
                                        <p:cTn id="6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5D1B5-1320-7E4A-A091-AE35E5A13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3CC4B2-58CA-BC36-96F2-3714CF4BD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51661"/>
            <a:ext cx="10801350" cy="534950"/>
          </a:xfrm>
        </p:spPr>
        <p:txBody>
          <a:bodyPr/>
          <a:lstStyle/>
          <a:p>
            <a:r>
              <a:rPr lang="cs-CZ">
                <a:solidFill>
                  <a:schemeClr val="bg2"/>
                </a:solidFill>
              </a:rPr>
              <a:t>Bytová družstva </a:t>
            </a:r>
            <a:r>
              <a:rPr lang="cs-CZ"/>
              <a:t>v Česku</a:t>
            </a:r>
          </a:p>
        </p:txBody>
      </p:sp>
      <p:grpSp>
        <p:nvGrpSpPr>
          <p:cNvPr id="17" name="Skupina 16">
            <a:extLst>
              <a:ext uri="{FF2B5EF4-FFF2-40B4-BE49-F238E27FC236}">
                <a16:creationId xmlns:a16="http://schemas.microsoft.com/office/drawing/2014/main" id="{DA0ED499-1B19-1B0E-B61E-DE86F98A1BA2}"/>
              </a:ext>
            </a:extLst>
          </p:cNvPr>
          <p:cNvGrpSpPr/>
          <p:nvPr/>
        </p:nvGrpSpPr>
        <p:grpSpPr>
          <a:xfrm>
            <a:off x="708744" y="1125415"/>
            <a:ext cx="3300548" cy="5732585"/>
            <a:chOff x="708744" y="1125415"/>
            <a:chExt cx="3300548" cy="5732585"/>
          </a:xfrm>
        </p:grpSpPr>
        <p:sp>
          <p:nvSpPr>
            <p:cNvPr id="8" name="Obdélník: se zakulacenými horními rohy 7">
              <a:extLst>
                <a:ext uri="{FF2B5EF4-FFF2-40B4-BE49-F238E27FC236}">
                  <a16:creationId xmlns:a16="http://schemas.microsoft.com/office/drawing/2014/main" id="{D1FE83B8-AC75-7349-E2C7-606464E50B03}"/>
                </a:ext>
              </a:extLst>
            </p:cNvPr>
            <p:cNvSpPr/>
            <p:nvPr/>
          </p:nvSpPr>
          <p:spPr>
            <a:xfrm>
              <a:off x="708744" y="1125415"/>
              <a:ext cx="3300548" cy="5732585"/>
            </a:xfrm>
            <a:prstGeom prst="round2SameRect">
              <a:avLst>
                <a:gd name="adj1" fmla="val 12856"/>
                <a:gd name="adj2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100000">
                  <a:schemeClr val="tx2">
                    <a:alpha val="12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0" rtlCol="0" anchor="t"/>
            <a:lstStyle/>
            <a:p>
              <a:r>
                <a:rPr lang="cs-CZ" b="1">
                  <a:solidFill>
                    <a:srgbClr val="003366"/>
                  </a:solidFill>
                </a:rPr>
                <a:t>Bytová družstva</a:t>
              </a:r>
              <a:br>
                <a:rPr lang="cs-CZ" b="1">
                  <a:solidFill>
                    <a:srgbClr val="003366"/>
                  </a:solidFill>
                </a:rPr>
              </a:br>
              <a:r>
                <a:rPr lang="cs-CZ" b="1">
                  <a:solidFill>
                    <a:schemeClr val="tx2"/>
                  </a:solidFill>
                </a:rPr>
                <a:t>vs. SVJ</a:t>
              </a:r>
              <a:endParaRPr lang="cs-CZ">
                <a:solidFill>
                  <a:schemeClr val="tx1"/>
                </a:solidFill>
              </a:endParaRPr>
            </a:p>
          </p:txBody>
        </p:sp>
        <p:graphicFrame>
          <p:nvGraphicFramePr>
            <p:cNvPr id="84" name="Graf 83" descr="Chart">
              <a:extLst>
                <a:ext uri="{FF2B5EF4-FFF2-40B4-BE49-F238E27FC236}">
                  <a16:creationId xmlns:a16="http://schemas.microsoft.com/office/drawing/2014/main" id="{317715D8-02FB-81DA-0079-93B8C73B3B2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16145081"/>
                </p:ext>
              </p:extLst>
            </p:nvPr>
          </p:nvGraphicFramePr>
          <p:xfrm>
            <a:off x="708744" y="2032001"/>
            <a:ext cx="3300548" cy="42149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7" name="TextovéPole 6">
            <a:extLst>
              <a:ext uri="{FF2B5EF4-FFF2-40B4-BE49-F238E27FC236}">
                <a16:creationId xmlns:a16="http://schemas.microsoft.com/office/drawing/2014/main" id="{BF7FE731-0385-94EE-12B8-896C221BC138}"/>
              </a:ext>
            </a:extLst>
          </p:cNvPr>
          <p:cNvSpPr txBox="1"/>
          <p:nvPr/>
        </p:nvSpPr>
        <p:spPr>
          <a:xfrm>
            <a:off x="10671014" y="6286500"/>
            <a:ext cx="673261" cy="16158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cs-CZ" sz="1050">
                <a:solidFill>
                  <a:schemeClr val="bg1">
                    <a:lumMod val="50000"/>
                  </a:schemeClr>
                </a:solidFill>
              </a:rPr>
              <a:t>Zdroj: </a:t>
            </a:r>
            <a:r>
              <a:rPr lang="en-GB" sz="1050">
                <a:solidFill>
                  <a:schemeClr val="bg1">
                    <a:lumMod val="50000"/>
                  </a:schemeClr>
                </a:solidFill>
              </a:rPr>
              <a:t>ČSÚ</a:t>
            </a:r>
            <a:endParaRPr lang="cs-CZ" sz="105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03CD1AAB-37D7-D936-2774-A120CE6BA920}"/>
              </a:ext>
            </a:extLst>
          </p:cNvPr>
          <p:cNvGrpSpPr/>
          <p:nvPr/>
        </p:nvGrpSpPr>
        <p:grpSpPr>
          <a:xfrm>
            <a:off x="4420326" y="1125415"/>
            <a:ext cx="3325948" cy="5732585"/>
            <a:chOff x="4420326" y="1125415"/>
            <a:chExt cx="3325948" cy="5732585"/>
          </a:xfrm>
        </p:grpSpPr>
        <p:sp>
          <p:nvSpPr>
            <p:cNvPr id="9" name="Obdélník: se zakulacenými horními rohy 8">
              <a:extLst>
                <a:ext uri="{FF2B5EF4-FFF2-40B4-BE49-F238E27FC236}">
                  <a16:creationId xmlns:a16="http://schemas.microsoft.com/office/drawing/2014/main" id="{900720F5-5F27-7E6E-FF8B-D856A7FDF08E}"/>
                </a:ext>
              </a:extLst>
            </p:cNvPr>
            <p:cNvSpPr/>
            <p:nvPr/>
          </p:nvSpPr>
          <p:spPr>
            <a:xfrm>
              <a:off x="4445726" y="1125415"/>
              <a:ext cx="3300548" cy="5732585"/>
            </a:xfrm>
            <a:prstGeom prst="round2SameRect">
              <a:avLst>
                <a:gd name="adj1" fmla="val 12856"/>
                <a:gd name="adj2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100000">
                  <a:schemeClr val="tx2">
                    <a:alpha val="12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0" rtlCol="0" anchor="t"/>
            <a:lstStyle/>
            <a:p>
              <a:r>
                <a:rPr lang="cs-CZ" b="1">
                  <a:solidFill>
                    <a:schemeClr val="bg2"/>
                  </a:solidFill>
                </a:rPr>
                <a:t>Podíl bytových družstev</a:t>
              </a:r>
              <a:br>
                <a:rPr lang="cs-CZ" b="1">
                  <a:solidFill>
                    <a:schemeClr val="bg2"/>
                  </a:solidFill>
                </a:rPr>
              </a:br>
              <a:r>
                <a:rPr lang="cs-CZ" b="1">
                  <a:solidFill>
                    <a:schemeClr val="bg2"/>
                  </a:solidFill>
                </a:rPr>
                <a:t>na bytovém fondu</a:t>
              </a:r>
            </a:p>
          </p:txBody>
        </p:sp>
        <p:graphicFrame>
          <p:nvGraphicFramePr>
            <p:cNvPr id="11" name="Graf 10" descr="Chart">
              <a:extLst>
                <a:ext uri="{FF2B5EF4-FFF2-40B4-BE49-F238E27FC236}">
                  <a16:creationId xmlns:a16="http://schemas.microsoft.com/office/drawing/2014/main" id="{4C4631B5-3656-ED0B-D39B-69AF4DBA32D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7236384"/>
                </p:ext>
              </p:extLst>
            </p:nvPr>
          </p:nvGraphicFramePr>
          <p:xfrm>
            <a:off x="4420326" y="2382619"/>
            <a:ext cx="3300548" cy="34971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0B3BC189-56DF-0EC0-D1B2-7996E3F085C5}"/>
                </a:ext>
              </a:extLst>
            </p:cNvPr>
            <p:cNvSpPr txBox="1"/>
            <p:nvPr/>
          </p:nvSpPr>
          <p:spPr>
            <a:xfrm>
              <a:off x="6159500" y="2096917"/>
              <a:ext cx="1561374" cy="98488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 rtl="0">
                <a:defRPr sz="2000" b="1" i="0" u="none" strike="noStrike" kern="1200" spc="0" baseline="0">
                  <a:solidFill>
                    <a:srgbClr val="003366"/>
                  </a:solidFill>
                  <a:latin typeface="+mn-lt"/>
                  <a:ea typeface="+mn-ea"/>
                  <a:cs typeface="+mn-cs"/>
                </a:defRPr>
              </a:pPr>
              <a:fld id="{CFC61001-175E-45FA-9286-19EBD1C645CC}" type="VALUE">
                <a:rPr lang="cs-CZ" sz="2800" b="1" noProof="0" smtClean="0">
                  <a:solidFill>
                    <a:schemeClr val="bg2"/>
                  </a:solidFill>
                  <a:latin typeface="+mn-lt"/>
                </a:rPr>
                <a:t>9,4 %</a:t>
              </a:fld>
              <a:br>
                <a:rPr lang="cs-CZ" sz="2000" b="1" noProof="0">
                  <a:solidFill>
                    <a:schemeClr val="bg2"/>
                  </a:solidFill>
                  <a:latin typeface="+mn-lt"/>
                </a:rPr>
              </a:br>
              <a:r>
                <a:rPr lang="cs-CZ" sz="1800" b="1" noProof="0">
                  <a:solidFill>
                    <a:schemeClr val="bg2"/>
                  </a:solidFill>
                  <a:latin typeface="+mn-lt"/>
                </a:rPr>
                <a:t>Družstevní</a:t>
              </a:r>
              <a:br>
                <a:rPr lang="cs-CZ" b="1" noProof="0">
                  <a:solidFill>
                    <a:schemeClr val="bg2"/>
                  </a:solidFill>
                </a:rPr>
              </a:br>
              <a:r>
                <a:rPr lang="cs-CZ" sz="1800" b="1" noProof="0">
                  <a:solidFill>
                    <a:schemeClr val="bg2"/>
                  </a:solidFill>
                  <a:latin typeface="+mn-lt"/>
                </a:rPr>
                <a:t>byty</a:t>
              </a:r>
              <a:endParaRPr lang="cs-CZ" sz="2000" b="1" noProof="0">
                <a:solidFill>
                  <a:schemeClr val="bg2"/>
                </a:solidFill>
                <a:latin typeface="+mn-lt"/>
              </a:endParaRPr>
            </a:p>
          </p:txBody>
        </p:sp>
        <p:sp>
          <p:nvSpPr>
            <p:cNvPr id="15" name="TextovéPole 14">
              <a:extLst>
                <a:ext uri="{FF2B5EF4-FFF2-40B4-BE49-F238E27FC236}">
                  <a16:creationId xmlns:a16="http://schemas.microsoft.com/office/drawing/2014/main" id="{E1DF2B71-59AA-21BF-9FAD-70742ECAFF19}"/>
                </a:ext>
              </a:extLst>
            </p:cNvPr>
            <p:cNvSpPr txBox="1"/>
            <p:nvPr/>
          </p:nvSpPr>
          <p:spPr>
            <a:xfrm>
              <a:off x="4718036" y="5428985"/>
              <a:ext cx="1561374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l" rtl="0">
                <a:defRPr sz="2000" b="1" i="0" u="none" strike="noStrike" kern="1200" spc="0" baseline="0">
                  <a:solidFill>
                    <a:srgbClr val="003366"/>
                  </a:solidFill>
                  <a:latin typeface="+mn-lt"/>
                  <a:ea typeface="+mn-ea"/>
                  <a:cs typeface="+mn-cs"/>
                </a:defRPr>
              </a:pPr>
              <a:r>
                <a:rPr lang="cs-CZ" sz="1800" b="1" noProof="0">
                  <a:solidFill>
                    <a:schemeClr val="bg1">
                      <a:lumMod val="50000"/>
                    </a:schemeClr>
                  </a:solidFill>
                  <a:latin typeface="+mn-lt"/>
                </a:rPr>
                <a:t>Ostatní byty</a:t>
              </a:r>
              <a:endParaRPr lang="cs-CZ" sz="2000" b="1" noProof="0">
                <a:solidFill>
                  <a:schemeClr val="bg1">
                    <a:lumMod val="50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0828ED3A-E098-5E14-FBDD-9F40A25A5B5D}"/>
              </a:ext>
            </a:extLst>
          </p:cNvPr>
          <p:cNvGrpSpPr/>
          <p:nvPr/>
        </p:nvGrpSpPr>
        <p:grpSpPr>
          <a:xfrm>
            <a:off x="8196127" y="1125415"/>
            <a:ext cx="3300548" cy="5732585"/>
            <a:chOff x="8196127" y="1125415"/>
            <a:chExt cx="3300548" cy="5732585"/>
          </a:xfrm>
        </p:grpSpPr>
        <p:sp>
          <p:nvSpPr>
            <p:cNvPr id="10" name="Obdélník: se zakulacenými horními rohy 9">
              <a:extLst>
                <a:ext uri="{FF2B5EF4-FFF2-40B4-BE49-F238E27FC236}">
                  <a16:creationId xmlns:a16="http://schemas.microsoft.com/office/drawing/2014/main" id="{C28505EB-FF35-A3A8-91CB-13F5EE5BB849}"/>
                </a:ext>
              </a:extLst>
            </p:cNvPr>
            <p:cNvSpPr/>
            <p:nvPr/>
          </p:nvSpPr>
          <p:spPr>
            <a:xfrm>
              <a:off x="8196127" y="1125415"/>
              <a:ext cx="3300548" cy="5732585"/>
            </a:xfrm>
            <a:prstGeom prst="round2SameRect">
              <a:avLst>
                <a:gd name="adj1" fmla="val 12856"/>
                <a:gd name="adj2" fmla="val 0"/>
              </a:avLst>
            </a:prstGeom>
            <a:gradFill flip="none" rotWithShape="1">
              <a:gsLst>
                <a:gs pos="0">
                  <a:schemeClr val="tx2">
                    <a:alpha val="0"/>
                  </a:schemeClr>
                </a:gs>
                <a:gs pos="100000">
                  <a:schemeClr val="tx2">
                    <a:alpha val="12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cs-CZ" b="1">
                  <a:solidFill>
                    <a:srgbClr val="003366"/>
                  </a:solidFill>
                </a:rPr>
                <a:t>Podíl obyvatel</a:t>
              </a:r>
              <a:br>
                <a:rPr lang="cs-CZ" b="1">
                  <a:solidFill>
                    <a:srgbClr val="003366"/>
                  </a:solidFill>
                </a:rPr>
              </a:br>
              <a:r>
                <a:rPr lang="cs-CZ" b="1">
                  <a:solidFill>
                    <a:srgbClr val="003366"/>
                  </a:solidFill>
                </a:rPr>
                <a:t>v družstevním bydlení</a:t>
              </a:r>
            </a:p>
          </p:txBody>
        </p:sp>
        <p:graphicFrame>
          <p:nvGraphicFramePr>
            <p:cNvPr id="16" name="Graf 15" descr="Chart">
              <a:extLst>
                <a:ext uri="{FF2B5EF4-FFF2-40B4-BE49-F238E27FC236}">
                  <a16:creationId xmlns:a16="http://schemas.microsoft.com/office/drawing/2014/main" id="{58419DA2-20CD-B185-FEFE-33EF7A0EEAB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539716213"/>
                </p:ext>
              </p:extLst>
            </p:nvPr>
          </p:nvGraphicFramePr>
          <p:xfrm>
            <a:off x="8196127" y="2177383"/>
            <a:ext cx="3300548" cy="40695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2348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36CFF-103F-5CF6-8267-8FE32E144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700D96-2564-A7C3-0CFC-A39347A20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51661"/>
            <a:ext cx="10801350" cy="534950"/>
          </a:xfrm>
        </p:spPr>
        <p:txBody>
          <a:bodyPr/>
          <a:lstStyle/>
          <a:p>
            <a:pPr algn="ctr"/>
            <a:r>
              <a:rPr lang="cs-CZ"/>
              <a:t>Ilustrační příklady </a:t>
            </a:r>
            <a:r>
              <a:rPr lang="cs-CZ">
                <a:solidFill>
                  <a:schemeClr val="bg2"/>
                </a:solidFill>
              </a:rPr>
              <a:t>| Financování</a:t>
            </a:r>
          </a:p>
        </p:txBody>
      </p:sp>
      <p:sp>
        <p:nvSpPr>
          <p:cNvPr id="5" name="Obdélník: se zakulacenými horními rohy 4">
            <a:extLst>
              <a:ext uri="{FF2B5EF4-FFF2-40B4-BE49-F238E27FC236}">
                <a16:creationId xmlns:a16="http://schemas.microsoft.com/office/drawing/2014/main" id="{05660B3D-2C8A-158B-34A8-CFB3FF7F13DE}"/>
              </a:ext>
            </a:extLst>
          </p:cNvPr>
          <p:cNvSpPr/>
          <p:nvPr/>
        </p:nvSpPr>
        <p:spPr>
          <a:xfrm>
            <a:off x="-318655" y="1410056"/>
            <a:ext cx="6196439" cy="5447943"/>
          </a:xfrm>
          <a:prstGeom prst="round2SameRect">
            <a:avLst>
              <a:gd name="adj1" fmla="val 7525"/>
              <a:gd name="adj2" fmla="val 0"/>
            </a:avLst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100000">
                <a:schemeClr val="tx2">
                  <a:alpha val="12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0" tIns="36000" rIns="144000" bIns="0" rtlCol="0" anchor="t"/>
          <a:lstStyle/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cs-CZ" sz="2000" b="1">
                <a:solidFill>
                  <a:schemeClr val="accent1">
                    <a:lumMod val="75000"/>
                  </a:schemeClr>
                </a:solidFill>
              </a:rPr>
              <a:t>Družstevní bydlení</a:t>
            </a:r>
          </a:p>
          <a:p>
            <a:pPr marL="263525" indent="-263525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r>
              <a:rPr lang="cs-CZ" sz="1600">
                <a:solidFill>
                  <a:schemeClr val="tx1"/>
                </a:solidFill>
              </a:rPr>
              <a:t>Ušetřených </a:t>
            </a:r>
            <a:r>
              <a:rPr lang="cs-CZ" sz="1600" b="1">
                <a:solidFill>
                  <a:schemeClr val="tx1"/>
                </a:solidFill>
              </a:rPr>
              <a:t>500 000 Kč</a:t>
            </a:r>
            <a:r>
              <a:rPr lang="cs-CZ" sz="1600">
                <a:solidFill>
                  <a:schemeClr val="tx1"/>
                </a:solidFill>
              </a:rPr>
              <a:t> klient</a:t>
            </a:r>
            <a:br>
              <a:rPr lang="cs-CZ" sz="1600">
                <a:solidFill>
                  <a:schemeClr val="tx1"/>
                </a:solidFill>
              </a:rPr>
            </a:br>
            <a:r>
              <a:rPr lang="cs-CZ" sz="1600">
                <a:solidFill>
                  <a:schemeClr val="tx1"/>
                </a:solidFill>
              </a:rPr>
              <a:t>použije na zařízení či úpravy bydlení</a:t>
            </a:r>
            <a:r>
              <a:rPr lang="cs-CZ" sz="1600"/>
              <a:t>.</a:t>
            </a:r>
          </a:p>
          <a:p>
            <a:pPr marL="263525" indent="-263525"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ü"/>
            </a:pPr>
            <a:endParaRPr lang="cs-CZ" sz="1600">
              <a:solidFill>
                <a:schemeClr val="tx1"/>
              </a:solidFill>
            </a:endParaRPr>
          </a:p>
        </p:txBody>
      </p:sp>
      <p:sp>
        <p:nvSpPr>
          <p:cNvPr id="20" name="Obdélník: se zakulacenými horními rohy 19">
            <a:extLst>
              <a:ext uri="{FF2B5EF4-FFF2-40B4-BE49-F238E27FC236}">
                <a16:creationId xmlns:a16="http://schemas.microsoft.com/office/drawing/2014/main" id="{A682CBD0-9875-2C25-C0F8-B080117DF318}"/>
              </a:ext>
            </a:extLst>
          </p:cNvPr>
          <p:cNvSpPr/>
          <p:nvPr/>
        </p:nvSpPr>
        <p:spPr>
          <a:xfrm>
            <a:off x="6314215" y="1410055"/>
            <a:ext cx="6196439" cy="5447943"/>
          </a:xfrm>
          <a:prstGeom prst="round2SameRect">
            <a:avLst>
              <a:gd name="adj1" fmla="val 7525"/>
              <a:gd name="adj2" fmla="val 0"/>
            </a:avLst>
          </a:prstGeom>
          <a:gradFill flip="none" rotWithShape="1">
            <a:gsLst>
              <a:gs pos="0">
                <a:schemeClr val="tx2">
                  <a:alpha val="0"/>
                </a:schemeClr>
              </a:gs>
              <a:gs pos="100000">
                <a:schemeClr val="tx2">
                  <a:alpha val="12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144000" bIns="0"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82B800"/>
              </a:buClr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en"/>
                <a:ea typeface="+mn-ea"/>
                <a:cs typeface="+mn-cs"/>
              </a:rPr>
              <a:t>Osobní vlastnictví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  <a:p>
            <a:pPr marL="263525" indent="-263525">
              <a:spcAft>
                <a:spcPts val="600"/>
              </a:spcAft>
              <a:buClr>
                <a:schemeClr val="accent2"/>
              </a:buClr>
              <a:buFont typeface="Sen" pitchFamily="2" charset="0"/>
              <a:buChar char="x"/>
              <a:defRPr/>
            </a:pPr>
            <a:r>
              <a:rPr lang="cs-CZ" sz="1600">
                <a:solidFill>
                  <a:srgbClr val="3C3C3C"/>
                </a:solidFill>
              </a:rPr>
              <a:t>Ušetřených </a:t>
            </a:r>
            <a:r>
              <a:rPr lang="cs-CZ" sz="1600" b="1">
                <a:solidFill>
                  <a:schemeClr val="tx1"/>
                </a:solidFill>
              </a:rPr>
              <a:t>500 000 Kč </a:t>
            </a:r>
            <a:r>
              <a:rPr lang="cs-CZ" sz="1600">
                <a:solidFill>
                  <a:srgbClr val="3C3C3C"/>
                </a:solidFill>
              </a:rPr>
              <a:t>klient použije</a:t>
            </a:r>
            <a:br>
              <a:rPr lang="cs-CZ" sz="1600">
                <a:solidFill>
                  <a:srgbClr val="3C3C3C"/>
                </a:solidFill>
              </a:rPr>
            </a:br>
            <a:r>
              <a:rPr lang="cs-CZ" sz="1600">
                <a:solidFill>
                  <a:srgbClr val="3C3C3C"/>
                </a:solidFill>
              </a:rPr>
              <a:t>na 10% akontaci pro získání hypotečního úvěru.</a:t>
            </a:r>
          </a:p>
          <a:p>
            <a:pPr marL="263525" marR="0" lvl="0" indent="-263525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Sen" pitchFamily="2" charset="0"/>
              <a:buChar char="x"/>
              <a:tabLst/>
              <a:defRPr/>
            </a:pP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rgbClr val="3C3C3C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graphicFrame>
        <p:nvGraphicFramePr>
          <p:cNvPr id="34" name="Google Shape;110;p4" descr="Chart">
            <a:extLst>
              <a:ext uri="{FF2B5EF4-FFF2-40B4-BE49-F238E27FC236}">
                <a16:creationId xmlns:a16="http://schemas.microsoft.com/office/drawing/2014/main" id="{DC2B4706-ED4F-982C-55EC-E1F637DEE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3212574"/>
              </p:ext>
            </p:extLst>
          </p:nvPr>
        </p:nvGraphicFramePr>
        <p:xfrm>
          <a:off x="2699881" y="2320310"/>
          <a:ext cx="6792238" cy="3851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6" name="TextovéPole 35">
            <a:extLst>
              <a:ext uri="{FF2B5EF4-FFF2-40B4-BE49-F238E27FC236}">
                <a16:creationId xmlns:a16="http://schemas.microsoft.com/office/drawing/2014/main" id="{17E6BBA7-9F5C-FDA5-653B-A09AA657C84E}"/>
              </a:ext>
            </a:extLst>
          </p:cNvPr>
          <p:cNvSpPr txBox="1"/>
          <p:nvPr/>
        </p:nvSpPr>
        <p:spPr>
          <a:xfrm>
            <a:off x="693705" y="2821766"/>
            <a:ext cx="2859120" cy="9694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1050">
                <a:solidFill>
                  <a:schemeClr val="tx2"/>
                </a:solidFill>
              </a:rPr>
              <a:t>Klient zaplatí 20% členský vklad </a:t>
            </a:r>
            <a:r>
              <a:rPr lang="cs-CZ" sz="1050" b="1">
                <a:solidFill>
                  <a:schemeClr val="tx2"/>
                </a:solidFill>
              </a:rPr>
              <a:t>úvěrem </a:t>
            </a:r>
          </a:p>
          <a:p>
            <a:r>
              <a:rPr lang="cs-CZ" sz="1050" b="1">
                <a:solidFill>
                  <a:schemeClr val="tx2"/>
                </a:solidFill>
              </a:rPr>
              <a:t>ze stavebního spoření ve výši 1 000 000 Kč </a:t>
            </a:r>
            <a:r>
              <a:rPr lang="cs-CZ" sz="1050">
                <a:solidFill>
                  <a:schemeClr val="tx2"/>
                </a:solidFill>
              </a:rPr>
              <a:t>na 20 let s úrokovou sazbou 6,09 %.</a:t>
            </a:r>
          </a:p>
          <a:p>
            <a:r>
              <a:rPr lang="cs-CZ" sz="1050">
                <a:solidFill>
                  <a:schemeClr val="tx2"/>
                </a:solidFill>
              </a:rPr>
              <a:t>Měsíční splátka je 7 175 Kč v rámci meziúvěru (cca 11,5 roku) a v rámci</a:t>
            </a:r>
            <a:br>
              <a:rPr lang="cs-CZ" sz="1050">
                <a:solidFill>
                  <a:schemeClr val="tx2"/>
                </a:solidFill>
              </a:rPr>
            </a:br>
            <a:r>
              <a:rPr lang="cs-CZ" sz="1050">
                <a:solidFill>
                  <a:schemeClr val="tx2"/>
                </a:solidFill>
              </a:rPr>
              <a:t>úvěru 8 700 Kč (cca 8,5 let).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9F509E0D-72ED-98BC-3D96-0FF1E271134F}"/>
              </a:ext>
            </a:extLst>
          </p:cNvPr>
          <p:cNvSpPr txBox="1"/>
          <p:nvPr/>
        </p:nvSpPr>
        <p:spPr>
          <a:xfrm>
            <a:off x="694934" y="3977691"/>
            <a:ext cx="2579304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sz="1050">
                <a:solidFill>
                  <a:schemeClr val="bg2"/>
                </a:solidFill>
              </a:rPr>
              <a:t>Klient zbylé </a:t>
            </a:r>
            <a:r>
              <a:rPr lang="cs-CZ" sz="1050" b="1">
                <a:solidFill>
                  <a:schemeClr val="bg2"/>
                </a:solidFill>
              </a:rPr>
              <a:t>4 000 000 Kč platí formou nájemného </a:t>
            </a:r>
            <a:r>
              <a:rPr lang="cs-CZ" sz="1050">
                <a:solidFill>
                  <a:schemeClr val="bg2"/>
                </a:solidFill>
              </a:rPr>
              <a:t>družstvu se splatností</a:t>
            </a:r>
            <a:br>
              <a:rPr lang="cs-CZ" sz="1050">
                <a:solidFill>
                  <a:schemeClr val="bg2"/>
                </a:solidFill>
              </a:rPr>
            </a:br>
            <a:r>
              <a:rPr lang="cs-CZ" sz="1050">
                <a:solidFill>
                  <a:schemeClr val="bg2"/>
                </a:solidFill>
              </a:rPr>
              <a:t>35 let a úrokovou sazbou 6,09 %.</a:t>
            </a:r>
            <a:br>
              <a:rPr lang="cs-CZ" sz="1050">
                <a:solidFill>
                  <a:schemeClr val="bg2"/>
                </a:solidFill>
              </a:rPr>
            </a:br>
            <a:r>
              <a:rPr lang="cs-CZ" sz="1050">
                <a:solidFill>
                  <a:schemeClr val="bg2"/>
                </a:solidFill>
              </a:rPr>
              <a:t>Měsíční nájemné je 23 050 Kč.</a:t>
            </a:r>
          </a:p>
        </p:txBody>
      </p:sp>
      <p:sp>
        <p:nvSpPr>
          <p:cNvPr id="39" name="TextovéPole 38">
            <a:extLst>
              <a:ext uri="{FF2B5EF4-FFF2-40B4-BE49-F238E27FC236}">
                <a16:creationId xmlns:a16="http://schemas.microsoft.com/office/drawing/2014/main" id="{F70D590F-3282-19C6-B66B-CD1DD3772662}"/>
              </a:ext>
            </a:extLst>
          </p:cNvPr>
          <p:cNvSpPr txBox="1"/>
          <p:nvPr/>
        </p:nvSpPr>
        <p:spPr>
          <a:xfrm>
            <a:off x="8600252" y="2908395"/>
            <a:ext cx="2829748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buClr>
                <a:schemeClr val="bg2"/>
              </a:buClr>
            </a:pPr>
            <a:r>
              <a:rPr lang="cs-CZ" sz="1050">
                <a:solidFill>
                  <a:schemeClr val="tx2"/>
                </a:solidFill>
              </a:rPr>
              <a:t>Klient na zařízení či úpravy bydlení využije </a:t>
            </a:r>
            <a:r>
              <a:rPr lang="cs-CZ" sz="1050" b="1">
                <a:solidFill>
                  <a:schemeClr val="tx2"/>
                </a:solidFill>
              </a:rPr>
              <a:t>spotřebitelský úvěr ve výši 500 000 Kč </a:t>
            </a:r>
          </a:p>
          <a:p>
            <a:pPr>
              <a:buClr>
                <a:schemeClr val="bg2"/>
              </a:buClr>
            </a:pPr>
            <a:r>
              <a:rPr lang="cs-CZ" sz="1050">
                <a:solidFill>
                  <a:schemeClr val="tx2"/>
                </a:solidFill>
              </a:rPr>
              <a:t>na 8 let s úrokovou sazbou 8,12 %.</a:t>
            </a:r>
          </a:p>
          <a:p>
            <a:pPr>
              <a:buClr>
                <a:schemeClr val="bg2"/>
              </a:buClr>
            </a:pPr>
            <a:r>
              <a:rPr lang="cs-CZ" sz="1050">
                <a:solidFill>
                  <a:schemeClr val="tx2"/>
                </a:solidFill>
              </a:rPr>
              <a:t>Měsíční splátka 7 099 Kč. 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856BC73B-65FD-9280-1B64-CFA86C558D31}"/>
              </a:ext>
            </a:extLst>
          </p:cNvPr>
          <p:cNvSpPr txBox="1"/>
          <p:nvPr/>
        </p:nvSpPr>
        <p:spPr>
          <a:xfrm>
            <a:off x="8600252" y="3847039"/>
            <a:ext cx="3038657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cs-CZ" sz="1100">
                <a:solidFill>
                  <a:schemeClr val="bg2"/>
                </a:solidFill>
              </a:rPr>
              <a:t>Na zbylých 90 % si klient půjčí hypotéku </a:t>
            </a:r>
          </a:p>
          <a:p>
            <a:r>
              <a:rPr lang="cs-CZ" sz="1100">
                <a:solidFill>
                  <a:schemeClr val="bg2"/>
                </a:solidFill>
              </a:rPr>
              <a:t>s úrokovou sazbou 6,09 % ve výši </a:t>
            </a:r>
            <a:r>
              <a:rPr lang="cs-CZ" sz="1100" b="1">
                <a:solidFill>
                  <a:schemeClr val="bg2"/>
                </a:solidFill>
              </a:rPr>
              <a:t>4 500 000 Kč</a:t>
            </a:r>
            <a:br>
              <a:rPr lang="cs-CZ" sz="1100" b="1">
                <a:solidFill>
                  <a:schemeClr val="bg2"/>
                </a:solidFill>
              </a:rPr>
            </a:br>
            <a:r>
              <a:rPr lang="cs-CZ" sz="1100" b="1">
                <a:solidFill>
                  <a:schemeClr val="bg2"/>
                </a:solidFill>
              </a:rPr>
              <a:t>s měsíční splátkou</a:t>
            </a:r>
            <a:r>
              <a:rPr lang="cs-CZ" sz="1100">
                <a:solidFill>
                  <a:schemeClr val="bg2"/>
                </a:solidFill>
              </a:rPr>
              <a:t> na 30 let ve výši 27 241 Kč.</a:t>
            </a:r>
          </a:p>
        </p:txBody>
      </p:sp>
      <p:sp>
        <p:nvSpPr>
          <p:cNvPr id="10" name="Volný tvar: obrazec 9">
            <a:extLst>
              <a:ext uri="{FF2B5EF4-FFF2-40B4-BE49-F238E27FC236}">
                <a16:creationId xmlns:a16="http://schemas.microsoft.com/office/drawing/2014/main" id="{B65CA713-F65D-ED3E-ABCA-F9D33727B6EF}"/>
              </a:ext>
            </a:extLst>
          </p:cNvPr>
          <p:cNvSpPr/>
          <p:nvPr/>
        </p:nvSpPr>
        <p:spPr>
          <a:xfrm>
            <a:off x="4361809" y="2659245"/>
            <a:ext cx="2791359" cy="178128"/>
          </a:xfrm>
          <a:custGeom>
            <a:avLst/>
            <a:gdLst>
              <a:gd name="csX0" fmla="*/ 0 w 2714625"/>
              <a:gd name="csY0" fmla="*/ 152400 h 152400"/>
              <a:gd name="csX1" fmla="*/ 0 w 2714625"/>
              <a:gd name="csY1" fmla="*/ 0 h 152400"/>
              <a:gd name="csX2" fmla="*/ 2714625 w 2714625"/>
              <a:gd name="csY2" fmla="*/ 0 h 152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14625" h="152400">
                <a:moveTo>
                  <a:pt x="0" y="152400"/>
                </a:moveTo>
                <a:lnTo>
                  <a:pt x="0" y="0"/>
                </a:lnTo>
                <a:lnTo>
                  <a:pt x="2714625" y="0"/>
                </a:lnTo>
              </a:path>
            </a:pathLst>
          </a:custGeom>
          <a:noFill/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ovéPole 30">
            <a:extLst>
              <a:ext uri="{FF2B5EF4-FFF2-40B4-BE49-F238E27FC236}">
                <a16:creationId xmlns:a16="http://schemas.microsoft.com/office/drawing/2014/main" id="{CEF63C69-74DC-10CA-1051-BACCA4AE5E1D}"/>
              </a:ext>
            </a:extLst>
          </p:cNvPr>
          <p:cNvSpPr txBox="1"/>
          <p:nvPr/>
        </p:nvSpPr>
        <p:spPr>
          <a:xfrm>
            <a:off x="5530644" y="2496854"/>
            <a:ext cx="1110376" cy="34051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wrap="none" lIns="36000" tIns="0" rIns="36000" bIns="0" rtlCol="0" anchor="t">
            <a:spAutoFit/>
          </a:bodyPr>
          <a:lstStyle/>
          <a:p>
            <a:pPr algn="ctr">
              <a:buClr>
                <a:schemeClr val="bg2"/>
              </a:buClr>
            </a:pPr>
            <a:r>
              <a:rPr lang="cs-CZ" sz="2000" b="1">
                <a:solidFill>
                  <a:schemeClr val="bg1"/>
                </a:solidFill>
              </a:rPr>
              <a:t>+4 115 Kč</a:t>
            </a:r>
          </a:p>
        </p:txBody>
      </p:sp>
      <p:sp>
        <p:nvSpPr>
          <p:cNvPr id="13" name="TextovéPole 30">
            <a:extLst>
              <a:ext uri="{FF2B5EF4-FFF2-40B4-BE49-F238E27FC236}">
                <a16:creationId xmlns:a16="http://schemas.microsoft.com/office/drawing/2014/main" id="{86DD7488-198F-5586-F997-4DD04C5E27C0}"/>
              </a:ext>
            </a:extLst>
          </p:cNvPr>
          <p:cNvSpPr txBox="1"/>
          <p:nvPr/>
        </p:nvSpPr>
        <p:spPr>
          <a:xfrm>
            <a:off x="2448205" y="972932"/>
            <a:ext cx="7295586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buClr>
                <a:schemeClr val="bg2"/>
              </a:buClr>
            </a:pPr>
            <a:r>
              <a:rPr lang="cs-CZ" b="1"/>
              <a:t>Klient má ušetřeno 0,5 milionu Kč | Cena bytu je 5 milionů Kč</a:t>
            </a:r>
          </a:p>
        </p:txBody>
      </p:sp>
      <p:graphicFrame>
        <p:nvGraphicFramePr>
          <p:cNvPr id="14" name="Google Shape;110;p4" descr="Chart">
            <a:extLst>
              <a:ext uri="{FF2B5EF4-FFF2-40B4-BE49-F238E27FC236}">
                <a16:creationId xmlns:a16="http://schemas.microsoft.com/office/drawing/2014/main" id="{7BFD62FB-1A5E-FB04-1D76-5F60669865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9351728"/>
              </p:ext>
            </p:extLst>
          </p:nvPr>
        </p:nvGraphicFramePr>
        <p:xfrm>
          <a:off x="2689713" y="5162962"/>
          <a:ext cx="6792238" cy="1347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Volný tvar: obrazec 14">
            <a:extLst>
              <a:ext uri="{FF2B5EF4-FFF2-40B4-BE49-F238E27FC236}">
                <a16:creationId xmlns:a16="http://schemas.microsoft.com/office/drawing/2014/main" id="{2CB71774-B599-B4C4-D53E-0451A1038391}"/>
              </a:ext>
            </a:extLst>
          </p:cNvPr>
          <p:cNvSpPr/>
          <p:nvPr/>
        </p:nvSpPr>
        <p:spPr>
          <a:xfrm>
            <a:off x="4361809" y="5343202"/>
            <a:ext cx="2619562" cy="336824"/>
          </a:xfrm>
          <a:custGeom>
            <a:avLst/>
            <a:gdLst>
              <a:gd name="csX0" fmla="*/ 0 w 2714625"/>
              <a:gd name="csY0" fmla="*/ 152400 h 152400"/>
              <a:gd name="csX1" fmla="*/ 0 w 2714625"/>
              <a:gd name="csY1" fmla="*/ 0 h 152400"/>
              <a:gd name="csX2" fmla="*/ 2714625 w 2714625"/>
              <a:gd name="csY2" fmla="*/ 0 h 152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714625" h="152400">
                <a:moveTo>
                  <a:pt x="0" y="152400"/>
                </a:moveTo>
                <a:lnTo>
                  <a:pt x="0" y="0"/>
                </a:lnTo>
                <a:lnTo>
                  <a:pt x="2714625" y="0"/>
                </a:lnTo>
              </a:path>
            </a:pathLst>
          </a:custGeom>
          <a:noFill/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52C3A6D2-9490-8548-499C-55013B7D085C}"/>
              </a:ext>
            </a:extLst>
          </p:cNvPr>
          <p:cNvSpPr txBox="1"/>
          <p:nvPr/>
        </p:nvSpPr>
        <p:spPr>
          <a:xfrm>
            <a:off x="4725367" y="5172941"/>
            <a:ext cx="1774456" cy="34051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wrap="none" lIns="36000" tIns="0" rIns="36000" bIns="0" rtlCol="0" anchor="t">
            <a:spAutoFit/>
          </a:bodyPr>
          <a:lstStyle/>
          <a:p>
            <a:pPr algn="ctr">
              <a:buClr>
                <a:schemeClr val="bg2"/>
              </a:buClr>
            </a:pPr>
            <a:r>
              <a:rPr lang="cs-CZ" sz="2000" b="1">
                <a:solidFill>
                  <a:schemeClr val="bg1"/>
                </a:solidFill>
              </a:rPr>
              <a:t>+4 000 000 Kč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814BD63C-A18B-6507-0557-A85D3B082BF4}"/>
              </a:ext>
            </a:extLst>
          </p:cNvPr>
          <p:cNvSpPr txBox="1"/>
          <p:nvPr/>
        </p:nvSpPr>
        <p:spPr>
          <a:xfrm>
            <a:off x="693705" y="5101188"/>
            <a:ext cx="2486396" cy="13849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buNone/>
            </a:pPr>
            <a:r>
              <a:rPr lang="cs-CZ" sz="1600" b="1">
                <a:solidFill>
                  <a:schemeClr val="accent1">
                    <a:lumMod val="75000"/>
                  </a:schemeClr>
                </a:solidFill>
              </a:rPr>
              <a:t>Celkové měsíční zatížení po dobu prvních 8 let</a:t>
            </a:r>
            <a:br>
              <a:rPr lang="cs-CZ" sz="1600" b="1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1600" b="1">
                <a:solidFill>
                  <a:schemeClr val="accent1">
                    <a:lumMod val="75000"/>
                  </a:schemeClr>
                </a:solidFill>
              </a:rPr>
              <a:t>je 30 225 Kč</a:t>
            </a:r>
          </a:p>
          <a:p>
            <a:pPr>
              <a:spcAft>
                <a:spcPts val="1200"/>
              </a:spcAft>
              <a:buNone/>
            </a:pPr>
            <a:r>
              <a:rPr lang="cs-CZ" sz="1600" b="1">
                <a:solidFill>
                  <a:schemeClr val="accent1">
                    <a:lumMod val="75000"/>
                  </a:schemeClr>
                </a:solidFill>
              </a:rPr>
              <a:t>Klient má úvěr</a:t>
            </a:r>
            <a:br>
              <a:rPr lang="cs-CZ" sz="1600" b="1">
                <a:solidFill>
                  <a:schemeClr val="accent1">
                    <a:lumMod val="75000"/>
                  </a:schemeClr>
                </a:solidFill>
              </a:rPr>
            </a:br>
            <a:r>
              <a:rPr lang="cs-CZ" sz="1600" b="1">
                <a:solidFill>
                  <a:schemeClr val="accent1">
                    <a:lumMod val="75000"/>
                  </a:schemeClr>
                </a:solidFill>
              </a:rPr>
              <a:t>ve výši 1 000 000 Kč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CC463839-CD6E-D0EC-6E48-CFBE33BD382C}"/>
              </a:ext>
            </a:extLst>
          </p:cNvPr>
          <p:cNvSpPr txBox="1"/>
          <p:nvPr/>
        </p:nvSpPr>
        <p:spPr>
          <a:xfrm>
            <a:off x="9278205" y="5101188"/>
            <a:ext cx="2218470" cy="13849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1200"/>
              </a:spcAft>
              <a:buClr>
                <a:schemeClr val="bg2"/>
              </a:buClr>
            </a:pPr>
            <a:r>
              <a:rPr lang="cs-CZ" sz="1600" b="1">
                <a:solidFill>
                  <a:schemeClr val="accent2"/>
                </a:solidFill>
              </a:rPr>
              <a:t>Měsíční splátka úvěrů po dobu prvních 8 let</a:t>
            </a:r>
            <a:br>
              <a:rPr lang="cs-CZ" sz="1600" b="1">
                <a:solidFill>
                  <a:schemeClr val="accent2"/>
                </a:solidFill>
              </a:rPr>
            </a:br>
            <a:r>
              <a:rPr lang="cs-CZ" sz="1600" b="1">
                <a:solidFill>
                  <a:schemeClr val="accent2"/>
                </a:solidFill>
              </a:rPr>
              <a:t>je 34 340 Kč</a:t>
            </a:r>
          </a:p>
          <a:p>
            <a:pPr>
              <a:spcAft>
                <a:spcPts val="1200"/>
              </a:spcAft>
              <a:buClr>
                <a:schemeClr val="bg2"/>
              </a:buClr>
            </a:pPr>
            <a:r>
              <a:rPr lang="cs-CZ" sz="1600" b="1">
                <a:solidFill>
                  <a:schemeClr val="accent2"/>
                </a:solidFill>
              </a:rPr>
              <a:t>Klient má úvěr</a:t>
            </a:r>
            <a:br>
              <a:rPr lang="cs-CZ" sz="1600" b="1">
                <a:solidFill>
                  <a:schemeClr val="accent2"/>
                </a:solidFill>
              </a:rPr>
            </a:br>
            <a:r>
              <a:rPr lang="cs-CZ" sz="1600" b="1">
                <a:solidFill>
                  <a:schemeClr val="accent2"/>
                </a:solidFill>
              </a:rPr>
              <a:t>ve výši 5 000 000 Kč</a:t>
            </a:r>
          </a:p>
        </p:txBody>
      </p:sp>
    </p:spTree>
    <p:extLst>
      <p:ext uri="{BB962C8B-B14F-4D97-AF65-F5344CB8AC3E}">
        <p14:creationId xmlns:p14="http://schemas.microsoft.com/office/powerpoint/2010/main" val="387344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>
          <a:extLst>
            <a:ext uri="{FF2B5EF4-FFF2-40B4-BE49-F238E27FC236}">
              <a16:creationId xmlns:a16="http://schemas.microsoft.com/office/drawing/2014/main" id="{423D8EEE-A77E-A5FF-B7DB-4A8CCD27C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31;p5">
            <a:extLst>
              <a:ext uri="{FF2B5EF4-FFF2-40B4-BE49-F238E27FC236}">
                <a16:creationId xmlns:a16="http://schemas.microsoft.com/office/drawing/2014/main" id="{214C2B9E-3FF5-870B-FFF8-966997E308C5}"/>
              </a:ext>
            </a:extLst>
          </p:cNvPr>
          <p:cNvSpPr txBox="1"/>
          <p:nvPr/>
        </p:nvSpPr>
        <p:spPr>
          <a:xfrm>
            <a:off x="704106" y="4193780"/>
            <a:ext cx="10199120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cs-CZ" sz="40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rPr>
              <a:t>domácnostem pomohla skupina ČSOB </a:t>
            </a:r>
            <a:br>
              <a:rPr lang="cs-CZ" sz="4000" b="1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cs-CZ" sz="4000" b="1">
                <a:solidFill>
                  <a:schemeClr val="dk2"/>
                </a:solidFill>
                <a:latin typeface="+mj-lt"/>
                <a:cs typeface="Arial"/>
                <a:sym typeface="Arial"/>
              </a:rPr>
              <a:t>k lepšímu vlastnímu bydlení</a:t>
            </a:r>
            <a:r>
              <a:rPr lang="cs-CZ">
                <a:solidFill>
                  <a:schemeClr val="dk2"/>
                </a:solidFill>
                <a:sym typeface="Arial"/>
              </a:rPr>
              <a:t> </a:t>
            </a:r>
            <a:r>
              <a:rPr lang="cs-CZ" sz="4000" b="1">
                <a:solidFill>
                  <a:schemeClr val="dk2"/>
                </a:solidFill>
                <a:latin typeface="+mj-lt"/>
                <a:cs typeface="Arial"/>
                <a:sym typeface="Arial"/>
              </a:rPr>
              <a:t>v roce 2025</a:t>
            </a:r>
            <a:endParaRPr lang="cs-CZ">
              <a:solidFill>
                <a:schemeClr val="dk2"/>
              </a:solidFill>
            </a:endParaRPr>
          </a:p>
        </p:txBody>
      </p:sp>
      <p:sp>
        <p:nvSpPr>
          <p:cNvPr id="14" name="Volný tvar: obrazec 13">
            <a:extLst>
              <a:ext uri="{FF2B5EF4-FFF2-40B4-BE49-F238E27FC236}">
                <a16:creationId xmlns:a16="http://schemas.microsoft.com/office/drawing/2014/main" id="{1A1C5E3D-1B8B-1061-D047-F4A46A7F87DD}"/>
              </a:ext>
            </a:extLst>
          </p:cNvPr>
          <p:cNvSpPr/>
          <p:nvPr/>
        </p:nvSpPr>
        <p:spPr>
          <a:xfrm>
            <a:off x="695178" y="1304925"/>
            <a:ext cx="1495918" cy="2418287"/>
          </a:xfrm>
          <a:custGeom>
            <a:avLst/>
            <a:gdLst>
              <a:gd name="csX0" fmla="*/ 587403 w 1495918"/>
              <a:gd name="csY0" fmla="*/ 2418288 h 2418287"/>
              <a:gd name="csX1" fmla="*/ 257450 w 1495918"/>
              <a:gd name="csY1" fmla="*/ 2373341 h 2418287"/>
              <a:gd name="csX2" fmla="*/ 0 w 1495918"/>
              <a:gd name="csY2" fmla="*/ 2255890 h 2418287"/>
              <a:gd name="csX3" fmla="*/ 0 w 1495918"/>
              <a:gd name="csY3" fmla="*/ 1692801 h 2418287"/>
              <a:gd name="csX4" fmla="*/ 155472 w 1495918"/>
              <a:gd name="csY4" fmla="*/ 1777390 h 2418287"/>
              <a:gd name="csX5" fmla="*/ 310944 w 1495918"/>
              <a:gd name="csY5" fmla="*/ 1830884 h 2418287"/>
              <a:gd name="csX6" fmla="*/ 476731 w 1495918"/>
              <a:gd name="csY6" fmla="*/ 1848126 h 2418287"/>
              <a:gd name="csX7" fmla="*/ 728875 w 1495918"/>
              <a:gd name="csY7" fmla="*/ 1791095 h 2418287"/>
              <a:gd name="csX8" fmla="*/ 832474 w 1495918"/>
              <a:gd name="csY8" fmla="*/ 1606297 h 2418287"/>
              <a:gd name="csX9" fmla="*/ 780601 w 1495918"/>
              <a:gd name="csY9" fmla="*/ 1487078 h 2418287"/>
              <a:gd name="csX10" fmla="*/ 644140 w 1495918"/>
              <a:gd name="csY10" fmla="*/ 1435204 h 2418287"/>
              <a:gd name="csX11" fmla="*/ 466268 w 1495918"/>
              <a:gd name="csY11" fmla="*/ 1423120 h 2418287"/>
              <a:gd name="csX12" fmla="*/ 293554 w 1495918"/>
              <a:gd name="csY12" fmla="*/ 1423120 h 2418287"/>
              <a:gd name="csX13" fmla="*/ 293554 w 1495918"/>
              <a:gd name="csY13" fmla="*/ 953315 h 2418287"/>
              <a:gd name="csX14" fmla="*/ 644140 w 1495918"/>
              <a:gd name="csY14" fmla="*/ 953315 h 2418287"/>
              <a:gd name="csX15" fmla="*/ 780601 w 1495918"/>
              <a:gd name="csY15" fmla="*/ 923989 h 2418287"/>
              <a:gd name="csX16" fmla="*/ 832474 w 1495918"/>
              <a:gd name="csY16" fmla="*/ 811696 h 2418287"/>
              <a:gd name="csX17" fmla="*/ 780601 w 1495918"/>
              <a:gd name="csY17" fmla="*/ 673466 h 2418287"/>
              <a:gd name="csX18" fmla="*/ 647529 w 1495918"/>
              <a:gd name="csY18" fmla="*/ 595804 h 2418287"/>
              <a:gd name="csX19" fmla="*/ 476584 w 1495918"/>
              <a:gd name="csY19" fmla="*/ 569867 h 2418287"/>
              <a:gd name="csX20" fmla="*/ 253765 w 1495918"/>
              <a:gd name="csY20" fmla="*/ 613046 h 2418287"/>
              <a:gd name="csX21" fmla="*/ 51726 w 1495918"/>
              <a:gd name="csY21" fmla="*/ 749507 h 2418287"/>
              <a:gd name="csX22" fmla="*/ 51726 w 1495918"/>
              <a:gd name="csY22" fmla="*/ 193492 h 2418287"/>
              <a:gd name="csX23" fmla="*/ 278081 w 1495918"/>
              <a:gd name="csY23" fmla="*/ 55263 h 2418287"/>
              <a:gd name="csX24" fmla="*/ 604498 w 1495918"/>
              <a:gd name="csY24" fmla="*/ 0 h 2418287"/>
              <a:gd name="csX25" fmla="*/ 1065756 w 1495918"/>
              <a:gd name="csY25" fmla="*/ 84588 h 2418287"/>
              <a:gd name="csX26" fmla="*/ 1381857 w 1495918"/>
              <a:gd name="csY26" fmla="*/ 319491 h 2418287"/>
              <a:gd name="csX27" fmla="*/ 1495919 w 1495918"/>
              <a:gd name="csY27" fmla="*/ 666687 h 2418287"/>
              <a:gd name="csX28" fmla="*/ 1435499 w 1495918"/>
              <a:gd name="csY28" fmla="*/ 934452 h 2418287"/>
              <a:gd name="csX29" fmla="*/ 1273100 w 1495918"/>
              <a:gd name="csY29" fmla="*/ 1114092 h 2418287"/>
              <a:gd name="csX30" fmla="*/ 1046745 w 1495918"/>
              <a:gd name="csY30" fmla="*/ 1198681 h 2418287"/>
              <a:gd name="csX31" fmla="*/ 1273100 w 1495918"/>
              <a:gd name="csY31" fmla="*/ 1285038 h 2418287"/>
              <a:gd name="csX32" fmla="*/ 1435499 w 1495918"/>
              <a:gd name="csY32" fmla="*/ 1454362 h 2418287"/>
              <a:gd name="csX33" fmla="*/ 1495919 w 1495918"/>
              <a:gd name="csY33" fmla="*/ 1716970 h 2418287"/>
              <a:gd name="csX34" fmla="*/ 1371541 w 1495918"/>
              <a:gd name="csY34" fmla="*/ 2084944 h 2418287"/>
              <a:gd name="csX35" fmla="*/ 1039819 w 1495918"/>
              <a:gd name="csY35" fmla="*/ 2330162 h 2418287"/>
              <a:gd name="csX36" fmla="*/ 587256 w 1495918"/>
              <a:gd name="csY36" fmla="*/ 2418288 h 2418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1495918" h="2418287">
                <a:moveTo>
                  <a:pt x="587403" y="2418288"/>
                </a:moveTo>
                <a:cubicBezTo>
                  <a:pt x="474521" y="2418288"/>
                  <a:pt x="364585" y="2403256"/>
                  <a:pt x="257450" y="2373341"/>
                </a:cubicBezTo>
                <a:cubicBezTo>
                  <a:pt x="150314" y="2343426"/>
                  <a:pt x="64547" y="2304226"/>
                  <a:pt x="0" y="2255890"/>
                </a:cubicBezTo>
                <a:lnTo>
                  <a:pt x="0" y="1692801"/>
                </a:lnTo>
                <a:cubicBezTo>
                  <a:pt x="52905" y="1725075"/>
                  <a:pt x="104778" y="1753222"/>
                  <a:pt x="155472" y="1777390"/>
                </a:cubicBezTo>
                <a:cubicBezTo>
                  <a:pt x="206166" y="1801558"/>
                  <a:pt x="257892" y="1819389"/>
                  <a:pt x="310944" y="1830884"/>
                </a:cubicBezTo>
                <a:cubicBezTo>
                  <a:pt x="363848" y="1842379"/>
                  <a:pt x="419111" y="1848126"/>
                  <a:pt x="476731" y="1848126"/>
                </a:cubicBezTo>
                <a:cubicBezTo>
                  <a:pt x="575762" y="1848126"/>
                  <a:pt x="659760" y="1829116"/>
                  <a:pt x="728875" y="1791095"/>
                </a:cubicBezTo>
                <a:cubicBezTo>
                  <a:pt x="797990" y="1753074"/>
                  <a:pt x="832474" y="1691475"/>
                  <a:pt x="832474" y="1606297"/>
                </a:cubicBezTo>
                <a:cubicBezTo>
                  <a:pt x="832474" y="1553393"/>
                  <a:pt x="815232" y="1513603"/>
                  <a:pt x="780601" y="1487078"/>
                </a:cubicBezTo>
                <a:cubicBezTo>
                  <a:pt x="746117" y="1460699"/>
                  <a:pt x="700581" y="1443310"/>
                  <a:pt x="644140" y="1435204"/>
                </a:cubicBezTo>
                <a:cubicBezTo>
                  <a:pt x="587698" y="1427247"/>
                  <a:pt x="528457" y="1423120"/>
                  <a:pt x="466268" y="1423120"/>
                </a:cubicBezTo>
                <a:lnTo>
                  <a:pt x="293554" y="1423120"/>
                </a:lnTo>
                <a:lnTo>
                  <a:pt x="293554" y="953315"/>
                </a:lnTo>
                <a:lnTo>
                  <a:pt x="644140" y="953315"/>
                </a:lnTo>
                <a:cubicBezTo>
                  <a:pt x="700581" y="953315"/>
                  <a:pt x="746117" y="943589"/>
                  <a:pt x="780601" y="923989"/>
                </a:cubicBezTo>
                <a:cubicBezTo>
                  <a:pt x="815085" y="904389"/>
                  <a:pt x="832474" y="866958"/>
                  <a:pt x="832474" y="811696"/>
                </a:cubicBezTo>
                <a:cubicBezTo>
                  <a:pt x="832474" y="756433"/>
                  <a:pt x="815232" y="708097"/>
                  <a:pt x="780601" y="673466"/>
                </a:cubicBezTo>
                <a:cubicBezTo>
                  <a:pt x="746117" y="638982"/>
                  <a:pt x="701760" y="613046"/>
                  <a:pt x="647529" y="595804"/>
                </a:cubicBezTo>
                <a:cubicBezTo>
                  <a:pt x="593445" y="578562"/>
                  <a:pt x="536415" y="569867"/>
                  <a:pt x="476584" y="569867"/>
                </a:cubicBezTo>
                <a:cubicBezTo>
                  <a:pt x="395974" y="569867"/>
                  <a:pt x="321701" y="584309"/>
                  <a:pt x="253765" y="613046"/>
                </a:cubicBezTo>
                <a:cubicBezTo>
                  <a:pt x="185829" y="641929"/>
                  <a:pt x="118483" y="687318"/>
                  <a:pt x="51726" y="749507"/>
                </a:cubicBezTo>
                <a:lnTo>
                  <a:pt x="51726" y="193492"/>
                </a:lnTo>
                <a:cubicBezTo>
                  <a:pt x="111557" y="138230"/>
                  <a:pt x="187008" y="92104"/>
                  <a:pt x="278081" y="55263"/>
                </a:cubicBezTo>
                <a:cubicBezTo>
                  <a:pt x="369006" y="18421"/>
                  <a:pt x="477910" y="0"/>
                  <a:pt x="604498" y="0"/>
                </a:cubicBezTo>
                <a:cubicBezTo>
                  <a:pt x="777212" y="0"/>
                  <a:pt x="930915" y="28294"/>
                  <a:pt x="1065756" y="84588"/>
                </a:cubicBezTo>
                <a:cubicBezTo>
                  <a:pt x="1200449" y="141030"/>
                  <a:pt x="1305816" y="219282"/>
                  <a:pt x="1381857" y="319491"/>
                </a:cubicBezTo>
                <a:cubicBezTo>
                  <a:pt x="1457898" y="419700"/>
                  <a:pt x="1495919" y="535383"/>
                  <a:pt x="1495919" y="666687"/>
                </a:cubicBezTo>
                <a:cubicBezTo>
                  <a:pt x="1495919" y="770286"/>
                  <a:pt x="1475730" y="859590"/>
                  <a:pt x="1435499" y="934452"/>
                </a:cubicBezTo>
                <a:cubicBezTo>
                  <a:pt x="1395120" y="1009315"/>
                  <a:pt x="1341037" y="1069146"/>
                  <a:pt x="1273100" y="1114092"/>
                </a:cubicBezTo>
                <a:cubicBezTo>
                  <a:pt x="1205164" y="1159039"/>
                  <a:pt x="1129713" y="1187186"/>
                  <a:pt x="1046745" y="1198681"/>
                </a:cubicBezTo>
                <a:cubicBezTo>
                  <a:pt x="1129713" y="1214891"/>
                  <a:pt x="1205017" y="1243628"/>
                  <a:pt x="1273100" y="1285038"/>
                </a:cubicBezTo>
                <a:cubicBezTo>
                  <a:pt x="1341037" y="1326448"/>
                  <a:pt x="1395120" y="1382889"/>
                  <a:pt x="1435499" y="1454362"/>
                </a:cubicBezTo>
                <a:cubicBezTo>
                  <a:pt x="1475730" y="1525835"/>
                  <a:pt x="1495919" y="1613223"/>
                  <a:pt x="1495919" y="1716970"/>
                </a:cubicBezTo>
                <a:cubicBezTo>
                  <a:pt x="1495919" y="1857557"/>
                  <a:pt x="1454509" y="1980166"/>
                  <a:pt x="1371541" y="2084944"/>
                </a:cubicBezTo>
                <a:cubicBezTo>
                  <a:pt x="1288574" y="2189722"/>
                  <a:pt x="1178049" y="2271511"/>
                  <a:pt x="1039819" y="2330162"/>
                </a:cubicBezTo>
                <a:cubicBezTo>
                  <a:pt x="901589" y="2388962"/>
                  <a:pt x="750686" y="2418288"/>
                  <a:pt x="587256" y="2418288"/>
                </a:cubicBezTo>
                <a:close/>
              </a:path>
            </a:pathLst>
          </a:custGeom>
          <a:blipFill>
            <a:blip r:embed="rId3"/>
            <a:srcRect/>
            <a:stretch>
              <a:fillRect l="-71112" t="-24918" r="-30830"/>
            </a:stretch>
          </a:blipFill>
          <a:ln w="14726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Volný tvar: obrazec 15">
            <a:extLst>
              <a:ext uri="{FF2B5EF4-FFF2-40B4-BE49-F238E27FC236}">
                <a16:creationId xmlns:a16="http://schemas.microsoft.com/office/drawing/2014/main" id="{49498227-8B63-7013-38AC-2BCC8B928511}"/>
              </a:ext>
            </a:extLst>
          </p:cNvPr>
          <p:cNvSpPr/>
          <p:nvPr/>
        </p:nvSpPr>
        <p:spPr>
          <a:xfrm>
            <a:off x="2550819" y="1304777"/>
            <a:ext cx="1571959" cy="2366709"/>
          </a:xfrm>
          <a:custGeom>
            <a:avLst/>
            <a:gdLst>
              <a:gd name="csX0" fmla="*/ 442 w 1571959"/>
              <a:gd name="csY0" fmla="*/ 2366709 h 2366709"/>
              <a:gd name="csX1" fmla="*/ 442 w 1571959"/>
              <a:gd name="csY1" fmla="*/ 2104102 h 2366709"/>
              <a:gd name="csX2" fmla="*/ 508267 w 1571959"/>
              <a:gd name="csY2" fmla="*/ 1558256 h 2366709"/>
              <a:gd name="csX3" fmla="*/ 798432 w 1571959"/>
              <a:gd name="csY3" fmla="*/ 1179965 h 2366709"/>
              <a:gd name="csX4" fmla="*/ 891716 w 1571959"/>
              <a:gd name="csY4" fmla="*/ 898347 h 2366709"/>
              <a:gd name="csX5" fmla="*/ 808748 w 1571959"/>
              <a:gd name="csY5" fmla="*/ 685845 h 2366709"/>
              <a:gd name="csX6" fmla="*/ 587698 w 1571959"/>
              <a:gd name="csY6" fmla="*/ 604646 h 2366709"/>
              <a:gd name="csX7" fmla="*/ 288839 w 1571959"/>
              <a:gd name="csY7" fmla="*/ 685845 h 2366709"/>
              <a:gd name="csX8" fmla="*/ 34926 w 1571959"/>
              <a:gd name="csY8" fmla="*/ 884495 h 2366709"/>
              <a:gd name="csX9" fmla="*/ 34926 w 1571959"/>
              <a:gd name="csY9" fmla="*/ 228124 h 2366709"/>
              <a:gd name="csX10" fmla="*/ 344101 w 1571959"/>
              <a:gd name="csY10" fmla="*/ 63957 h 2366709"/>
              <a:gd name="csX11" fmla="*/ 732707 w 1571959"/>
              <a:gd name="csY11" fmla="*/ 0 h 2366709"/>
              <a:gd name="csX12" fmla="*/ 1162870 w 1571959"/>
              <a:gd name="csY12" fmla="*/ 93283 h 2366709"/>
              <a:gd name="csX13" fmla="*/ 1451267 w 1571959"/>
              <a:gd name="csY13" fmla="*/ 348964 h 2366709"/>
              <a:gd name="csX14" fmla="*/ 1554865 w 1571959"/>
              <a:gd name="csY14" fmla="*/ 722097 h 2366709"/>
              <a:gd name="csX15" fmla="*/ 1515077 w 1571959"/>
              <a:gd name="csY15" fmla="*/ 1027883 h 2366709"/>
              <a:gd name="csX16" fmla="*/ 1395857 w 1571959"/>
              <a:gd name="csY16" fmla="*/ 1281796 h 2366709"/>
              <a:gd name="csX17" fmla="*/ 1198975 w 1571959"/>
              <a:gd name="csY17" fmla="*/ 1537477 h 2366709"/>
              <a:gd name="csX18" fmla="*/ 929441 w 1571959"/>
              <a:gd name="csY18" fmla="*/ 1848421 h 2366709"/>
              <a:gd name="csX19" fmla="*/ 1571960 w 1571959"/>
              <a:gd name="csY19" fmla="*/ 1848421 h 2366709"/>
              <a:gd name="csX20" fmla="*/ 1571960 w 1571959"/>
              <a:gd name="csY20" fmla="*/ 2366709 h 2366709"/>
              <a:gd name="csX21" fmla="*/ 0 w 1571959"/>
              <a:gd name="csY21" fmla="*/ 2366709 h 23667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571959" h="2366709">
                <a:moveTo>
                  <a:pt x="442" y="2366709"/>
                </a:moveTo>
                <a:lnTo>
                  <a:pt x="442" y="2104102"/>
                </a:lnTo>
                <a:cubicBezTo>
                  <a:pt x="207787" y="1887620"/>
                  <a:pt x="376964" y="1705622"/>
                  <a:pt x="508267" y="1558256"/>
                </a:cubicBezTo>
                <a:cubicBezTo>
                  <a:pt x="639571" y="1410889"/>
                  <a:pt x="736244" y="1284743"/>
                  <a:pt x="798432" y="1179965"/>
                </a:cubicBezTo>
                <a:cubicBezTo>
                  <a:pt x="860621" y="1075188"/>
                  <a:pt x="891716" y="981315"/>
                  <a:pt x="891716" y="898347"/>
                </a:cubicBezTo>
                <a:cubicBezTo>
                  <a:pt x="891716" y="810812"/>
                  <a:pt x="864011" y="740076"/>
                  <a:pt x="808748" y="685845"/>
                </a:cubicBezTo>
                <a:cubicBezTo>
                  <a:pt x="753486" y="631761"/>
                  <a:pt x="679802" y="604646"/>
                  <a:pt x="587698" y="604646"/>
                </a:cubicBezTo>
                <a:cubicBezTo>
                  <a:pt x="491026" y="604646"/>
                  <a:pt x="391259" y="631761"/>
                  <a:pt x="288839" y="685845"/>
                </a:cubicBezTo>
                <a:cubicBezTo>
                  <a:pt x="186271" y="739928"/>
                  <a:pt x="101683" y="806243"/>
                  <a:pt x="34926" y="884495"/>
                </a:cubicBezTo>
                <a:lnTo>
                  <a:pt x="34926" y="228124"/>
                </a:lnTo>
                <a:cubicBezTo>
                  <a:pt x="113177" y="161367"/>
                  <a:pt x="216334" y="106694"/>
                  <a:pt x="344101" y="63957"/>
                </a:cubicBezTo>
                <a:cubicBezTo>
                  <a:pt x="471868" y="21368"/>
                  <a:pt x="601551" y="0"/>
                  <a:pt x="732707" y="0"/>
                </a:cubicBezTo>
                <a:cubicBezTo>
                  <a:pt x="896284" y="0"/>
                  <a:pt x="1039524" y="31094"/>
                  <a:pt x="1162870" y="93283"/>
                </a:cubicBezTo>
                <a:cubicBezTo>
                  <a:pt x="1286069" y="155472"/>
                  <a:pt x="1382299" y="240650"/>
                  <a:pt x="1451267" y="348964"/>
                </a:cubicBezTo>
                <a:cubicBezTo>
                  <a:pt x="1520382" y="457279"/>
                  <a:pt x="1554865" y="581656"/>
                  <a:pt x="1554865" y="722097"/>
                </a:cubicBezTo>
                <a:cubicBezTo>
                  <a:pt x="1554865" y="837338"/>
                  <a:pt x="1541603" y="939168"/>
                  <a:pt x="1515077" y="1027883"/>
                </a:cubicBezTo>
                <a:cubicBezTo>
                  <a:pt x="1488550" y="1116598"/>
                  <a:pt x="1448909" y="1201186"/>
                  <a:pt x="1395857" y="1281796"/>
                </a:cubicBezTo>
                <a:cubicBezTo>
                  <a:pt x="1342805" y="1362405"/>
                  <a:pt x="1277227" y="1447583"/>
                  <a:pt x="1198975" y="1537477"/>
                </a:cubicBezTo>
                <a:cubicBezTo>
                  <a:pt x="1120723" y="1627371"/>
                  <a:pt x="1030830" y="1730969"/>
                  <a:pt x="929441" y="1848421"/>
                </a:cubicBezTo>
                <a:lnTo>
                  <a:pt x="1571960" y="1848421"/>
                </a:lnTo>
                <a:lnTo>
                  <a:pt x="1571960" y="2366709"/>
                </a:lnTo>
                <a:lnTo>
                  <a:pt x="0" y="2366709"/>
                </a:lnTo>
                <a:close/>
              </a:path>
            </a:pathLst>
          </a:custGeom>
          <a:blipFill>
            <a:blip r:embed="rId4"/>
            <a:srcRect/>
            <a:stretch>
              <a:fillRect l="-50593" t="-4943" r="-29704" b="-14810"/>
            </a:stretch>
          </a:blipFill>
          <a:ln w="14726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9" name="Volný tvar: obrazec 18">
            <a:extLst>
              <a:ext uri="{FF2B5EF4-FFF2-40B4-BE49-F238E27FC236}">
                <a16:creationId xmlns:a16="http://schemas.microsoft.com/office/drawing/2014/main" id="{EC7E305C-9027-C8B3-D026-DE1BB9776420}"/>
              </a:ext>
            </a:extLst>
          </p:cNvPr>
          <p:cNvSpPr/>
          <p:nvPr/>
        </p:nvSpPr>
        <p:spPr>
          <a:xfrm>
            <a:off x="8739844" y="1305219"/>
            <a:ext cx="1817325" cy="2417993"/>
          </a:xfrm>
          <a:custGeom>
            <a:avLst/>
            <a:gdLst>
              <a:gd name="csX0" fmla="*/ 908662 w 1817325"/>
              <a:gd name="csY0" fmla="*/ 2417993 h 2417993"/>
              <a:gd name="csX1" fmla="*/ 516520 w 1817325"/>
              <a:gd name="csY1" fmla="*/ 2333405 h 2417993"/>
              <a:gd name="csX2" fmla="*/ 231512 w 1817325"/>
              <a:gd name="csY2" fmla="*/ 2088186 h 2417993"/>
              <a:gd name="csX3" fmla="*/ 58799 w 1817325"/>
              <a:gd name="csY3" fmla="*/ 1704738 h 2417993"/>
              <a:gd name="csX4" fmla="*/ 0 w 1817325"/>
              <a:gd name="csY4" fmla="*/ 1208996 h 2417993"/>
              <a:gd name="csX5" fmla="*/ 58799 w 1817325"/>
              <a:gd name="csY5" fmla="*/ 711486 h 2417993"/>
              <a:gd name="csX6" fmla="*/ 231512 w 1817325"/>
              <a:gd name="csY6" fmla="*/ 329807 h 2417993"/>
              <a:gd name="csX7" fmla="*/ 516520 w 1817325"/>
              <a:gd name="csY7" fmla="*/ 84588 h 2417993"/>
              <a:gd name="csX8" fmla="*/ 908662 w 1817325"/>
              <a:gd name="csY8" fmla="*/ 0 h 2417993"/>
              <a:gd name="csX9" fmla="*/ 1302574 w 1817325"/>
              <a:gd name="csY9" fmla="*/ 84588 h 2417993"/>
              <a:gd name="csX10" fmla="*/ 1585812 w 1817325"/>
              <a:gd name="csY10" fmla="*/ 329807 h 2417993"/>
              <a:gd name="csX11" fmla="*/ 1758526 w 1817325"/>
              <a:gd name="csY11" fmla="*/ 711486 h 2417993"/>
              <a:gd name="csX12" fmla="*/ 1817326 w 1817325"/>
              <a:gd name="csY12" fmla="*/ 1208996 h 2417993"/>
              <a:gd name="csX13" fmla="*/ 1758526 w 1817325"/>
              <a:gd name="csY13" fmla="*/ 1704738 h 2417993"/>
              <a:gd name="csX14" fmla="*/ 1585812 w 1817325"/>
              <a:gd name="csY14" fmla="*/ 2088186 h 2417993"/>
              <a:gd name="csX15" fmla="*/ 1302574 w 1817325"/>
              <a:gd name="csY15" fmla="*/ 2333405 h 2417993"/>
              <a:gd name="csX16" fmla="*/ 908662 w 1817325"/>
              <a:gd name="csY16" fmla="*/ 2417993 h 2417993"/>
              <a:gd name="csX17" fmla="*/ 908662 w 1817325"/>
              <a:gd name="csY17" fmla="*/ 1882610 h 2417993"/>
              <a:gd name="csX18" fmla="*/ 1020956 w 1817325"/>
              <a:gd name="csY18" fmla="*/ 1841200 h 2417993"/>
              <a:gd name="csX19" fmla="*/ 1096997 w 1817325"/>
              <a:gd name="csY19" fmla="*/ 1715054 h 2417993"/>
              <a:gd name="csX20" fmla="*/ 1140176 w 1817325"/>
              <a:gd name="csY20" fmla="*/ 1504319 h 2417993"/>
              <a:gd name="csX21" fmla="*/ 1154028 w 1817325"/>
              <a:gd name="csY21" fmla="*/ 1208996 h 2417993"/>
              <a:gd name="csX22" fmla="*/ 1140176 w 1817325"/>
              <a:gd name="csY22" fmla="*/ 913674 h 2417993"/>
              <a:gd name="csX23" fmla="*/ 1096997 w 1817325"/>
              <a:gd name="csY23" fmla="*/ 702939 h 2417993"/>
              <a:gd name="csX24" fmla="*/ 1020956 w 1817325"/>
              <a:gd name="csY24" fmla="*/ 576793 h 2417993"/>
              <a:gd name="csX25" fmla="*/ 908662 w 1817325"/>
              <a:gd name="csY25" fmla="*/ 535383 h 2417993"/>
              <a:gd name="csX26" fmla="*/ 796369 w 1817325"/>
              <a:gd name="csY26" fmla="*/ 576793 h 2417993"/>
              <a:gd name="csX27" fmla="*/ 720328 w 1817325"/>
              <a:gd name="csY27" fmla="*/ 702939 h 2417993"/>
              <a:gd name="csX28" fmla="*/ 677150 w 1817325"/>
              <a:gd name="csY28" fmla="*/ 913674 h 2417993"/>
              <a:gd name="csX29" fmla="*/ 663297 w 1817325"/>
              <a:gd name="csY29" fmla="*/ 1208996 h 2417993"/>
              <a:gd name="csX30" fmla="*/ 677150 w 1817325"/>
              <a:gd name="csY30" fmla="*/ 1504319 h 2417993"/>
              <a:gd name="csX31" fmla="*/ 720328 w 1817325"/>
              <a:gd name="csY31" fmla="*/ 1715054 h 2417993"/>
              <a:gd name="csX32" fmla="*/ 796369 w 1817325"/>
              <a:gd name="csY32" fmla="*/ 1841200 h 2417993"/>
              <a:gd name="csX33" fmla="*/ 908662 w 1817325"/>
              <a:gd name="csY33" fmla="*/ 1882610 h 24179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1817325" h="2417993">
                <a:moveTo>
                  <a:pt x="908662" y="2417993"/>
                </a:moveTo>
                <a:cubicBezTo>
                  <a:pt x="761296" y="2417993"/>
                  <a:pt x="630582" y="2389699"/>
                  <a:pt x="516520" y="2333405"/>
                </a:cubicBezTo>
                <a:cubicBezTo>
                  <a:pt x="402458" y="2276963"/>
                  <a:pt x="307554" y="2195175"/>
                  <a:pt x="231512" y="2088186"/>
                </a:cubicBezTo>
                <a:cubicBezTo>
                  <a:pt x="155472" y="1981051"/>
                  <a:pt x="97852" y="1853284"/>
                  <a:pt x="58799" y="1704738"/>
                </a:cubicBezTo>
                <a:cubicBezTo>
                  <a:pt x="19599" y="1556193"/>
                  <a:pt x="0" y="1390994"/>
                  <a:pt x="0" y="1208996"/>
                </a:cubicBezTo>
                <a:cubicBezTo>
                  <a:pt x="0" y="1026999"/>
                  <a:pt x="19599" y="859001"/>
                  <a:pt x="58799" y="711486"/>
                </a:cubicBezTo>
                <a:cubicBezTo>
                  <a:pt x="97998" y="564120"/>
                  <a:pt x="155472" y="436795"/>
                  <a:pt x="231512" y="329807"/>
                </a:cubicBezTo>
                <a:cubicBezTo>
                  <a:pt x="307554" y="222671"/>
                  <a:pt x="402458" y="141030"/>
                  <a:pt x="516520" y="84588"/>
                </a:cubicBezTo>
                <a:cubicBezTo>
                  <a:pt x="630582" y="28147"/>
                  <a:pt x="761148" y="0"/>
                  <a:pt x="908662" y="0"/>
                </a:cubicBezTo>
                <a:cubicBezTo>
                  <a:pt x="1056177" y="0"/>
                  <a:pt x="1189691" y="28294"/>
                  <a:pt x="1302574" y="84588"/>
                </a:cubicBezTo>
                <a:cubicBezTo>
                  <a:pt x="1415457" y="141030"/>
                  <a:pt x="1509918" y="222818"/>
                  <a:pt x="1585812" y="329807"/>
                </a:cubicBezTo>
                <a:cubicBezTo>
                  <a:pt x="1661853" y="436942"/>
                  <a:pt x="1719326" y="564120"/>
                  <a:pt x="1758526" y="711486"/>
                </a:cubicBezTo>
                <a:cubicBezTo>
                  <a:pt x="1797726" y="858853"/>
                  <a:pt x="1817326" y="1024788"/>
                  <a:pt x="1817326" y="1208996"/>
                </a:cubicBezTo>
                <a:cubicBezTo>
                  <a:pt x="1817326" y="1393205"/>
                  <a:pt x="1797726" y="1556193"/>
                  <a:pt x="1758526" y="1704738"/>
                </a:cubicBezTo>
                <a:cubicBezTo>
                  <a:pt x="1719326" y="1853284"/>
                  <a:pt x="1661853" y="1981051"/>
                  <a:pt x="1585812" y="2088186"/>
                </a:cubicBezTo>
                <a:cubicBezTo>
                  <a:pt x="1509772" y="2195322"/>
                  <a:pt x="1415309" y="2277110"/>
                  <a:pt x="1302574" y="2333405"/>
                </a:cubicBezTo>
                <a:cubicBezTo>
                  <a:pt x="1189691" y="2389846"/>
                  <a:pt x="1058387" y="2417993"/>
                  <a:pt x="908662" y="2417993"/>
                </a:cubicBezTo>
                <a:close/>
                <a:moveTo>
                  <a:pt x="908662" y="1882610"/>
                </a:moveTo>
                <a:cubicBezTo>
                  <a:pt x="952431" y="1882610"/>
                  <a:pt x="989862" y="1868757"/>
                  <a:pt x="1020956" y="1841200"/>
                </a:cubicBezTo>
                <a:cubicBezTo>
                  <a:pt x="1052051" y="1813495"/>
                  <a:pt x="1077397" y="1771495"/>
                  <a:pt x="1096997" y="1715054"/>
                </a:cubicBezTo>
                <a:cubicBezTo>
                  <a:pt x="1116597" y="1658612"/>
                  <a:pt x="1130892" y="1588466"/>
                  <a:pt x="1140176" y="1504319"/>
                </a:cubicBezTo>
                <a:cubicBezTo>
                  <a:pt x="1149312" y="1420320"/>
                  <a:pt x="1154028" y="1321879"/>
                  <a:pt x="1154028" y="1208996"/>
                </a:cubicBezTo>
                <a:cubicBezTo>
                  <a:pt x="1154028" y="1096114"/>
                  <a:pt x="1149312" y="997673"/>
                  <a:pt x="1140176" y="913674"/>
                </a:cubicBezTo>
                <a:cubicBezTo>
                  <a:pt x="1130892" y="829675"/>
                  <a:pt x="1116597" y="759381"/>
                  <a:pt x="1096997" y="702939"/>
                </a:cubicBezTo>
                <a:cubicBezTo>
                  <a:pt x="1077397" y="646498"/>
                  <a:pt x="1052051" y="604498"/>
                  <a:pt x="1020956" y="576793"/>
                </a:cubicBezTo>
                <a:cubicBezTo>
                  <a:pt x="989862" y="549088"/>
                  <a:pt x="952431" y="535383"/>
                  <a:pt x="908662" y="535383"/>
                </a:cubicBezTo>
                <a:cubicBezTo>
                  <a:pt x="864895" y="535383"/>
                  <a:pt x="827463" y="549236"/>
                  <a:pt x="796369" y="576793"/>
                </a:cubicBezTo>
                <a:cubicBezTo>
                  <a:pt x="765275" y="604498"/>
                  <a:pt x="739927" y="646498"/>
                  <a:pt x="720328" y="702939"/>
                </a:cubicBezTo>
                <a:cubicBezTo>
                  <a:pt x="700728" y="759381"/>
                  <a:pt x="686287" y="829675"/>
                  <a:pt x="677150" y="913674"/>
                </a:cubicBezTo>
                <a:cubicBezTo>
                  <a:pt x="667866" y="997820"/>
                  <a:pt x="663297" y="1096261"/>
                  <a:pt x="663297" y="1208996"/>
                </a:cubicBezTo>
                <a:cubicBezTo>
                  <a:pt x="663297" y="1321732"/>
                  <a:pt x="667866" y="1420320"/>
                  <a:pt x="677150" y="1504319"/>
                </a:cubicBezTo>
                <a:cubicBezTo>
                  <a:pt x="686287" y="1588466"/>
                  <a:pt x="700728" y="1658612"/>
                  <a:pt x="720328" y="1715054"/>
                </a:cubicBezTo>
                <a:cubicBezTo>
                  <a:pt x="739927" y="1771495"/>
                  <a:pt x="765275" y="1813495"/>
                  <a:pt x="796369" y="1841200"/>
                </a:cubicBezTo>
                <a:cubicBezTo>
                  <a:pt x="827463" y="1868905"/>
                  <a:pt x="864895" y="1882610"/>
                  <a:pt x="908662" y="1882610"/>
                </a:cubicBezTo>
                <a:close/>
              </a:path>
            </a:pathLst>
          </a:custGeom>
          <a:blipFill>
            <a:blip r:embed="rId5"/>
            <a:srcRect/>
            <a:stretch>
              <a:fillRect l="-1851" r="-97727"/>
            </a:stretch>
          </a:blipFill>
          <a:ln w="14726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" name="Grafický objekt 4">
            <a:extLst>
              <a:ext uri="{FF2B5EF4-FFF2-40B4-BE49-F238E27FC236}">
                <a16:creationId xmlns:a16="http://schemas.microsoft.com/office/drawing/2014/main" id="{877F1B17-DD9B-B394-6A3E-23B0DEBF3A89}"/>
              </a:ext>
            </a:extLst>
          </p:cNvPr>
          <p:cNvSpPr/>
          <p:nvPr/>
        </p:nvSpPr>
        <p:spPr>
          <a:xfrm>
            <a:off x="4907427" y="1356798"/>
            <a:ext cx="1596128" cy="2366561"/>
          </a:xfrm>
          <a:custGeom>
            <a:avLst/>
            <a:gdLst>
              <a:gd name="csX0" fmla="*/ 7144 w 54292"/>
              <a:gd name="csY0" fmla="*/ 74771 h 74771"/>
              <a:gd name="csX1" fmla="*/ 8954 w 54292"/>
              <a:gd name="csY1" fmla="*/ 60770 h 74771"/>
              <a:gd name="csX2" fmla="*/ 13716 w 54292"/>
              <a:gd name="csY2" fmla="*/ 46292 h 74771"/>
              <a:gd name="csX3" fmla="*/ 20098 w 54292"/>
              <a:gd name="csY3" fmla="*/ 31909 h 74771"/>
              <a:gd name="csX4" fmla="*/ 26670 w 54292"/>
              <a:gd name="csY4" fmla="*/ 18383 h 74771"/>
              <a:gd name="csX5" fmla="*/ 0 w 54292"/>
              <a:gd name="csY5" fmla="*/ 18383 h 74771"/>
              <a:gd name="csX6" fmla="*/ 0 w 54292"/>
              <a:gd name="csY6" fmla="*/ 0 h 74771"/>
              <a:gd name="csX7" fmla="*/ 54293 w 54292"/>
              <a:gd name="csY7" fmla="*/ 0 h 74771"/>
              <a:gd name="csX8" fmla="*/ 54293 w 54292"/>
              <a:gd name="csY8" fmla="*/ 8001 h 74771"/>
              <a:gd name="csX9" fmla="*/ 45148 w 54292"/>
              <a:gd name="csY9" fmla="*/ 26289 h 74771"/>
              <a:gd name="csX10" fmla="*/ 37910 w 54292"/>
              <a:gd name="csY10" fmla="*/ 42101 h 74771"/>
              <a:gd name="csX11" fmla="*/ 33147 w 54292"/>
              <a:gd name="csY11" fmla="*/ 57531 h 74771"/>
              <a:gd name="csX12" fmla="*/ 31433 w 54292"/>
              <a:gd name="csY12" fmla="*/ 74771 h 74771"/>
              <a:gd name="csX13" fmla="*/ 7144 w 54292"/>
              <a:gd name="csY13" fmla="*/ 74771 h 747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54292" h="74771">
                <a:moveTo>
                  <a:pt x="7144" y="74771"/>
                </a:moveTo>
                <a:cubicBezTo>
                  <a:pt x="7144" y="70199"/>
                  <a:pt x="7715" y="65532"/>
                  <a:pt x="8954" y="60770"/>
                </a:cubicBezTo>
                <a:cubicBezTo>
                  <a:pt x="10192" y="56007"/>
                  <a:pt x="11716" y="51149"/>
                  <a:pt x="13716" y="46292"/>
                </a:cubicBezTo>
                <a:cubicBezTo>
                  <a:pt x="15716" y="41434"/>
                  <a:pt x="17812" y="36671"/>
                  <a:pt x="20098" y="31909"/>
                </a:cubicBezTo>
                <a:cubicBezTo>
                  <a:pt x="22384" y="27146"/>
                  <a:pt x="24575" y="22670"/>
                  <a:pt x="26670" y="18383"/>
                </a:cubicBezTo>
                <a:lnTo>
                  <a:pt x="0" y="18383"/>
                </a:lnTo>
                <a:lnTo>
                  <a:pt x="0" y="0"/>
                </a:lnTo>
                <a:lnTo>
                  <a:pt x="54293" y="0"/>
                </a:lnTo>
                <a:lnTo>
                  <a:pt x="54293" y="8001"/>
                </a:lnTo>
                <a:cubicBezTo>
                  <a:pt x="51054" y="14669"/>
                  <a:pt x="48006" y="20765"/>
                  <a:pt x="45148" y="26289"/>
                </a:cubicBezTo>
                <a:cubicBezTo>
                  <a:pt x="42291" y="31814"/>
                  <a:pt x="39910" y="37052"/>
                  <a:pt x="37910" y="42101"/>
                </a:cubicBezTo>
                <a:cubicBezTo>
                  <a:pt x="35909" y="47149"/>
                  <a:pt x="34290" y="52292"/>
                  <a:pt x="33147" y="57531"/>
                </a:cubicBezTo>
                <a:cubicBezTo>
                  <a:pt x="32004" y="62770"/>
                  <a:pt x="31433" y="68485"/>
                  <a:pt x="31433" y="74771"/>
                </a:cubicBezTo>
                <a:lnTo>
                  <a:pt x="7144" y="74771"/>
                </a:lnTo>
                <a:close/>
              </a:path>
            </a:pathLst>
          </a:custGeom>
          <a:blipFill>
            <a:blip r:embed="rId6"/>
            <a:srcRect/>
            <a:stretch>
              <a:fillRect l="-7899" t="-2199" r="-126979" b="-3413"/>
            </a:stretch>
          </a:blipFill>
          <a:ln w="9525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" name="Volný tvar: obrazec 6">
            <a:extLst>
              <a:ext uri="{FF2B5EF4-FFF2-40B4-BE49-F238E27FC236}">
                <a16:creationId xmlns:a16="http://schemas.microsoft.com/office/drawing/2014/main" id="{83729A21-2EE0-6D74-2394-A4BAB6C262D2}"/>
              </a:ext>
            </a:extLst>
          </p:cNvPr>
          <p:cNvSpPr/>
          <p:nvPr/>
        </p:nvSpPr>
        <p:spPr>
          <a:xfrm>
            <a:off x="6713037" y="1305219"/>
            <a:ext cx="1817325" cy="2417993"/>
          </a:xfrm>
          <a:custGeom>
            <a:avLst/>
            <a:gdLst>
              <a:gd name="csX0" fmla="*/ 908662 w 1817325"/>
              <a:gd name="csY0" fmla="*/ 2417993 h 2417993"/>
              <a:gd name="csX1" fmla="*/ 516520 w 1817325"/>
              <a:gd name="csY1" fmla="*/ 2333405 h 2417993"/>
              <a:gd name="csX2" fmla="*/ 231512 w 1817325"/>
              <a:gd name="csY2" fmla="*/ 2088186 h 2417993"/>
              <a:gd name="csX3" fmla="*/ 58799 w 1817325"/>
              <a:gd name="csY3" fmla="*/ 1704738 h 2417993"/>
              <a:gd name="csX4" fmla="*/ 0 w 1817325"/>
              <a:gd name="csY4" fmla="*/ 1208996 h 2417993"/>
              <a:gd name="csX5" fmla="*/ 58799 w 1817325"/>
              <a:gd name="csY5" fmla="*/ 711486 h 2417993"/>
              <a:gd name="csX6" fmla="*/ 231512 w 1817325"/>
              <a:gd name="csY6" fmla="*/ 329807 h 2417993"/>
              <a:gd name="csX7" fmla="*/ 516520 w 1817325"/>
              <a:gd name="csY7" fmla="*/ 84588 h 2417993"/>
              <a:gd name="csX8" fmla="*/ 908662 w 1817325"/>
              <a:gd name="csY8" fmla="*/ 0 h 2417993"/>
              <a:gd name="csX9" fmla="*/ 1302574 w 1817325"/>
              <a:gd name="csY9" fmla="*/ 84588 h 2417993"/>
              <a:gd name="csX10" fmla="*/ 1585812 w 1817325"/>
              <a:gd name="csY10" fmla="*/ 329807 h 2417993"/>
              <a:gd name="csX11" fmla="*/ 1758526 w 1817325"/>
              <a:gd name="csY11" fmla="*/ 711486 h 2417993"/>
              <a:gd name="csX12" fmla="*/ 1817326 w 1817325"/>
              <a:gd name="csY12" fmla="*/ 1208996 h 2417993"/>
              <a:gd name="csX13" fmla="*/ 1758526 w 1817325"/>
              <a:gd name="csY13" fmla="*/ 1704738 h 2417993"/>
              <a:gd name="csX14" fmla="*/ 1585812 w 1817325"/>
              <a:gd name="csY14" fmla="*/ 2088186 h 2417993"/>
              <a:gd name="csX15" fmla="*/ 1302574 w 1817325"/>
              <a:gd name="csY15" fmla="*/ 2333405 h 2417993"/>
              <a:gd name="csX16" fmla="*/ 908662 w 1817325"/>
              <a:gd name="csY16" fmla="*/ 2417993 h 2417993"/>
              <a:gd name="csX17" fmla="*/ 908662 w 1817325"/>
              <a:gd name="csY17" fmla="*/ 1882610 h 2417993"/>
              <a:gd name="csX18" fmla="*/ 1020956 w 1817325"/>
              <a:gd name="csY18" fmla="*/ 1841200 h 2417993"/>
              <a:gd name="csX19" fmla="*/ 1096997 w 1817325"/>
              <a:gd name="csY19" fmla="*/ 1715054 h 2417993"/>
              <a:gd name="csX20" fmla="*/ 1140176 w 1817325"/>
              <a:gd name="csY20" fmla="*/ 1504319 h 2417993"/>
              <a:gd name="csX21" fmla="*/ 1154028 w 1817325"/>
              <a:gd name="csY21" fmla="*/ 1208996 h 2417993"/>
              <a:gd name="csX22" fmla="*/ 1140176 w 1817325"/>
              <a:gd name="csY22" fmla="*/ 913674 h 2417993"/>
              <a:gd name="csX23" fmla="*/ 1096997 w 1817325"/>
              <a:gd name="csY23" fmla="*/ 702939 h 2417993"/>
              <a:gd name="csX24" fmla="*/ 1020956 w 1817325"/>
              <a:gd name="csY24" fmla="*/ 576793 h 2417993"/>
              <a:gd name="csX25" fmla="*/ 908662 w 1817325"/>
              <a:gd name="csY25" fmla="*/ 535383 h 2417993"/>
              <a:gd name="csX26" fmla="*/ 796369 w 1817325"/>
              <a:gd name="csY26" fmla="*/ 576793 h 2417993"/>
              <a:gd name="csX27" fmla="*/ 720328 w 1817325"/>
              <a:gd name="csY27" fmla="*/ 702939 h 2417993"/>
              <a:gd name="csX28" fmla="*/ 677150 w 1817325"/>
              <a:gd name="csY28" fmla="*/ 913674 h 2417993"/>
              <a:gd name="csX29" fmla="*/ 663297 w 1817325"/>
              <a:gd name="csY29" fmla="*/ 1208996 h 2417993"/>
              <a:gd name="csX30" fmla="*/ 677150 w 1817325"/>
              <a:gd name="csY30" fmla="*/ 1504319 h 2417993"/>
              <a:gd name="csX31" fmla="*/ 720328 w 1817325"/>
              <a:gd name="csY31" fmla="*/ 1715054 h 2417993"/>
              <a:gd name="csX32" fmla="*/ 796369 w 1817325"/>
              <a:gd name="csY32" fmla="*/ 1841200 h 2417993"/>
              <a:gd name="csX33" fmla="*/ 908662 w 1817325"/>
              <a:gd name="csY33" fmla="*/ 1882610 h 24179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1817325" h="2417993">
                <a:moveTo>
                  <a:pt x="908662" y="2417993"/>
                </a:moveTo>
                <a:cubicBezTo>
                  <a:pt x="761296" y="2417993"/>
                  <a:pt x="630582" y="2389699"/>
                  <a:pt x="516520" y="2333405"/>
                </a:cubicBezTo>
                <a:cubicBezTo>
                  <a:pt x="402458" y="2276963"/>
                  <a:pt x="307554" y="2195175"/>
                  <a:pt x="231512" y="2088186"/>
                </a:cubicBezTo>
                <a:cubicBezTo>
                  <a:pt x="155472" y="1981051"/>
                  <a:pt x="97852" y="1853284"/>
                  <a:pt x="58799" y="1704738"/>
                </a:cubicBezTo>
                <a:cubicBezTo>
                  <a:pt x="19599" y="1556193"/>
                  <a:pt x="0" y="1390994"/>
                  <a:pt x="0" y="1208996"/>
                </a:cubicBezTo>
                <a:cubicBezTo>
                  <a:pt x="0" y="1026999"/>
                  <a:pt x="19599" y="859001"/>
                  <a:pt x="58799" y="711486"/>
                </a:cubicBezTo>
                <a:cubicBezTo>
                  <a:pt x="97998" y="564120"/>
                  <a:pt x="155472" y="436795"/>
                  <a:pt x="231512" y="329807"/>
                </a:cubicBezTo>
                <a:cubicBezTo>
                  <a:pt x="307554" y="222671"/>
                  <a:pt x="402458" y="141030"/>
                  <a:pt x="516520" y="84588"/>
                </a:cubicBezTo>
                <a:cubicBezTo>
                  <a:pt x="630582" y="28147"/>
                  <a:pt x="761148" y="0"/>
                  <a:pt x="908662" y="0"/>
                </a:cubicBezTo>
                <a:cubicBezTo>
                  <a:pt x="1056177" y="0"/>
                  <a:pt x="1189691" y="28294"/>
                  <a:pt x="1302574" y="84588"/>
                </a:cubicBezTo>
                <a:cubicBezTo>
                  <a:pt x="1415457" y="141030"/>
                  <a:pt x="1509918" y="222818"/>
                  <a:pt x="1585812" y="329807"/>
                </a:cubicBezTo>
                <a:cubicBezTo>
                  <a:pt x="1661853" y="436942"/>
                  <a:pt x="1719326" y="564120"/>
                  <a:pt x="1758526" y="711486"/>
                </a:cubicBezTo>
                <a:cubicBezTo>
                  <a:pt x="1797726" y="858853"/>
                  <a:pt x="1817326" y="1024788"/>
                  <a:pt x="1817326" y="1208996"/>
                </a:cubicBezTo>
                <a:cubicBezTo>
                  <a:pt x="1817326" y="1393205"/>
                  <a:pt x="1797726" y="1556193"/>
                  <a:pt x="1758526" y="1704738"/>
                </a:cubicBezTo>
                <a:cubicBezTo>
                  <a:pt x="1719326" y="1853284"/>
                  <a:pt x="1661853" y="1981051"/>
                  <a:pt x="1585812" y="2088186"/>
                </a:cubicBezTo>
                <a:cubicBezTo>
                  <a:pt x="1509772" y="2195322"/>
                  <a:pt x="1415309" y="2277110"/>
                  <a:pt x="1302574" y="2333405"/>
                </a:cubicBezTo>
                <a:cubicBezTo>
                  <a:pt x="1189691" y="2389846"/>
                  <a:pt x="1058387" y="2417993"/>
                  <a:pt x="908662" y="2417993"/>
                </a:cubicBezTo>
                <a:close/>
                <a:moveTo>
                  <a:pt x="908662" y="1882610"/>
                </a:moveTo>
                <a:cubicBezTo>
                  <a:pt x="952431" y="1882610"/>
                  <a:pt x="989862" y="1868757"/>
                  <a:pt x="1020956" y="1841200"/>
                </a:cubicBezTo>
                <a:cubicBezTo>
                  <a:pt x="1052051" y="1813495"/>
                  <a:pt x="1077397" y="1771495"/>
                  <a:pt x="1096997" y="1715054"/>
                </a:cubicBezTo>
                <a:cubicBezTo>
                  <a:pt x="1116597" y="1658612"/>
                  <a:pt x="1130892" y="1588466"/>
                  <a:pt x="1140176" y="1504319"/>
                </a:cubicBezTo>
                <a:cubicBezTo>
                  <a:pt x="1149312" y="1420320"/>
                  <a:pt x="1154028" y="1321879"/>
                  <a:pt x="1154028" y="1208996"/>
                </a:cubicBezTo>
                <a:cubicBezTo>
                  <a:pt x="1154028" y="1096114"/>
                  <a:pt x="1149312" y="997673"/>
                  <a:pt x="1140176" y="913674"/>
                </a:cubicBezTo>
                <a:cubicBezTo>
                  <a:pt x="1130892" y="829675"/>
                  <a:pt x="1116597" y="759381"/>
                  <a:pt x="1096997" y="702939"/>
                </a:cubicBezTo>
                <a:cubicBezTo>
                  <a:pt x="1077397" y="646498"/>
                  <a:pt x="1052051" y="604498"/>
                  <a:pt x="1020956" y="576793"/>
                </a:cubicBezTo>
                <a:cubicBezTo>
                  <a:pt x="989862" y="549088"/>
                  <a:pt x="952431" y="535383"/>
                  <a:pt x="908662" y="535383"/>
                </a:cubicBezTo>
                <a:cubicBezTo>
                  <a:pt x="864895" y="535383"/>
                  <a:pt x="827463" y="549236"/>
                  <a:pt x="796369" y="576793"/>
                </a:cubicBezTo>
                <a:cubicBezTo>
                  <a:pt x="765275" y="604498"/>
                  <a:pt x="739927" y="646498"/>
                  <a:pt x="720328" y="702939"/>
                </a:cubicBezTo>
                <a:cubicBezTo>
                  <a:pt x="700728" y="759381"/>
                  <a:pt x="686287" y="829675"/>
                  <a:pt x="677150" y="913674"/>
                </a:cubicBezTo>
                <a:cubicBezTo>
                  <a:pt x="667866" y="997820"/>
                  <a:pt x="663297" y="1096261"/>
                  <a:pt x="663297" y="1208996"/>
                </a:cubicBezTo>
                <a:cubicBezTo>
                  <a:pt x="663297" y="1321732"/>
                  <a:pt x="667866" y="1420320"/>
                  <a:pt x="677150" y="1504319"/>
                </a:cubicBezTo>
                <a:cubicBezTo>
                  <a:pt x="686287" y="1588466"/>
                  <a:pt x="700728" y="1658612"/>
                  <a:pt x="720328" y="1715054"/>
                </a:cubicBezTo>
                <a:cubicBezTo>
                  <a:pt x="739927" y="1771495"/>
                  <a:pt x="765275" y="1813495"/>
                  <a:pt x="796369" y="1841200"/>
                </a:cubicBezTo>
                <a:cubicBezTo>
                  <a:pt x="827463" y="1868905"/>
                  <a:pt x="864895" y="1882610"/>
                  <a:pt x="908662" y="1882610"/>
                </a:cubicBezTo>
                <a:close/>
              </a:path>
            </a:pathLst>
          </a:custGeom>
          <a:blipFill>
            <a:blip r:embed="rId7"/>
            <a:srcRect/>
            <a:stretch>
              <a:fillRect l="-33953" t="-24273" r="-34823" b="-2576"/>
            </a:stretch>
          </a:blipFill>
          <a:ln w="14726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16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16667E-7 -0.03472 L 4.16667E-7 2.59259E-6 " pathEditMode="relative" rAng="0" ptsTypes="AA">
                                      <p:cBhvr>
                                        <p:cTn id="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decel="10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1" dur="1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" dur="1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35" dur="1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450"/>
                                  </p:stCondLst>
                                  <p:childTnLst>
                                    <p:animScale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2" dur="1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decel="10000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19" grpId="0" animBg="1"/>
      <p:bldP spid="19" grpId="1" animBg="1"/>
      <p:bldP spid="19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Skupina 44">
            <a:extLst>
              <a:ext uri="{FF2B5EF4-FFF2-40B4-BE49-F238E27FC236}">
                <a16:creationId xmlns:a16="http://schemas.microsoft.com/office/drawing/2014/main" id="{777E7D28-848B-D405-17B8-4AFE2A8E484C}"/>
              </a:ext>
            </a:extLst>
          </p:cNvPr>
          <p:cNvGrpSpPr/>
          <p:nvPr/>
        </p:nvGrpSpPr>
        <p:grpSpPr>
          <a:xfrm>
            <a:off x="1013056" y="1232786"/>
            <a:ext cx="2278057" cy="2458405"/>
            <a:chOff x="3793821" y="1304925"/>
            <a:chExt cx="4604358" cy="4968875"/>
          </a:xfrm>
        </p:grpSpPr>
        <p:graphicFrame>
          <p:nvGraphicFramePr>
            <p:cNvPr id="46" name="Graf 45" descr="Chart">
              <a:extLst>
                <a:ext uri="{FF2B5EF4-FFF2-40B4-BE49-F238E27FC236}">
                  <a16:creationId xmlns:a16="http://schemas.microsoft.com/office/drawing/2014/main" id="{C085C915-92FC-9F73-26E6-9277EC300A2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94089209"/>
                </p:ext>
              </p:extLst>
            </p:nvPr>
          </p:nvGraphicFramePr>
          <p:xfrm>
            <a:off x="3793821" y="1304925"/>
            <a:ext cx="4604358" cy="496887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1" name="TextovéPole 50">
              <a:extLst>
                <a:ext uri="{FF2B5EF4-FFF2-40B4-BE49-F238E27FC236}">
                  <a16:creationId xmlns:a16="http://schemas.microsoft.com/office/drawing/2014/main" id="{19C6C351-032F-B055-717E-CF8D1BC8C221}"/>
                </a:ext>
              </a:extLst>
            </p:cNvPr>
            <p:cNvSpPr txBox="1"/>
            <p:nvPr/>
          </p:nvSpPr>
          <p:spPr>
            <a:xfrm>
              <a:off x="5089473" y="3538456"/>
              <a:ext cx="2013049" cy="6158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2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Museo 700"/>
                  <a:ea typeface="+mn-ea"/>
                  <a:cs typeface="+mn-cs"/>
                </a:rPr>
                <a:t>Pohlaví</a:t>
              </a:r>
              <a:endParaRPr kumimoji="0" lang="cs-CZ" sz="22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sp>
        <p:nvSpPr>
          <p:cNvPr id="52" name="Obdélník 23">
            <a:extLst>
              <a:ext uri="{FF2B5EF4-FFF2-40B4-BE49-F238E27FC236}">
                <a16:creationId xmlns:a16="http://schemas.microsoft.com/office/drawing/2014/main" id="{0A99B3D6-81FC-2883-2AD9-58E48FA54EA1}"/>
              </a:ext>
            </a:extLst>
          </p:cNvPr>
          <p:cNvSpPr/>
          <p:nvPr/>
        </p:nvSpPr>
        <p:spPr>
          <a:xfrm>
            <a:off x="3068163" y="3128411"/>
            <a:ext cx="460062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Muž</a:t>
            </a:r>
          </a:p>
        </p:txBody>
      </p:sp>
      <p:sp>
        <p:nvSpPr>
          <p:cNvPr id="53" name="Obdélník 23">
            <a:extLst>
              <a:ext uri="{FF2B5EF4-FFF2-40B4-BE49-F238E27FC236}">
                <a16:creationId xmlns:a16="http://schemas.microsoft.com/office/drawing/2014/main" id="{F3F82AB8-3484-768D-9B22-FEF4BB6D08CC}"/>
              </a:ext>
            </a:extLst>
          </p:cNvPr>
          <p:cNvSpPr/>
          <p:nvPr/>
        </p:nvSpPr>
        <p:spPr>
          <a:xfrm>
            <a:off x="541400" y="1312053"/>
            <a:ext cx="706301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>
                <a:ln>
                  <a:noFill/>
                </a:ln>
                <a:solidFill>
                  <a:srgbClr val="0099CD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Žena</a:t>
            </a:r>
          </a:p>
        </p:txBody>
      </p:sp>
      <p:grpSp>
        <p:nvGrpSpPr>
          <p:cNvPr id="12" name="Skupina 11">
            <a:extLst>
              <a:ext uri="{FF2B5EF4-FFF2-40B4-BE49-F238E27FC236}">
                <a16:creationId xmlns:a16="http://schemas.microsoft.com/office/drawing/2014/main" id="{EBF0066B-7B99-E249-9DE8-B3EFC775149B}"/>
              </a:ext>
            </a:extLst>
          </p:cNvPr>
          <p:cNvGrpSpPr/>
          <p:nvPr/>
        </p:nvGrpSpPr>
        <p:grpSpPr>
          <a:xfrm>
            <a:off x="4071065" y="1164912"/>
            <a:ext cx="4393884" cy="2526279"/>
            <a:chOff x="3818022" y="1092720"/>
            <a:chExt cx="4393884" cy="2526279"/>
          </a:xfrm>
        </p:grpSpPr>
        <p:grpSp>
          <p:nvGrpSpPr>
            <p:cNvPr id="55" name="Skupina 54">
              <a:extLst>
                <a:ext uri="{FF2B5EF4-FFF2-40B4-BE49-F238E27FC236}">
                  <a16:creationId xmlns:a16="http://schemas.microsoft.com/office/drawing/2014/main" id="{7015D533-5C89-1092-1981-311ADACB4EA6}"/>
                </a:ext>
              </a:extLst>
            </p:cNvPr>
            <p:cNvGrpSpPr/>
            <p:nvPr/>
          </p:nvGrpSpPr>
          <p:grpSpPr>
            <a:xfrm>
              <a:off x="4907104" y="1160594"/>
              <a:ext cx="2278057" cy="2458405"/>
              <a:chOff x="3793821" y="1304925"/>
              <a:chExt cx="4604358" cy="4968875"/>
            </a:xfrm>
          </p:grpSpPr>
          <p:graphicFrame>
            <p:nvGraphicFramePr>
              <p:cNvPr id="56" name="Graf 55" descr="Chart">
                <a:extLst>
                  <a:ext uri="{FF2B5EF4-FFF2-40B4-BE49-F238E27FC236}">
                    <a16:creationId xmlns:a16="http://schemas.microsoft.com/office/drawing/2014/main" id="{A9512C2D-CD6E-4124-94EF-F73C36C695F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624995203"/>
                  </p:ext>
                </p:extLst>
              </p:nvPr>
            </p:nvGraphicFramePr>
            <p:xfrm>
              <a:off x="3793821" y="1304925"/>
              <a:ext cx="4604358" cy="49688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57" name="TextovéPole 56">
                <a:extLst>
                  <a:ext uri="{FF2B5EF4-FFF2-40B4-BE49-F238E27FC236}">
                    <a16:creationId xmlns:a16="http://schemas.microsoft.com/office/drawing/2014/main" id="{74498B13-C70C-F2F0-50D8-87CAC9411466}"/>
                  </a:ext>
                </a:extLst>
              </p:cNvPr>
              <p:cNvSpPr txBox="1"/>
              <p:nvPr/>
            </p:nvSpPr>
            <p:spPr>
              <a:xfrm>
                <a:off x="5585704" y="3533387"/>
                <a:ext cx="1020586" cy="615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Museo 700"/>
                    <a:ea typeface="+mn-ea"/>
                    <a:cs typeface="+mn-cs"/>
                  </a:rPr>
                  <a:t>Věk</a:t>
                </a:r>
                <a:endParaRPr kumimoji="0" lang="cs-CZ" sz="22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</p:grpSp>
        <p:sp>
          <p:nvSpPr>
            <p:cNvPr id="61" name="Obdélník 23">
              <a:extLst>
                <a:ext uri="{FF2B5EF4-FFF2-40B4-BE49-F238E27FC236}">
                  <a16:creationId xmlns:a16="http://schemas.microsoft.com/office/drawing/2014/main" id="{497C324F-7B06-234B-7412-63C47CF18B42}"/>
                </a:ext>
              </a:extLst>
            </p:cNvPr>
            <p:cNvSpPr/>
            <p:nvPr/>
          </p:nvSpPr>
          <p:spPr>
            <a:xfrm>
              <a:off x="3818022" y="1606320"/>
              <a:ext cx="1123343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99CD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31–36 let</a:t>
              </a:r>
            </a:p>
          </p:txBody>
        </p:sp>
        <p:sp>
          <p:nvSpPr>
            <p:cNvPr id="62" name="Obdélník 23">
              <a:extLst>
                <a:ext uri="{FF2B5EF4-FFF2-40B4-BE49-F238E27FC236}">
                  <a16:creationId xmlns:a16="http://schemas.microsoft.com/office/drawing/2014/main" id="{2CE68C14-6994-257F-AB69-188488AC06B2}"/>
                </a:ext>
              </a:extLst>
            </p:cNvPr>
            <p:cNvSpPr/>
            <p:nvPr/>
          </p:nvSpPr>
          <p:spPr>
            <a:xfrm>
              <a:off x="6623489" y="1092720"/>
              <a:ext cx="1123343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18–24 let</a:t>
              </a:r>
            </a:p>
          </p:txBody>
        </p:sp>
        <p:sp>
          <p:nvSpPr>
            <p:cNvPr id="63" name="Obdélník 23">
              <a:extLst>
                <a:ext uri="{FF2B5EF4-FFF2-40B4-BE49-F238E27FC236}">
                  <a16:creationId xmlns:a16="http://schemas.microsoft.com/office/drawing/2014/main" id="{69B77ACD-7EC5-D603-E750-896EB153C742}"/>
                </a:ext>
              </a:extLst>
            </p:cNvPr>
            <p:cNvSpPr/>
            <p:nvPr/>
          </p:nvSpPr>
          <p:spPr>
            <a:xfrm>
              <a:off x="7088563" y="2936140"/>
              <a:ext cx="1123343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739A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25–30 let</a:t>
              </a:r>
            </a:p>
          </p:txBody>
        </p:sp>
      </p:grpSp>
      <p:grpSp>
        <p:nvGrpSpPr>
          <p:cNvPr id="68" name="Skupina 67">
            <a:extLst>
              <a:ext uri="{FF2B5EF4-FFF2-40B4-BE49-F238E27FC236}">
                <a16:creationId xmlns:a16="http://schemas.microsoft.com/office/drawing/2014/main" id="{6FF0B145-4505-77D3-88C3-8B02A3760415}"/>
              </a:ext>
            </a:extLst>
          </p:cNvPr>
          <p:cNvGrpSpPr/>
          <p:nvPr/>
        </p:nvGrpSpPr>
        <p:grpSpPr>
          <a:xfrm>
            <a:off x="8995566" y="1167673"/>
            <a:ext cx="2617580" cy="2517801"/>
            <a:chOff x="8282497" y="1158981"/>
            <a:chExt cx="2617580" cy="2517801"/>
          </a:xfrm>
        </p:grpSpPr>
        <p:grpSp>
          <p:nvGrpSpPr>
            <p:cNvPr id="58" name="Skupina 57">
              <a:extLst>
                <a:ext uri="{FF2B5EF4-FFF2-40B4-BE49-F238E27FC236}">
                  <a16:creationId xmlns:a16="http://schemas.microsoft.com/office/drawing/2014/main" id="{9C569EF8-5E2C-62B2-44F7-4A8B6A37E720}"/>
                </a:ext>
              </a:extLst>
            </p:cNvPr>
            <p:cNvGrpSpPr/>
            <p:nvPr/>
          </p:nvGrpSpPr>
          <p:grpSpPr>
            <a:xfrm>
              <a:off x="8531833" y="1218377"/>
              <a:ext cx="2278057" cy="2458405"/>
              <a:chOff x="3793821" y="1304925"/>
              <a:chExt cx="4604358" cy="4968875"/>
            </a:xfrm>
          </p:grpSpPr>
          <p:graphicFrame>
            <p:nvGraphicFramePr>
              <p:cNvPr id="59" name="Graf 58" descr="Chart">
                <a:extLst>
                  <a:ext uri="{FF2B5EF4-FFF2-40B4-BE49-F238E27FC236}">
                    <a16:creationId xmlns:a16="http://schemas.microsoft.com/office/drawing/2014/main" id="{BBCD78E3-EA30-FCFA-395D-E5144C0B757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442524788"/>
                  </p:ext>
                </p:extLst>
              </p:nvPr>
            </p:nvGraphicFramePr>
            <p:xfrm>
              <a:off x="3793821" y="1304925"/>
              <a:ext cx="4604358" cy="49688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60" name="TextovéPole 59">
                <a:extLst>
                  <a:ext uri="{FF2B5EF4-FFF2-40B4-BE49-F238E27FC236}">
                    <a16:creationId xmlns:a16="http://schemas.microsoft.com/office/drawing/2014/main" id="{DA29323A-4757-9830-4CEC-188D01F4EF5C}"/>
                  </a:ext>
                </a:extLst>
              </p:cNvPr>
              <p:cNvSpPr txBox="1"/>
              <p:nvPr/>
            </p:nvSpPr>
            <p:spPr>
              <a:xfrm>
                <a:off x="5333833" y="3237016"/>
                <a:ext cx="1524334" cy="1231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Museo 700"/>
                    <a:ea typeface="+mn-ea"/>
                    <a:cs typeface="+mn-cs"/>
                  </a:rPr>
                  <a:t>Počet</a:t>
                </a:r>
                <a:br>
                  <a:rPr kumimoji="0" lang="cs-CZ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Museo 700"/>
                    <a:ea typeface="+mn-ea"/>
                    <a:cs typeface="+mn-cs"/>
                  </a:rPr>
                </a:br>
                <a:r>
                  <a:rPr kumimoji="0" lang="cs-CZ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Museo 700"/>
                    <a:ea typeface="+mn-ea"/>
                    <a:cs typeface="+mn-cs"/>
                  </a:rPr>
                  <a:t>dětí</a:t>
                </a:r>
                <a:endParaRPr kumimoji="0" lang="cs-CZ" sz="22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</p:grpSp>
        <p:sp>
          <p:nvSpPr>
            <p:cNvPr id="65" name="Obdélník 23">
              <a:extLst>
                <a:ext uri="{FF2B5EF4-FFF2-40B4-BE49-F238E27FC236}">
                  <a16:creationId xmlns:a16="http://schemas.microsoft.com/office/drawing/2014/main" id="{2C33B35F-28FE-8365-562D-726238CA9BB4}"/>
                </a:ext>
              </a:extLst>
            </p:cNvPr>
            <p:cNvSpPr/>
            <p:nvPr/>
          </p:nvSpPr>
          <p:spPr>
            <a:xfrm flipH="1">
              <a:off x="10719702" y="2999640"/>
              <a:ext cx="18037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66" name="Obdélník 23">
              <a:extLst>
                <a:ext uri="{FF2B5EF4-FFF2-40B4-BE49-F238E27FC236}">
                  <a16:creationId xmlns:a16="http://schemas.microsoft.com/office/drawing/2014/main" id="{0753B7BF-612D-F3AC-B59C-F5CDD9236DA7}"/>
                </a:ext>
              </a:extLst>
            </p:cNvPr>
            <p:cNvSpPr/>
            <p:nvPr/>
          </p:nvSpPr>
          <p:spPr>
            <a:xfrm flipH="1">
              <a:off x="8282497" y="2037568"/>
              <a:ext cx="18037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739A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67" name="Obdélník 23">
              <a:extLst>
                <a:ext uri="{FF2B5EF4-FFF2-40B4-BE49-F238E27FC236}">
                  <a16:creationId xmlns:a16="http://schemas.microsoft.com/office/drawing/2014/main" id="{D6CF4C0D-D900-06C8-2CDA-A37AF8871722}"/>
                </a:ext>
              </a:extLst>
            </p:cNvPr>
            <p:cNvSpPr/>
            <p:nvPr/>
          </p:nvSpPr>
          <p:spPr>
            <a:xfrm flipH="1">
              <a:off x="8900889" y="1158981"/>
              <a:ext cx="300533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99CD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2+</a:t>
              </a:r>
            </a:p>
          </p:txBody>
        </p:sp>
      </p:grpSp>
      <p:grpSp>
        <p:nvGrpSpPr>
          <p:cNvPr id="69" name="Skupina 68">
            <a:extLst>
              <a:ext uri="{FF2B5EF4-FFF2-40B4-BE49-F238E27FC236}">
                <a16:creationId xmlns:a16="http://schemas.microsoft.com/office/drawing/2014/main" id="{225BE13C-66FB-18E8-E5F1-6F7BF0717912}"/>
              </a:ext>
            </a:extLst>
          </p:cNvPr>
          <p:cNvGrpSpPr/>
          <p:nvPr/>
        </p:nvGrpSpPr>
        <p:grpSpPr>
          <a:xfrm>
            <a:off x="-1523676" y="3598377"/>
            <a:ext cx="4101397" cy="3626627"/>
            <a:chOff x="-628624" y="235138"/>
            <a:chExt cx="6316730" cy="5585517"/>
          </a:xfrm>
        </p:grpSpPr>
        <p:sp>
          <p:nvSpPr>
            <p:cNvPr id="70" name="Ovál 69">
              <a:extLst>
                <a:ext uri="{FF2B5EF4-FFF2-40B4-BE49-F238E27FC236}">
                  <a16:creationId xmlns:a16="http://schemas.microsoft.com/office/drawing/2014/main" id="{0DC7D5B3-E050-616B-50AE-6C17A13B84EB}"/>
                </a:ext>
              </a:extLst>
            </p:cNvPr>
            <p:cNvSpPr/>
            <p:nvPr/>
          </p:nvSpPr>
          <p:spPr>
            <a:xfrm>
              <a:off x="-628624" y="235138"/>
              <a:ext cx="5585517" cy="5585517"/>
            </a:xfrm>
            <a:prstGeom prst="ellipse">
              <a:avLst/>
            </a:prstGeom>
            <a:blipFill>
              <a:blip r:embed="rId6"/>
              <a:srcRect/>
              <a:stretch>
                <a:fillRect l="-12270" t="-28326" r="-17344" b="-128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71" name="Obdélník 70">
              <a:extLst>
                <a:ext uri="{FF2B5EF4-FFF2-40B4-BE49-F238E27FC236}">
                  <a16:creationId xmlns:a16="http://schemas.microsoft.com/office/drawing/2014/main" id="{E53B93C2-94A8-1032-D886-3D5CDCC6D791}"/>
                </a:ext>
              </a:extLst>
            </p:cNvPr>
            <p:cNvSpPr/>
            <p:nvPr/>
          </p:nvSpPr>
          <p:spPr>
            <a:xfrm>
              <a:off x="3601161" y="2704827"/>
              <a:ext cx="2086945" cy="2423657"/>
            </a:xfrm>
            <a:prstGeom prst="rect">
              <a:avLst/>
            </a:prstGeom>
            <a:blipFill>
              <a:blip r:embed="rId7"/>
              <a:srcRect/>
              <a:stretch>
                <a:fillRect l="-235518" t="-167179" r="-11381" b="-3152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grpSp>
        <p:nvGrpSpPr>
          <p:cNvPr id="77" name="Skupina 76">
            <a:extLst>
              <a:ext uri="{FF2B5EF4-FFF2-40B4-BE49-F238E27FC236}">
                <a16:creationId xmlns:a16="http://schemas.microsoft.com/office/drawing/2014/main" id="{2F812F55-B0C3-9D9D-D6A5-AB671212F555}"/>
              </a:ext>
            </a:extLst>
          </p:cNvPr>
          <p:cNvGrpSpPr/>
          <p:nvPr/>
        </p:nvGrpSpPr>
        <p:grpSpPr>
          <a:xfrm>
            <a:off x="2363394" y="3522674"/>
            <a:ext cx="3935780" cy="2722088"/>
            <a:chOff x="7690873" y="954694"/>
            <a:chExt cx="3935780" cy="2722088"/>
          </a:xfrm>
        </p:grpSpPr>
        <p:grpSp>
          <p:nvGrpSpPr>
            <p:cNvPr id="78" name="Skupina 77">
              <a:extLst>
                <a:ext uri="{FF2B5EF4-FFF2-40B4-BE49-F238E27FC236}">
                  <a16:creationId xmlns:a16="http://schemas.microsoft.com/office/drawing/2014/main" id="{92D920D9-726F-792B-6885-313B11B37245}"/>
                </a:ext>
              </a:extLst>
            </p:cNvPr>
            <p:cNvGrpSpPr/>
            <p:nvPr/>
          </p:nvGrpSpPr>
          <p:grpSpPr>
            <a:xfrm>
              <a:off x="8531833" y="1218377"/>
              <a:ext cx="2278057" cy="2458405"/>
              <a:chOff x="3793821" y="1304925"/>
              <a:chExt cx="4604358" cy="4968875"/>
            </a:xfrm>
          </p:grpSpPr>
          <p:graphicFrame>
            <p:nvGraphicFramePr>
              <p:cNvPr id="82" name="Graf 81" descr="Chart">
                <a:extLst>
                  <a:ext uri="{FF2B5EF4-FFF2-40B4-BE49-F238E27FC236}">
                    <a16:creationId xmlns:a16="http://schemas.microsoft.com/office/drawing/2014/main" id="{940E1DBE-6D93-6D58-DF07-AA6C8FF3841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89384896"/>
                  </p:ext>
                </p:extLst>
              </p:nvPr>
            </p:nvGraphicFramePr>
            <p:xfrm>
              <a:off x="3793821" y="1304925"/>
              <a:ext cx="4604358" cy="49688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83" name="TextovéPole 82">
                <a:extLst>
                  <a:ext uri="{FF2B5EF4-FFF2-40B4-BE49-F238E27FC236}">
                    <a16:creationId xmlns:a16="http://schemas.microsoft.com/office/drawing/2014/main" id="{C16133A8-5291-A039-A759-93B664AF18EF}"/>
                  </a:ext>
                </a:extLst>
              </p:cNvPr>
              <p:cNvSpPr txBox="1"/>
              <p:nvPr/>
            </p:nvSpPr>
            <p:spPr>
              <a:xfrm>
                <a:off x="4957156" y="3256130"/>
                <a:ext cx="2277689" cy="12317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Museo 700"/>
                    <a:ea typeface="+mn-ea"/>
                    <a:cs typeface="+mn-cs"/>
                  </a:rPr>
                  <a:t>Rodinný</a:t>
                </a:r>
                <a:br>
                  <a:rPr kumimoji="0" lang="cs-CZ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Museo 700"/>
                    <a:ea typeface="+mn-ea"/>
                    <a:cs typeface="+mn-cs"/>
                  </a:rPr>
                </a:br>
                <a:r>
                  <a:rPr kumimoji="0" lang="cs-CZ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Museo 700"/>
                    <a:ea typeface="+mn-ea"/>
                    <a:cs typeface="+mn-cs"/>
                  </a:rPr>
                  <a:t>stav</a:t>
                </a:r>
                <a:endParaRPr kumimoji="0" lang="cs-CZ" sz="22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</p:grpSp>
        <p:sp>
          <p:nvSpPr>
            <p:cNvPr id="79" name="Obdélník 23">
              <a:extLst>
                <a:ext uri="{FF2B5EF4-FFF2-40B4-BE49-F238E27FC236}">
                  <a16:creationId xmlns:a16="http://schemas.microsoft.com/office/drawing/2014/main" id="{BF8929AD-D05C-7122-1C91-6A28E3E11DDA}"/>
                </a:ext>
              </a:extLst>
            </p:cNvPr>
            <p:cNvSpPr/>
            <p:nvPr/>
          </p:nvSpPr>
          <p:spPr>
            <a:xfrm flipH="1">
              <a:off x="10551038" y="3169443"/>
              <a:ext cx="107561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Svobodní</a:t>
              </a:r>
            </a:p>
          </p:txBody>
        </p:sp>
        <p:sp>
          <p:nvSpPr>
            <p:cNvPr id="80" name="Obdélník 23">
              <a:extLst>
                <a:ext uri="{FF2B5EF4-FFF2-40B4-BE49-F238E27FC236}">
                  <a16:creationId xmlns:a16="http://schemas.microsoft.com/office/drawing/2014/main" id="{CA8001DF-B698-EF28-4DF2-FBCEB10EA3B5}"/>
                </a:ext>
              </a:extLst>
            </p:cNvPr>
            <p:cNvSpPr/>
            <p:nvPr/>
          </p:nvSpPr>
          <p:spPr>
            <a:xfrm flipH="1">
              <a:off x="7690873" y="1656691"/>
              <a:ext cx="916465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739A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Sezdaní</a:t>
              </a:r>
            </a:p>
          </p:txBody>
        </p:sp>
        <p:sp>
          <p:nvSpPr>
            <p:cNvPr id="10" name="Obdélník 23">
              <a:extLst>
                <a:ext uri="{FF2B5EF4-FFF2-40B4-BE49-F238E27FC236}">
                  <a16:creationId xmlns:a16="http://schemas.microsoft.com/office/drawing/2014/main" id="{6AB27B0A-0EF5-2796-A9E3-741BCF5DEFBA}"/>
                </a:ext>
              </a:extLst>
            </p:cNvPr>
            <p:cNvSpPr/>
            <p:nvPr/>
          </p:nvSpPr>
          <p:spPr>
            <a:xfrm flipH="1">
              <a:off x="9013616" y="954694"/>
              <a:ext cx="1184620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48D1FF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Rozvedení</a:t>
              </a:r>
            </a:p>
          </p:txBody>
        </p:sp>
      </p:grp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D40C744A-09C9-300F-D156-510C32287154}"/>
              </a:ext>
            </a:extLst>
          </p:cNvPr>
          <p:cNvGrpSpPr/>
          <p:nvPr/>
        </p:nvGrpSpPr>
        <p:grpSpPr>
          <a:xfrm>
            <a:off x="6783253" y="3560334"/>
            <a:ext cx="3359943" cy="2684428"/>
            <a:chOff x="7543230" y="3788934"/>
            <a:chExt cx="3359943" cy="2684428"/>
          </a:xfrm>
        </p:grpSpPr>
        <p:grpSp>
          <p:nvGrpSpPr>
            <p:cNvPr id="84" name="Skupina 83">
              <a:extLst>
                <a:ext uri="{FF2B5EF4-FFF2-40B4-BE49-F238E27FC236}">
                  <a16:creationId xmlns:a16="http://schemas.microsoft.com/office/drawing/2014/main" id="{3DCC24CE-925F-0003-CE8C-6E0E5855C119}"/>
                </a:ext>
              </a:extLst>
            </p:cNvPr>
            <p:cNvGrpSpPr/>
            <p:nvPr/>
          </p:nvGrpSpPr>
          <p:grpSpPr>
            <a:xfrm>
              <a:off x="8051005" y="4014957"/>
              <a:ext cx="2278057" cy="2458405"/>
              <a:chOff x="3793821" y="1304925"/>
              <a:chExt cx="4604358" cy="4968875"/>
            </a:xfrm>
          </p:grpSpPr>
          <p:graphicFrame>
            <p:nvGraphicFramePr>
              <p:cNvPr id="85" name="Graf 84" descr="Chart">
                <a:extLst>
                  <a:ext uri="{FF2B5EF4-FFF2-40B4-BE49-F238E27FC236}">
                    <a16:creationId xmlns:a16="http://schemas.microsoft.com/office/drawing/2014/main" id="{58CBE5D5-D27D-931F-D66E-278C4EC9F52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723797137"/>
                  </p:ext>
                </p:extLst>
              </p:nvPr>
            </p:nvGraphicFramePr>
            <p:xfrm>
              <a:off x="3793821" y="1304925"/>
              <a:ext cx="4604358" cy="496887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sp>
            <p:nvSpPr>
              <p:cNvPr id="86" name="TextovéPole 85">
                <a:extLst>
                  <a:ext uri="{FF2B5EF4-FFF2-40B4-BE49-F238E27FC236}">
                    <a16:creationId xmlns:a16="http://schemas.microsoft.com/office/drawing/2014/main" id="{134D055D-C729-AB72-F704-9AABBCAD11D7}"/>
                  </a:ext>
                </a:extLst>
              </p:cNvPr>
              <p:cNvSpPr txBox="1"/>
              <p:nvPr/>
            </p:nvSpPr>
            <p:spPr>
              <a:xfrm>
                <a:off x="4911407" y="3564057"/>
                <a:ext cx="2369184" cy="615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cs-CZ" sz="2200" b="0" i="0" u="none" strike="noStrike" kern="1200" cap="none" spc="0" normalizeH="0" baseline="0" noProof="0">
                    <a:ln>
                      <a:noFill/>
                    </a:ln>
                    <a:solidFill>
                      <a:srgbClr val="3C3C3C"/>
                    </a:solidFill>
                    <a:effectLst/>
                    <a:uLnTx/>
                    <a:uFillTx/>
                    <a:latin typeface="Museo 700"/>
                    <a:ea typeface="+mn-ea"/>
                    <a:cs typeface="+mn-cs"/>
                  </a:rPr>
                  <a:t>Vzdělání</a:t>
                </a:r>
                <a:endParaRPr kumimoji="0" lang="cs-CZ" sz="2200" b="0" i="0" u="none" strike="noStrike" kern="1200" cap="none" spc="0" normalizeH="0" baseline="0" noProof="0">
                  <a:ln>
                    <a:noFill/>
                  </a:ln>
                  <a:solidFill>
                    <a:srgbClr val="3C3C3C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endParaRPr>
              </a:p>
            </p:txBody>
          </p:sp>
        </p:grpSp>
        <p:sp>
          <p:nvSpPr>
            <p:cNvPr id="88" name="Obdélník 23">
              <a:extLst>
                <a:ext uri="{FF2B5EF4-FFF2-40B4-BE49-F238E27FC236}">
                  <a16:creationId xmlns:a16="http://schemas.microsoft.com/office/drawing/2014/main" id="{637744BC-8972-9335-7BD9-5C7015FEE06B}"/>
                </a:ext>
              </a:extLst>
            </p:cNvPr>
            <p:cNvSpPr/>
            <p:nvPr/>
          </p:nvSpPr>
          <p:spPr>
            <a:xfrm>
              <a:off x="10407047" y="5025624"/>
              <a:ext cx="496126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3366"/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SŠ</a:t>
              </a:r>
            </a:p>
          </p:txBody>
        </p:sp>
        <p:sp>
          <p:nvSpPr>
            <p:cNvPr id="89" name="Obdélník 23">
              <a:extLst>
                <a:ext uri="{FF2B5EF4-FFF2-40B4-BE49-F238E27FC236}">
                  <a16:creationId xmlns:a16="http://schemas.microsoft.com/office/drawing/2014/main" id="{C8B35ADD-DB46-17C4-ABAA-42036EA4469D}"/>
                </a:ext>
              </a:extLst>
            </p:cNvPr>
            <p:cNvSpPr/>
            <p:nvPr/>
          </p:nvSpPr>
          <p:spPr>
            <a:xfrm>
              <a:off x="7543230" y="5587870"/>
              <a:ext cx="496126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99CD">
                      <a:lumMod val="75000"/>
                    </a:srgbClr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VŠ</a:t>
              </a:r>
            </a:p>
          </p:txBody>
        </p:sp>
        <p:sp>
          <p:nvSpPr>
            <p:cNvPr id="90" name="Obdélník 23">
              <a:extLst>
                <a:ext uri="{FF2B5EF4-FFF2-40B4-BE49-F238E27FC236}">
                  <a16:creationId xmlns:a16="http://schemas.microsoft.com/office/drawing/2014/main" id="{F67C2DAC-80C6-0DE4-D180-A170AA684015}"/>
                </a:ext>
              </a:extLst>
            </p:cNvPr>
            <p:cNvSpPr/>
            <p:nvPr/>
          </p:nvSpPr>
          <p:spPr>
            <a:xfrm>
              <a:off x="8123042" y="3788934"/>
              <a:ext cx="1255204" cy="30777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2000" b="1" i="0" u="none" strike="noStrike" kern="1200" cap="none" spc="0" normalizeH="0" baseline="0" noProof="0">
                  <a:ln>
                    <a:noFill/>
                  </a:ln>
                  <a:solidFill>
                    <a:srgbClr val="0099CD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Source Sans Pro"/>
                  <a:ea typeface="+mn-ea"/>
                  <a:cs typeface="+mn-cs"/>
                </a:rPr>
                <a:t>Výuční list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8" name="Rukopis 7">
                <a:extLst>
                  <a:ext uri="{FF2B5EF4-FFF2-40B4-BE49-F238E27FC236}">
                    <a16:creationId xmlns:a16="http://schemas.microsoft.com/office/drawing/2014/main" id="{268D4F9E-A1D1-13ED-6A28-7B287C8D7832}"/>
                  </a:ext>
                </a:extLst>
              </p14:cNvPr>
              <p14:cNvContentPartPr/>
              <p14:nvPr/>
            </p14:nvContentPartPr>
            <p14:xfrm>
              <a:off x="11014363" y="623454"/>
              <a:ext cx="9896" cy="9896"/>
            </p14:xfrm>
          </p:contentPart>
        </mc:Choice>
        <mc:Fallback xmlns="">
          <p:pic>
            <p:nvPicPr>
              <p:cNvPr id="8" name="Rukopis 7">
                <a:extLst>
                  <a:ext uri="{FF2B5EF4-FFF2-40B4-BE49-F238E27FC236}">
                    <a16:creationId xmlns:a16="http://schemas.microsoft.com/office/drawing/2014/main" id="{268D4F9E-A1D1-13ED-6A28-7B287C8D783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19563" y="128654"/>
                <a:ext cx="989600" cy="98960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ovéPole 8">
            <a:extLst>
              <a:ext uri="{FF2B5EF4-FFF2-40B4-BE49-F238E27FC236}">
                <a16:creationId xmlns:a16="http://schemas.microsoft.com/office/drawing/2014/main" id="{8C564233-8734-6737-953B-5F80B2736DA1}"/>
              </a:ext>
            </a:extLst>
          </p:cNvPr>
          <p:cNvSpPr txBox="1"/>
          <p:nvPr/>
        </p:nvSpPr>
        <p:spPr>
          <a:xfrm>
            <a:off x="2650072" y="6439208"/>
            <a:ext cx="3157609" cy="1615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1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Poznámka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srgbClr val="3C3C3C">
                    <a:lumMod val="60000"/>
                    <a:lumOff val="40000"/>
                  </a:srgb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: Data zahrnují pouze klienty do 36 let věku</a:t>
            </a:r>
            <a:endParaRPr kumimoji="0" lang="cs-CZ" sz="1050" b="0" i="0" u="none" strike="noStrike" kern="1200" cap="none" spc="0" normalizeH="0" baseline="0" noProof="0">
              <a:ln>
                <a:noFill/>
              </a:ln>
              <a:solidFill>
                <a:srgbClr val="3C3C3C">
                  <a:lumMod val="60000"/>
                  <a:lumOff val="40000"/>
                </a:srgbClr>
              </a:solidFill>
              <a:effectLst/>
              <a:uLnTx/>
              <a:uFillTx/>
              <a:latin typeface="Source Sans Pro"/>
              <a:ea typeface="Source Sans Pro"/>
              <a:cs typeface="+mn-cs"/>
            </a:endParaRP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C5C5B24E-DB4B-F16F-8561-4C5262917801}"/>
              </a:ext>
            </a:extLst>
          </p:cNvPr>
          <p:cNvGrpSpPr>
            <a:grpSpLocks noChangeAspect="1"/>
          </p:cNvGrpSpPr>
          <p:nvPr/>
        </p:nvGrpSpPr>
        <p:grpSpPr>
          <a:xfrm>
            <a:off x="11668775" y="6371314"/>
            <a:ext cx="412148" cy="414000"/>
            <a:chOff x="149225" y="6469618"/>
            <a:chExt cx="367679" cy="369332"/>
          </a:xfrm>
        </p:grpSpPr>
        <p:sp>
          <p:nvSpPr>
            <p:cNvPr id="4" name="Oval 14">
              <a:extLst>
                <a:ext uri="{FF2B5EF4-FFF2-40B4-BE49-F238E27FC236}">
                  <a16:creationId xmlns:a16="http://schemas.microsoft.com/office/drawing/2014/main" id="{A0334C28-4FD4-3AAB-6D5D-E711AE4FF616}"/>
                </a:ext>
              </a:extLst>
            </p:cNvPr>
            <p:cNvSpPr/>
            <p:nvPr/>
          </p:nvSpPr>
          <p:spPr>
            <a:xfrm>
              <a:off x="149225" y="6469618"/>
              <a:ext cx="367679" cy="3693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Slide Number Placeholder 4">
              <a:extLst>
                <a:ext uri="{FF2B5EF4-FFF2-40B4-BE49-F238E27FC236}">
                  <a16:creationId xmlns:a16="http://schemas.microsoft.com/office/drawing/2014/main" id="{8826FE12-3FCD-9E16-1673-DE533C202098}"/>
                </a:ext>
              </a:extLst>
            </p:cNvPr>
            <p:cNvSpPr txBox="1">
              <a:spLocks/>
            </p:cNvSpPr>
            <p:nvPr/>
          </p:nvSpPr>
          <p:spPr>
            <a:xfrm>
              <a:off x="190405" y="6530940"/>
              <a:ext cx="288224" cy="244164"/>
            </a:xfrm>
            <a:prstGeom prst="rect">
              <a:avLst/>
            </a:prstGeom>
          </p:spPr>
          <p:txBody>
            <a:bodyPr/>
            <a:lstStyle>
              <a:defPPr>
                <a:defRPr lang="en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0" i="0" u="none" strike="noStrike" kern="1200" cap="none" spc="0" normalizeH="0" baseline="0" noProof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</a:t>
              </a:r>
              <a:endPara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3" name="Nadpis 12">
            <a:extLst>
              <a:ext uri="{FF2B5EF4-FFF2-40B4-BE49-F238E27FC236}">
                <a16:creationId xmlns:a16="http://schemas.microsoft.com/office/drawing/2014/main" id="{8C821759-0226-9FDC-AE10-80BB1E788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Kdo jsou mladí klienti </a:t>
            </a:r>
            <a:r>
              <a:rPr lang="cs-CZ">
                <a:solidFill>
                  <a:srgbClr val="003365"/>
                </a:solidFill>
              </a:rPr>
              <a:t>s první hypotékou</a:t>
            </a:r>
          </a:p>
        </p:txBody>
      </p:sp>
    </p:spTree>
    <p:extLst>
      <p:ext uri="{BB962C8B-B14F-4D97-AF65-F5344CB8AC3E}">
        <p14:creationId xmlns:p14="http://schemas.microsoft.com/office/powerpoint/2010/main" val="1198280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ázek 24">
            <a:extLst>
              <a:ext uri="{FF2B5EF4-FFF2-40B4-BE49-F238E27FC236}">
                <a16:creationId xmlns:a16="http://schemas.microsoft.com/office/drawing/2014/main" id="{DCB897BE-FA37-8E70-0569-8F03DFD5D5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603" r="1"/>
          <a:stretch>
            <a:fillRect/>
          </a:stretch>
        </p:blipFill>
        <p:spPr>
          <a:xfrm>
            <a:off x="5692998" y="233235"/>
            <a:ext cx="6349328" cy="6372432"/>
          </a:xfrm>
          <a:prstGeom prst="rect">
            <a:avLst/>
          </a:prstGeom>
        </p:spPr>
      </p:pic>
      <p:grpSp>
        <p:nvGrpSpPr>
          <p:cNvPr id="34" name="Skupina 33">
            <a:extLst>
              <a:ext uri="{FF2B5EF4-FFF2-40B4-BE49-F238E27FC236}">
                <a16:creationId xmlns:a16="http://schemas.microsoft.com/office/drawing/2014/main" id="{7E2C9280-D529-C521-AA77-58DDC6542460}"/>
              </a:ext>
            </a:extLst>
          </p:cNvPr>
          <p:cNvGrpSpPr/>
          <p:nvPr/>
        </p:nvGrpSpPr>
        <p:grpSpPr>
          <a:xfrm>
            <a:off x="272664" y="2214218"/>
            <a:ext cx="5289309" cy="4957468"/>
            <a:chOff x="7209061" y="-745491"/>
            <a:chExt cx="5764065" cy="5402439"/>
          </a:xfrm>
        </p:grpSpPr>
        <p:sp>
          <p:nvSpPr>
            <p:cNvPr id="35" name="Ovál 34">
              <a:extLst>
                <a:ext uri="{FF2B5EF4-FFF2-40B4-BE49-F238E27FC236}">
                  <a16:creationId xmlns:a16="http://schemas.microsoft.com/office/drawing/2014/main" id="{356A864C-2A88-C06D-22EC-03AA685F8237}"/>
                </a:ext>
              </a:extLst>
            </p:cNvPr>
            <p:cNvSpPr/>
            <p:nvPr/>
          </p:nvSpPr>
          <p:spPr>
            <a:xfrm>
              <a:off x="7570685" y="-745491"/>
              <a:ext cx="5402441" cy="5402439"/>
            </a:xfrm>
            <a:prstGeom prst="ellipse">
              <a:avLst/>
            </a:prstGeom>
            <a:blipFill>
              <a:blip r:embed="rId4"/>
              <a:srcRect/>
              <a:stretch>
                <a:fillRect l="-40061" t="-1917" r="-44307" b="-52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  <p:sp>
          <p:nvSpPr>
            <p:cNvPr id="36" name="Obdélník 35">
              <a:extLst>
                <a:ext uri="{FF2B5EF4-FFF2-40B4-BE49-F238E27FC236}">
                  <a16:creationId xmlns:a16="http://schemas.microsoft.com/office/drawing/2014/main" id="{FE515A63-C809-15B0-147C-B5D3EA18C4B9}"/>
                </a:ext>
              </a:extLst>
            </p:cNvPr>
            <p:cNvSpPr/>
            <p:nvPr/>
          </p:nvSpPr>
          <p:spPr>
            <a:xfrm>
              <a:off x="7209061" y="-745490"/>
              <a:ext cx="2339715" cy="2582758"/>
            </a:xfrm>
            <a:prstGeom prst="rect">
              <a:avLst/>
            </a:prstGeom>
            <a:blipFill>
              <a:blip r:embed="rId5"/>
              <a:srcRect/>
              <a:stretch>
                <a:fillRect l="-77044" t="-4010" r="-248664" b="-11028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/>
                <a:ea typeface="+mn-ea"/>
                <a:cs typeface="+mn-cs"/>
              </a:endParaRPr>
            </a:p>
          </p:txBody>
        </p:sp>
      </p:grp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458A63C-E9AC-CFB4-E02E-2408A196C5DC}"/>
              </a:ext>
            </a:extLst>
          </p:cNvPr>
          <p:cNvSpPr txBox="1">
            <a:spLocks/>
          </p:cNvSpPr>
          <p:nvPr/>
        </p:nvSpPr>
        <p:spPr>
          <a:xfrm>
            <a:off x="695325" y="1422230"/>
            <a:ext cx="4276812" cy="288669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3C3C3C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Podíly jednotlivých typů fixací dle let na trhu</a:t>
            </a:r>
          </a:p>
        </p:txBody>
      </p:sp>
      <p:graphicFrame>
        <p:nvGraphicFramePr>
          <p:cNvPr id="22" name="Tabulka 21">
            <a:extLst>
              <a:ext uri="{FF2B5EF4-FFF2-40B4-BE49-F238E27FC236}">
                <a16:creationId xmlns:a16="http://schemas.microsoft.com/office/drawing/2014/main" id="{7045DDF4-A440-90E4-FFAD-7343B1A78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593725"/>
              </p:ext>
            </p:extLst>
          </p:nvPr>
        </p:nvGraphicFramePr>
        <p:xfrm>
          <a:off x="5533864" y="796213"/>
          <a:ext cx="952330" cy="5231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7971">
                  <a:extLst>
                    <a:ext uri="{9D8B030D-6E8A-4147-A177-3AD203B41FA5}">
                      <a16:colId xmlns:a16="http://schemas.microsoft.com/office/drawing/2014/main" val="348254098"/>
                    </a:ext>
                  </a:extLst>
                </a:gridCol>
                <a:gridCol w="264359">
                  <a:extLst>
                    <a:ext uri="{9D8B030D-6E8A-4147-A177-3AD203B41FA5}">
                      <a16:colId xmlns:a16="http://schemas.microsoft.com/office/drawing/2014/main" val="3918430047"/>
                    </a:ext>
                  </a:extLst>
                </a:gridCol>
              </a:tblGrid>
              <a:tr h="236611">
                <a:tc rowSpan="4">
                  <a:txBody>
                    <a:bodyPr/>
                    <a:lstStyle/>
                    <a:p>
                      <a:pPr algn="r" fontAlgn="b"/>
                      <a:r>
                        <a:rPr lang="cs-CZ" sz="18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224115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884289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3Q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818869"/>
                  </a:ext>
                </a:extLst>
              </a:tr>
              <a:tr h="2681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4Q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438277"/>
                  </a:ext>
                </a:extLst>
              </a:tr>
              <a:tr h="236611">
                <a:tc rowSpan="4">
                  <a:txBody>
                    <a:bodyPr/>
                    <a:lstStyle/>
                    <a:p>
                      <a:pPr algn="r" fontAlgn="b"/>
                      <a:r>
                        <a:rPr lang="cs-CZ" sz="18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296876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1123691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3Q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8586167"/>
                  </a:ext>
                </a:extLst>
              </a:tr>
              <a:tr h="23100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4Q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250395"/>
                  </a:ext>
                </a:extLst>
              </a:tr>
              <a:tr h="236611">
                <a:tc rowSpan="4">
                  <a:txBody>
                    <a:bodyPr/>
                    <a:lstStyle/>
                    <a:p>
                      <a:pPr algn="r" fontAlgn="b"/>
                      <a:r>
                        <a:rPr lang="cs-CZ" sz="18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2023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413243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830636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3Q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486626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4Q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298754"/>
                  </a:ext>
                </a:extLst>
              </a:tr>
              <a:tr h="236611">
                <a:tc rowSpan="4">
                  <a:txBody>
                    <a:bodyPr/>
                    <a:lstStyle/>
                    <a:p>
                      <a:pPr algn="r" fontAlgn="b"/>
                      <a:r>
                        <a:rPr lang="cs-CZ" sz="18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2024</a:t>
                      </a: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333423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23455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3Q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0765406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4Q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786332"/>
                  </a:ext>
                </a:extLst>
              </a:tr>
              <a:tr h="236611">
                <a:tc rowSpan="4">
                  <a:txBody>
                    <a:bodyPr/>
                    <a:lstStyle/>
                    <a:p>
                      <a:pPr algn="r" fontAlgn="b"/>
                      <a:r>
                        <a:rPr lang="cs-CZ" sz="18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2025</a:t>
                      </a:r>
                    </a:p>
                    <a:p>
                      <a:pPr algn="r" fontAlgn="b"/>
                      <a:endParaRPr lang="cs-CZ" sz="18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57473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998033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3Q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998742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4Q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844324"/>
                  </a:ext>
                </a:extLst>
              </a:tr>
              <a:tr h="236611">
                <a:tc rowSpan="2">
                  <a:txBody>
                    <a:bodyPr/>
                    <a:lstStyle/>
                    <a:p>
                      <a:pPr algn="r" fontAlgn="b"/>
                      <a:r>
                        <a:rPr lang="cs-CZ" sz="18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2026</a:t>
                      </a:r>
                      <a:endParaRPr lang="cs-CZ" sz="18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522845"/>
                  </a:ext>
                </a:extLst>
              </a:tr>
              <a:tr h="23661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7200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2Q</a:t>
                      </a:r>
                      <a:endParaRPr lang="cs-CZ" sz="11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200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1844895"/>
                  </a:ext>
                </a:extLst>
              </a:tr>
            </a:tbl>
          </a:graphicData>
        </a:graphic>
      </p:graphicFrame>
      <p:sp>
        <p:nvSpPr>
          <p:cNvPr id="11" name="Nadpis 10">
            <a:extLst>
              <a:ext uri="{FF2B5EF4-FFF2-40B4-BE49-F238E27FC236}">
                <a16:creationId xmlns:a16="http://schemas.microsoft.com/office/drawing/2014/main" id="{EE2AAA81-CFCA-7AAE-0A83-9A2A1B606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52" y="232894"/>
            <a:ext cx="5761237" cy="997196"/>
          </a:xfrm>
        </p:spPr>
        <p:txBody>
          <a:bodyPr/>
          <a:lstStyle/>
          <a:p>
            <a:r>
              <a:rPr lang="cs-CZ" b="0" cap="all">
                <a:latin typeface="Sen ExtraBold"/>
              </a:rPr>
              <a:t>Je patrný odklon</a:t>
            </a:r>
            <a:r>
              <a:rPr lang="en-GB" b="0" cap="all">
                <a:latin typeface="Sen ExtraBold"/>
              </a:rPr>
              <a:t> </a:t>
            </a:r>
            <a:r>
              <a:rPr lang="cs-CZ" b="0" cap="all">
                <a:latin typeface="Sen ExtraBold"/>
              </a:rPr>
              <a:t>od </a:t>
            </a:r>
            <a:r>
              <a:rPr lang="cs-CZ" b="0" cap="all">
                <a:solidFill>
                  <a:srgbClr val="003365"/>
                </a:solidFill>
                <a:latin typeface="Sen ExtraBold"/>
              </a:rPr>
              <a:t>dlouhodobých fixací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F954C05B-F1EA-4570-CDCE-99C8AFCEA04B}"/>
              </a:ext>
            </a:extLst>
          </p:cNvPr>
          <p:cNvSpPr txBox="1"/>
          <p:nvPr/>
        </p:nvSpPr>
        <p:spPr>
          <a:xfrm>
            <a:off x="6630029" y="6584235"/>
            <a:ext cx="4309512" cy="16158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5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Zdroj: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</a:t>
            </a:r>
            <a:r>
              <a:rPr kumimoji="0" lang="cs-CZ" sz="105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Hypoexpert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, Golem</a:t>
            </a: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 </a:t>
            </a:r>
            <a:r>
              <a:rPr kumimoji="0" lang="cs-CZ" sz="105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a Broker Trust (rozšíření dat od roku 2018)</a:t>
            </a:r>
          </a:p>
        </p:txBody>
      </p:sp>
      <p:grpSp>
        <p:nvGrpSpPr>
          <p:cNvPr id="2" name="Skupina 1">
            <a:extLst>
              <a:ext uri="{FF2B5EF4-FFF2-40B4-BE49-F238E27FC236}">
                <a16:creationId xmlns:a16="http://schemas.microsoft.com/office/drawing/2014/main" id="{A53C3481-1A93-4EB1-154A-2E439DF8035B}"/>
              </a:ext>
            </a:extLst>
          </p:cNvPr>
          <p:cNvGrpSpPr>
            <a:grpSpLocks noChangeAspect="1"/>
          </p:cNvGrpSpPr>
          <p:nvPr/>
        </p:nvGrpSpPr>
        <p:grpSpPr>
          <a:xfrm>
            <a:off x="11713303" y="6379107"/>
            <a:ext cx="412148" cy="414000"/>
            <a:chOff x="149225" y="6469618"/>
            <a:chExt cx="367679" cy="369332"/>
          </a:xfrm>
        </p:grpSpPr>
        <p:sp>
          <p:nvSpPr>
            <p:cNvPr id="3" name="Oval 14">
              <a:extLst>
                <a:ext uri="{FF2B5EF4-FFF2-40B4-BE49-F238E27FC236}">
                  <a16:creationId xmlns:a16="http://schemas.microsoft.com/office/drawing/2014/main" id="{13705EAE-E8F0-71AB-AA6D-6D18726F2BFC}"/>
                </a:ext>
              </a:extLst>
            </p:cNvPr>
            <p:cNvSpPr/>
            <p:nvPr/>
          </p:nvSpPr>
          <p:spPr>
            <a:xfrm>
              <a:off x="149225" y="6469618"/>
              <a:ext cx="367679" cy="36933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Slide Number Placeholder 4">
              <a:extLst>
                <a:ext uri="{FF2B5EF4-FFF2-40B4-BE49-F238E27FC236}">
                  <a16:creationId xmlns:a16="http://schemas.microsoft.com/office/drawing/2014/main" id="{B31E9E43-BEF7-4122-7E56-A01CCB4BC149}"/>
                </a:ext>
              </a:extLst>
            </p:cNvPr>
            <p:cNvSpPr txBox="1">
              <a:spLocks/>
            </p:cNvSpPr>
            <p:nvPr/>
          </p:nvSpPr>
          <p:spPr>
            <a:xfrm>
              <a:off x="190405" y="6530940"/>
              <a:ext cx="288224" cy="244164"/>
            </a:xfrm>
            <a:prstGeom prst="rect">
              <a:avLst/>
            </a:prstGeom>
          </p:spPr>
          <p:txBody>
            <a:bodyPr/>
            <a:lstStyle>
              <a:defPPr>
                <a:defRPr lang="en-CZ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s-CZ" sz="1000" b="0" i="0" u="none" strike="noStrike" kern="1200" cap="none" spc="0" normalizeH="0" baseline="0" noProof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" name="TextovéPole 5">
            <a:extLst>
              <a:ext uri="{FF2B5EF4-FFF2-40B4-BE49-F238E27FC236}">
                <a16:creationId xmlns:a16="http://schemas.microsoft.com/office/drawing/2014/main" id="{F6DD8329-53D9-C3C6-494F-B17BC9CF6B7F}"/>
              </a:ext>
            </a:extLst>
          </p:cNvPr>
          <p:cNvSpPr txBox="1"/>
          <p:nvPr/>
        </p:nvSpPr>
        <p:spPr>
          <a:xfrm>
            <a:off x="5286375" y="2278856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endParaRPr lang="cs-CZ" err="1"/>
          </a:p>
        </p:txBody>
      </p:sp>
    </p:spTree>
    <p:extLst>
      <p:ext uri="{BB962C8B-B14F-4D97-AF65-F5344CB8AC3E}">
        <p14:creationId xmlns:p14="http://schemas.microsoft.com/office/powerpoint/2010/main" val="366197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05D61-2527-A033-D2FD-95380A3B4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49807" y="1326699"/>
            <a:ext cx="10277855" cy="4867853"/>
          </a:xfrm>
          <a:prstGeom prst="roundRect">
            <a:avLst/>
          </a:prstGeom>
          <a:solidFill>
            <a:srgbClr val="FFFFFF"/>
          </a:solidFill>
          <a:ln>
            <a:solidFill>
              <a:srgbClr val="C8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n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28829" y="1424511"/>
            <a:ext cx="39805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99CD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SWAP / </a:t>
            </a:r>
            <a:r>
              <a:rPr kumimoji="0" sz="2000" b="0" i="0" u="none" strike="noStrike" kern="1200" cap="none" spc="0" normalizeH="0" baseline="0" noProof="0" err="1">
                <a:ln>
                  <a:noFill/>
                </a:ln>
                <a:solidFill>
                  <a:srgbClr val="0099CD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cena</a:t>
            </a: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99CD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err="1">
                <a:ln>
                  <a:noFill/>
                </a:ln>
                <a:solidFill>
                  <a:srgbClr val="0099CD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zdrojů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0099CD"/>
              </a:solidFill>
              <a:effectLst/>
              <a:uLnTx/>
              <a:uFillTx/>
              <a:latin typeface="Sen ExtraBol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 err="1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Průměrná</a:t>
            </a: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err="1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hypoteční</a:t>
            </a: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 </a:t>
            </a:r>
            <a:r>
              <a:rPr kumimoji="0" sz="2000" b="0" i="0" u="none" strike="noStrike" kern="1200" cap="none" spc="0" normalizeH="0" baseline="0" noProof="0" err="1">
                <a:ln>
                  <a:noFill/>
                </a:ln>
                <a:solidFill>
                  <a:srgbClr val="82B800"/>
                </a:solidFill>
                <a:effectLst/>
                <a:uLnTx/>
                <a:uFillTx/>
                <a:latin typeface="Sen ExtraBold"/>
                <a:ea typeface="+mn-ea"/>
                <a:cs typeface="+mn-cs"/>
              </a:rPr>
              <a:t>sazba</a:t>
            </a: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srgbClr val="82B800"/>
              </a:solidFill>
              <a:effectLst/>
              <a:uLnTx/>
              <a:uFillTx/>
              <a:latin typeface="Sen ExtraBold"/>
              <a:ea typeface="+mn-ea"/>
              <a:cs typeface="+mn-cs"/>
            </a:endParaRPr>
          </a:p>
        </p:txBody>
      </p:sp>
      <p:graphicFrame>
        <p:nvGraphicFramePr>
          <p:cNvPr id="14" name="Graf 13" descr="Chart">
            <a:extLst>
              <a:ext uri="{FF2B5EF4-FFF2-40B4-BE49-F238E27FC236}">
                <a16:creationId xmlns:a16="http://schemas.microsoft.com/office/drawing/2014/main" id="{D48831A5-4BB5-4A57-81A1-64EE2AFF7A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8177959"/>
              </p:ext>
            </p:extLst>
          </p:nvPr>
        </p:nvGraphicFramePr>
        <p:xfrm>
          <a:off x="1622254" y="2304959"/>
          <a:ext cx="8532960" cy="4159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Nadpis 5">
            <a:extLst>
              <a:ext uri="{FF2B5EF4-FFF2-40B4-BE49-F238E27FC236}">
                <a16:creationId xmlns:a16="http://schemas.microsoft.com/office/drawing/2014/main" id="{A55E9A31-AF1A-874D-9D9D-B23F4237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517" y="274209"/>
            <a:ext cx="10801350" cy="534950"/>
          </a:xfrm>
        </p:spPr>
        <p:txBody>
          <a:bodyPr/>
          <a:lstStyle/>
          <a:p>
            <a:r>
              <a:rPr lang="cs-CZ"/>
              <a:t>Cena zdrojů roste rychleji než </a:t>
            </a:r>
            <a:r>
              <a:rPr lang="cs-CZ">
                <a:solidFill>
                  <a:srgbClr val="003365"/>
                </a:solidFill>
              </a:rPr>
              <a:t>hypoteční sazby</a:t>
            </a:r>
          </a:p>
        </p:txBody>
      </p:sp>
    </p:spTree>
    <p:extLst>
      <p:ext uri="{BB962C8B-B14F-4D97-AF65-F5344CB8AC3E}">
        <p14:creationId xmlns:p14="http://schemas.microsoft.com/office/powerpoint/2010/main" val="3431930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55076-0ED4-3EF6-44BD-FA6994211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85800" y="1828800"/>
            <a:ext cx="3063240" cy="3429000"/>
          </a:xfrm>
          <a:prstGeom prst="roundRect">
            <a:avLst/>
          </a:prstGeom>
          <a:solidFill>
            <a:srgbClr val="F3F9FC"/>
          </a:solidFill>
          <a:ln>
            <a:solidFill>
              <a:srgbClr val="C6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22960" y="1993392"/>
            <a:ext cx="475488" cy="475488"/>
          </a:xfrm>
          <a:prstGeom prst="ellipse">
            <a:avLst/>
          </a:prstGeom>
          <a:solidFill>
            <a:srgbClr val="0099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FFFFFF"/>
                </a:solidFill>
                <a:latin typeface="Sen ExtraBold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0393" y="2633472"/>
            <a:ext cx="269747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1600" dirty="0" err="1">
                <a:solidFill>
                  <a:srgbClr val="003366"/>
                </a:solidFill>
                <a:latin typeface="Sen ExtraBold"/>
              </a:rPr>
              <a:t>Poptávka</a:t>
            </a:r>
            <a:r>
              <a:rPr lang="en-US" sz="1600" dirty="0">
                <a:solidFill>
                  <a:srgbClr val="003366"/>
                </a:solidFill>
                <a:latin typeface="Sen ExtraBold"/>
              </a:rPr>
              <a:t> po </a:t>
            </a:r>
            <a:r>
              <a:rPr lang="en-US" sz="1600" dirty="0" err="1">
                <a:solidFill>
                  <a:srgbClr val="003366"/>
                </a:solidFill>
                <a:latin typeface="Sen ExtraBold"/>
              </a:rPr>
              <a:t>nemovitostech</a:t>
            </a:r>
            <a:r>
              <a:rPr lang="en-US" sz="1600" dirty="0">
                <a:solidFill>
                  <a:srgbClr val="003366"/>
                </a:solidFill>
                <a:latin typeface="Sen ExtraBold"/>
              </a:rPr>
              <a:t>  </a:t>
            </a:r>
            <a:r>
              <a:rPr lang="en-US" sz="1600" dirty="0" err="1">
                <a:solidFill>
                  <a:srgbClr val="003366"/>
                </a:solidFill>
                <a:latin typeface="Sen ExtraBold"/>
              </a:rPr>
              <a:t>zůstane</a:t>
            </a:r>
            <a:r>
              <a:rPr lang="en-US" sz="1600" dirty="0">
                <a:solidFill>
                  <a:srgbClr val="003366"/>
                </a:solidFill>
                <a:latin typeface="Sen ExtraBold"/>
              </a:rPr>
              <a:t> </a:t>
            </a:r>
            <a:r>
              <a:rPr lang="en-US" sz="1600" dirty="0" err="1">
                <a:solidFill>
                  <a:srgbClr val="003366"/>
                </a:solidFill>
                <a:latin typeface="Sen ExtraBold"/>
              </a:rPr>
              <a:t>silná</a:t>
            </a:r>
            <a:endParaRPr lang="en-US" sz="1600" dirty="0">
              <a:solidFill>
                <a:srgbClr val="003366"/>
              </a:solidFill>
              <a:latin typeface="Sen Extra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0392" y="3355848"/>
            <a:ext cx="26974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dirty="0" err="1">
                <a:solidFill>
                  <a:srgbClr val="003366"/>
                </a:solidFill>
                <a:latin typeface="Sen"/>
              </a:rPr>
              <a:t>Růst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reálných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příjmů</a:t>
            </a:r>
            <a:r>
              <a:rPr sz="1200" dirty="0">
                <a:solidFill>
                  <a:srgbClr val="003366"/>
                </a:solidFill>
                <a:latin typeface="Sen"/>
              </a:rPr>
              <a:t>,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nízká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nezaměstnanost</a:t>
            </a:r>
            <a:r>
              <a:rPr sz="1200" dirty="0">
                <a:solidFill>
                  <a:srgbClr val="003366"/>
                </a:solidFill>
                <a:latin typeface="Sen"/>
              </a:rPr>
              <a:t> a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migrace</a:t>
            </a:r>
            <a:r>
              <a:rPr sz="1200" dirty="0">
                <a:solidFill>
                  <a:srgbClr val="003366"/>
                </a:solidFill>
                <a:latin typeface="Sen"/>
              </a:rPr>
              <a:t> do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velkých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měst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budou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dál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podporovat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poptávku</a:t>
            </a:r>
            <a:r>
              <a:rPr sz="1200" dirty="0">
                <a:solidFill>
                  <a:srgbClr val="003366"/>
                </a:solidFill>
                <a:latin typeface="Sen"/>
              </a:rPr>
              <a:t> po bydlení.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96512" y="1828800"/>
            <a:ext cx="3063240" cy="3429000"/>
          </a:xfrm>
          <a:prstGeom prst="roundRect">
            <a:avLst/>
          </a:prstGeom>
          <a:solidFill>
            <a:srgbClr val="F3F9FC"/>
          </a:solidFill>
          <a:ln>
            <a:solidFill>
              <a:srgbClr val="C6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233672" y="1993392"/>
            <a:ext cx="475488" cy="475488"/>
          </a:xfrm>
          <a:prstGeom prst="ellipse">
            <a:avLst/>
          </a:prstGeom>
          <a:solidFill>
            <a:srgbClr val="0099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FFFFFF"/>
                </a:solidFill>
                <a:latin typeface="Sen ExtraBold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61104" y="2633472"/>
            <a:ext cx="28279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dirty="0" err="1">
                <a:solidFill>
                  <a:srgbClr val="003366"/>
                </a:solidFill>
                <a:latin typeface="Sen ExtraBold"/>
              </a:rPr>
              <a:t>Dynamika</a:t>
            </a:r>
            <a:r>
              <a:rPr sz="1600" dirty="0">
                <a:solidFill>
                  <a:srgbClr val="003366"/>
                </a:solidFill>
                <a:latin typeface="Sen ExtraBold"/>
              </a:rPr>
              <a:t> </a:t>
            </a:r>
            <a:r>
              <a:rPr lang="cs-CZ" sz="1600" dirty="0">
                <a:solidFill>
                  <a:srgbClr val="003366"/>
                </a:solidFill>
                <a:latin typeface="Sen ExtraBold"/>
              </a:rPr>
              <a:t>poskytování úvěrů na bydlení </a:t>
            </a:r>
            <a:r>
              <a:rPr sz="1600" dirty="0" err="1">
                <a:solidFill>
                  <a:srgbClr val="003366"/>
                </a:solidFill>
                <a:latin typeface="Sen ExtraBold"/>
              </a:rPr>
              <a:t>může</a:t>
            </a:r>
            <a:r>
              <a:rPr sz="1600" dirty="0">
                <a:solidFill>
                  <a:srgbClr val="003366"/>
                </a:solidFill>
                <a:latin typeface="Sen ExtraBold"/>
              </a:rPr>
              <a:t> </a:t>
            </a:r>
            <a:r>
              <a:rPr sz="1600" dirty="0" err="1">
                <a:solidFill>
                  <a:srgbClr val="003366"/>
                </a:solidFill>
                <a:latin typeface="Sen ExtraBold"/>
              </a:rPr>
              <a:t>ochlad</a:t>
            </a:r>
            <a:r>
              <a:rPr lang="cs-CZ" sz="1600" dirty="0" err="1">
                <a:solidFill>
                  <a:srgbClr val="003366"/>
                </a:solidFill>
                <a:latin typeface="Sen ExtraBold"/>
              </a:rPr>
              <a:t>nout</a:t>
            </a:r>
            <a:endParaRPr sz="1600" dirty="0">
              <a:solidFill>
                <a:srgbClr val="003366"/>
              </a:solidFill>
              <a:latin typeface="Sen Extra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1104" y="3355848"/>
            <a:ext cx="2697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003366"/>
                </a:solidFill>
                <a:latin typeface="Sen"/>
              </a:rPr>
              <a:t>Vyšší úrokové sazby a omezená nabídka mohou tlumit tempo růstu trhu.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98079" y="1828800"/>
            <a:ext cx="3063240" cy="3429000"/>
          </a:xfrm>
          <a:prstGeom prst="roundRect">
            <a:avLst/>
          </a:prstGeom>
          <a:solidFill>
            <a:srgbClr val="F3F9FC"/>
          </a:solidFill>
          <a:ln>
            <a:solidFill>
              <a:srgbClr val="C6E4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635240" y="1993392"/>
            <a:ext cx="475488" cy="475488"/>
          </a:xfrm>
          <a:prstGeom prst="ellipse">
            <a:avLst/>
          </a:prstGeom>
          <a:solidFill>
            <a:srgbClr val="0099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>
                <a:solidFill>
                  <a:srgbClr val="FFFFFF"/>
                </a:solidFill>
                <a:latin typeface="Sen ExtraBold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38109" y="2633472"/>
            <a:ext cx="23466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dirty="0" err="1">
                <a:solidFill>
                  <a:srgbClr val="003366"/>
                </a:solidFill>
                <a:latin typeface="Sen ExtraBold"/>
              </a:rPr>
              <a:t>Poroste</a:t>
            </a:r>
            <a:r>
              <a:rPr sz="1600" dirty="0">
                <a:solidFill>
                  <a:srgbClr val="003366"/>
                </a:solidFill>
                <a:latin typeface="Sen ExtraBold"/>
              </a:rPr>
              <a:t> </a:t>
            </a:r>
            <a:r>
              <a:rPr sz="1600" dirty="0" err="1">
                <a:solidFill>
                  <a:srgbClr val="003366"/>
                </a:solidFill>
                <a:latin typeface="Sen ExtraBold"/>
              </a:rPr>
              <a:t>význam</a:t>
            </a:r>
            <a:r>
              <a:rPr sz="1600" dirty="0">
                <a:solidFill>
                  <a:srgbClr val="003366"/>
                </a:solidFill>
                <a:latin typeface="Sen ExtraBold"/>
              </a:rPr>
              <a:t> </a:t>
            </a:r>
            <a:r>
              <a:rPr sz="1600" dirty="0" err="1">
                <a:solidFill>
                  <a:srgbClr val="003366"/>
                </a:solidFill>
                <a:latin typeface="Sen ExtraBold"/>
              </a:rPr>
              <a:t>alternativ</a:t>
            </a:r>
            <a:endParaRPr sz="1600" dirty="0">
              <a:solidFill>
                <a:srgbClr val="003366"/>
              </a:solidFill>
              <a:latin typeface="Sen ExtraBol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62671" y="3355848"/>
            <a:ext cx="2697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dirty="0" err="1">
                <a:solidFill>
                  <a:srgbClr val="003366"/>
                </a:solidFill>
                <a:latin typeface="Sen"/>
              </a:rPr>
              <a:t>Nájemní</a:t>
            </a:r>
            <a:r>
              <a:rPr sz="1200" dirty="0">
                <a:solidFill>
                  <a:srgbClr val="003366"/>
                </a:solidFill>
                <a:latin typeface="Sen"/>
              </a:rPr>
              <a:t> a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družstevní</a:t>
            </a:r>
            <a:r>
              <a:rPr sz="1200" dirty="0">
                <a:solidFill>
                  <a:srgbClr val="003366"/>
                </a:solidFill>
                <a:latin typeface="Sen"/>
              </a:rPr>
              <a:t> bydlení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budou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důležitější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součástí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řešení</a:t>
            </a:r>
            <a:r>
              <a:rPr sz="1200" dirty="0">
                <a:solidFill>
                  <a:srgbClr val="003366"/>
                </a:solidFill>
                <a:latin typeface="Sen"/>
              </a:rPr>
              <a:t> </a:t>
            </a:r>
            <a:r>
              <a:rPr sz="1200" dirty="0" err="1">
                <a:solidFill>
                  <a:srgbClr val="003366"/>
                </a:solidFill>
                <a:latin typeface="Sen"/>
              </a:rPr>
              <a:t>dostupnosti</a:t>
            </a:r>
            <a:r>
              <a:rPr sz="1200" dirty="0">
                <a:solidFill>
                  <a:srgbClr val="003366"/>
                </a:solidFill>
                <a:latin typeface="Sen"/>
              </a:rPr>
              <a:t> bydlení.</a:t>
            </a:r>
          </a:p>
        </p:txBody>
      </p:sp>
      <p:sp>
        <p:nvSpPr>
          <p:cNvPr id="16" name="Nadpis 15">
            <a:extLst>
              <a:ext uri="{FF2B5EF4-FFF2-40B4-BE49-F238E27FC236}">
                <a16:creationId xmlns:a16="http://schemas.microsoft.com/office/drawing/2014/main" id="{6F8B4639-3CC6-2F75-0CD7-4CBFFE8B8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51661"/>
            <a:ext cx="10801350" cy="1033548"/>
          </a:xfrm>
        </p:spPr>
        <p:txBody>
          <a:bodyPr/>
          <a:lstStyle/>
          <a:p>
            <a:r>
              <a:rPr lang="cs-CZ">
                <a:solidFill>
                  <a:srgbClr val="0099CD"/>
                </a:solidFill>
              </a:rPr>
              <a:t>Rezidenční trh 2027: </a:t>
            </a:r>
            <a:br>
              <a:rPr lang="cs-CZ">
                <a:solidFill>
                  <a:srgbClr val="0099CD"/>
                </a:solidFill>
              </a:rPr>
            </a:br>
            <a:r>
              <a:rPr lang="cs-CZ">
                <a:solidFill>
                  <a:srgbClr val="003365"/>
                </a:solidFill>
              </a:rPr>
              <a:t>vysoká poptávka, mírnější dynamika</a:t>
            </a:r>
          </a:p>
        </p:txBody>
      </p:sp>
    </p:spTree>
    <p:extLst>
      <p:ext uri="{BB962C8B-B14F-4D97-AF65-F5344CB8AC3E}">
        <p14:creationId xmlns:p14="http://schemas.microsoft.com/office/powerpoint/2010/main" val="3520954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>
          <a:extLst>
            <a:ext uri="{FF2B5EF4-FFF2-40B4-BE49-F238E27FC236}">
              <a16:creationId xmlns:a16="http://schemas.microsoft.com/office/drawing/2014/main" id="{C2F53426-A7D6-A3AA-31A5-619765EE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0;p3">
            <a:extLst>
              <a:ext uri="{FF2B5EF4-FFF2-40B4-BE49-F238E27FC236}">
                <a16:creationId xmlns:a16="http://schemas.microsoft.com/office/drawing/2014/main" id="{EABC961E-442C-EE26-4486-293898FA107F}"/>
              </a:ext>
            </a:extLst>
          </p:cNvPr>
          <p:cNvSpPr txBox="1"/>
          <p:nvPr/>
        </p:nvSpPr>
        <p:spPr>
          <a:xfrm>
            <a:off x="6095999" y="1763981"/>
            <a:ext cx="4800601" cy="1495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  <a:buClr>
                <a:schemeClr val="dk2"/>
              </a:buClr>
              <a:buSzPts val="4400"/>
            </a:pPr>
            <a:r>
              <a:rPr lang="cs-CZ" sz="5400">
                <a:solidFill>
                  <a:schemeClr val="dk2"/>
                </a:solidFill>
                <a:latin typeface="+mj-lt"/>
                <a:ea typeface="Arial"/>
                <a:cs typeface="Arial"/>
                <a:sym typeface="Arial"/>
              </a:rPr>
              <a:t>EXPERT</a:t>
            </a:r>
            <a:endParaRPr lang="en-US">
              <a:solidFill>
                <a:schemeClr val="dk2"/>
              </a:solidFill>
            </a:endParaRPr>
          </a:p>
          <a:p>
            <a:pPr>
              <a:lnSpc>
                <a:spcPct val="90000"/>
              </a:lnSpc>
              <a:buSzPts val="4400"/>
            </a:pPr>
            <a:r>
              <a:rPr lang="cs-CZ" sz="5400" i="0" u="none" strike="noStrike" cap="none">
                <a:solidFill>
                  <a:schemeClr val="bg2"/>
                </a:solidFill>
                <a:latin typeface="+mj-lt"/>
                <a:ea typeface="Arial"/>
                <a:cs typeface="Arial"/>
                <a:sym typeface="Arial"/>
              </a:rPr>
              <a:t>NA BYDLENÍ</a:t>
            </a:r>
            <a:endParaRPr lang="cs-CZ">
              <a:solidFill>
                <a:schemeClr val="bg2"/>
              </a:solidFill>
            </a:endParaRPr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D5EE9335-F0E6-28FA-5A12-5585E79256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22497" y="3446580"/>
            <a:ext cx="883055" cy="688844"/>
          </a:xfrm>
          <a:prstGeom prst="rect">
            <a:avLst/>
          </a:prstGeom>
        </p:spPr>
      </p:pic>
      <p:grpSp>
        <p:nvGrpSpPr>
          <p:cNvPr id="37" name="Skupina 36">
            <a:extLst>
              <a:ext uri="{FF2B5EF4-FFF2-40B4-BE49-F238E27FC236}">
                <a16:creationId xmlns:a16="http://schemas.microsoft.com/office/drawing/2014/main" id="{C7F5E115-9AE7-5D55-076C-A823DE593BAC}"/>
              </a:ext>
            </a:extLst>
          </p:cNvPr>
          <p:cNvGrpSpPr/>
          <p:nvPr/>
        </p:nvGrpSpPr>
        <p:grpSpPr>
          <a:xfrm>
            <a:off x="7444601" y="3445326"/>
            <a:ext cx="1863930" cy="691352"/>
            <a:chOff x="3844134" y="2764644"/>
            <a:chExt cx="5831032" cy="2162793"/>
          </a:xfrm>
        </p:grpSpPr>
        <p:grpSp>
          <p:nvGrpSpPr>
            <p:cNvPr id="15" name="Grafický objekt 12">
              <a:extLst>
                <a:ext uri="{FF2B5EF4-FFF2-40B4-BE49-F238E27FC236}">
                  <a16:creationId xmlns:a16="http://schemas.microsoft.com/office/drawing/2014/main" id="{73D080B4-DFD1-E416-1F44-FAC371FFD91E}"/>
                </a:ext>
              </a:extLst>
            </p:cNvPr>
            <p:cNvGrpSpPr/>
            <p:nvPr/>
          </p:nvGrpSpPr>
          <p:grpSpPr>
            <a:xfrm>
              <a:off x="3844134" y="2764644"/>
              <a:ext cx="2770958" cy="2162793"/>
              <a:chOff x="3844134" y="2764644"/>
              <a:chExt cx="2770958" cy="2162793"/>
            </a:xfrm>
          </p:grpSpPr>
          <p:sp>
            <p:nvSpPr>
              <p:cNvPr id="16" name="Volný tvar: obrazec 15">
                <a:extLst>
                  <a:ext uri="{FF2B5EF4-FFF2-40B4-BE49-F238E27FC236}">
                    <a16:creationId xmlns:a16="http://schemas.microsoft.com/office/drawing/2014/main" id="{ECD02829-B4F3-F5CF-092D-15B716DCFA41}"/>
                  </a:ext>
                </a:extLst>
              </p:cNvPr>
              <p:cNvSpPr/>
              <p:nvPr/>
            </p:nvSpPr>
            <p:spPr>
              <a:xfrm>
                <a:off x="4774362" y="2764644"/>
                <a:ext cx="933275" cy="933196"/>
              </a:xfrm>
              <a:custGeom>
                <a:avLst/>
                <a:gdLst>
                  <a:gd name="csX0" fmla="*/ 466611 w 933275"/>
                  <a:gd name="csY0" fmla="*/ 933196 h 933196"/>
                  <a:gd name="csX1" fmla="*/ 933276 w 933275"/>
                  <a:gd name="csY1" fmla="*/ 466598 h 933196"/>
                  <a:gd name="csX2" fmla="*/ 466611 w 933275"/>
                  <a:gd name="csY2" fmla="*/ 0 h 933196"/>
                  <a:gd name="csX3" fmla="*/ 0 w 933275"/>
                  <a:gd name="csY3" fmla="*/ 466598 h 933196"/>
                  <a:gd name="csX4" fmla="*/ 466611 w 933275"/>
                  <a:gd name="csY4" fmla="*/ 933196 h 9331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933275" h="933196">
                    <a:moveTo>
                      <a:pt x="466611" y="933196"/>
                    </a:moveTo>
                    <a:cubicBezTo>
                      <a:pt x="724315" y="933196"/>
                      <a:pt x="933276" y="724339"/>
                      <a:pt x="933276" y="466598"/>
                    </a:cubicBezTo>
                    <a:cubicBezTo>
                      <a:pt x="933276" y="208921"/>
                      <a:pt x="724315" y="0"/>
                      <a:pt x="466611" y="0"/>
                    </a:cubicBezTo>
                    <a:cubicBezTo>
                      <a:pt x="209013" y="0"/>
                      <a:pt x="0" y="208921"/>
                      <a:pt x="0" y="466598"/>
                    </a:cubicBezTo>
                    <a:cubicBezTo>
                      <a:pt x="0" y="724339"/>
                      <a:pt x="209013" y="933196"/>
                      <a:pt x="466611" y="933196"/>
                    </a:cubicBezTo>
                  </a:path>
                </a:pathLst>
              </a:custGeom>
              <a:solidFill>
                <a:srgbClr val="0099CD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Volný tvar: obrazec 16">
                <a:extLst>
                  <a:ext uri="{FF2B5EF4-FFF2-40B4-BE49-F238E27FC236}">
                    <a16:creationId xmlns:a16="http://schemas.microsoft.com/office/drawing/2014/main" id="{DF566BA1-05F1-EAC5-B1AC-C83C66AA575E}"/>
                  </a:ext>
                </a:extLst>
              </p:cNvPr>
              <p:cNvSpPr/>
              <p:nvPr/>
            </p:nvSpPr>
            <p:spPr>
              <a:xfrm>
                <a:off x="3874237" y="3583227"/>
                <a:ext cx="2700013" cy="425728"/>
              </a:xfrm>
              <a:custGeom>
                <a:avLst/>
                <a:gdLst>
                  <a:gd name="csX0" fmla="*/ 1710923 w 2700013"/>
                  <a:gd name="csY0" fmla="*/ 25544 h 425728"/>
                  <a:gd name="csX1" fmla="*/ 1264089 w 2700013"/>
                  <a:gd name="csY1" fmla="*/ 218241 h 425728"/>
                  <a:gd name="csX2" fmla="*/ 888249 w 2700013"/>
                  <a:gd name="csY2" fmla="*/ 90189 h 425728"/>
                  <a:gd name="csX3" fmla="*/ 0 w 2700013"/>
                  <a:gd name="csY3" fmla="*/ 219481 h 425728"/>
                  <a:gd name="csX4" fmla="*/ 0 w 2700013"/>
                  <a:gd name="csY4" fmla="*/ 425729 h 425728"/>
                  <a:gd name="csX5" fmla="*/ 2699807 w 2700013"/>
                  <a:gd name="csY5" fmla="*/ 425367 h 425728"/>
                  <a:gd name="csX6" fmla="*/ 2700014 w 2700013"/>
                  <a:gd name="csY6" fmla="*/ 89 h 425728"/>
                  <a:gd name="csX7" fmla="*/ 1710923 w 2700013"/>
                  <a:gd name="csY7" fmla="*/ 25544 h 4257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700013" h="425728">
                    <a:moveTo>
                      <a:pt x="1710923" y="25544"/>
                    </a:moveTo>
                    <a:cubicBezTo>
                      <a:pt x="1621960" y="121891"/>
                      <a:pt x="1465303" y="218241"/>
                      <a:pt x="1264089" y="218241"/>
                    </a:cubicBezTo>
                    <a:cubicBezTo>
                      <a:pt x="1108078" y="218241"/>
                      <a:pt x="973702" y="157519"/>
                      <a:pt x="888249" y="90189"/>
                    </a:cubicBezTo>
                    <a:cubicBezTo>
                      <a:pt x="378859" y="143706"/>
                      <a:pt x="0" y="219481"/>
                      <a:pt x="0" y="219481"/>
                    </a:cubicBezTo>
                    <a:lnTo>
                      <a:pt x="0" y="425729"/>
                    </a:lnTo>
                    <a:lnTo>
                      <a:pt x="2699807" y="425367"/>
                    </a:lnTo>
                    <a:lnTo>
                      <a:pt x="2700014" y="89"/>
                    </a:lnTo>
                    <a:cubicBezTo>
                      <a:pt x="2700014" y="89"/>
                      <a:pt x="2239393" y="-2880"/>
                      <a:pt x="1710923" y="25544"/>
                    </a:cubicBezTo>
                  </a:path>
                </a:pathLst>
              </a:custGeom>
              <a:solidFill>
                <a:srgbClr val="0099CD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Volný tvar: obrazec 17">
                <a:extLst>
                  <a:ext uri="{FF2B5EF4-FFF2-40B4-BE49-F238E27FC236}">
                    <a16:creationId xmlns:a16="http://schemas.microsoft.com/office/drawing/2014/main" id="{49B2A3BD-7766-928F-5AAC-3ECFC47AB778}"/>
                  </a:ext>
                </a:extLst>
              </p:cNvPr>
              <p:cNvSpPr/>
              <p:nvPr/>
            </p:nvSpPr>
            <p:spPr>
              <a:xfrm>
                <a:off x="4470913" y="4193391"/>
                <a:ext cx="628739" cy="734046"/>
              </a:xfrm>
              <a:custGeom>
                <a:avLst/>
                <a:gdLst>
                  <a:gd name="csX0" fmla="*/ 0 w 628739"/>
                  <a:gd name="csY0" fmla="*/ 233280 h 734046"/>
                  <a:gd name="csX1" fmla="*/ 250526 w 628739"/>
                  <a:gd name="csY1" fmla="*/ 462247 h 734046"/>
                  <a:gd name="csX2" fmla="*/ 352864 w 628739"/>
                  <a:gd name="csY2" fmla="*/ 510834 h 734046"/>
                  <a:gd name="csX3" fmla="*/ 246574 w 628739"/>
                  <a:gd name="csY3" fmla="*/ 549249 h 734046"/>
                  <a:gd name="csX4" fmla="*/ 19465 w 628739"/>
                  <a:gd name="csY4" fmla="*/ 504328 h 734046"/>
                  <a:gd name="csX5" fmla="*/ 6662 w 628739"/>
                  <a:gd name="csY5" fmla="*/ 498882 h 734046"/>
                  <a:gd name="csX6" fmla="*/ 6662 w 628739"/>
                  <a:gd name="csY6" fmla="*/ 699399 h 734046"/>
                  <a:gd name="csX7" fmla="*/ 13734 w 628739"/>
                  <a:gd name="csY7" fmla="*/ 701001 h 734046"/>
                  <a:gd name="csX8" fmla="*/ 292711 w 628739"/>
                  <a:gd name="csY8" fmla="*/ 734047 h 734046"/>
                  <a:gd name="csX9" fmla="*/ 628740 w 628739"/>
                  <a:gd name="csY9" fmla="*/ 492866 h 734046"/>
                  <a:gd name="csX10" fmla="*/ 376664 w 628739"/>
                  <a:gd name="csY10" fmla="*/ 266920 h 734046"/>
                  <a:gd name="csX11" fmla="*/ 275929 w 628739"/>
                  <a:gd name="csY11" fmla="*/ 221275 h 734046"/>
                  <a:gd name="csX12" fmla="*/ 377336 w 628739"/>
                  <a:gd name="csY12" fmla="*/ 184769 h 734046"/>
                  <a:gd name="csX13" fmla="*/ 573284 w 628739"/>
                  <a:gd name="csY13" fmla="*/ 218951 h 734046"/>
                  <a:gd name="csX14" fmla="*/ 585522 w 628739"/>
                  <a:gd name="csY14" fmla="*/ 223522 h 734046"/>
                  <a:gd name="csX15" fmla="*/ 585522 w 628739"/>
                  <a:gd name="csY15" fmla="*/ 25583 h 734046"/>
                  <a:gd name="csX16" fmla="*/ 578321 w 628739"/>
                  <a:gd name="csY16" fmla="*/ 24036 h 734046"/>
                  <a:gd name="csX17" fmla="*/ 354257 w 628739"/>
                  <a:gd name="csY17" fmla="*/ 0 h 734046"/>
                  <a:gd name="csX18" fmla="*/ 0 w 628739"/>
                  <a:gd name="csY18" fmla="*/ 233280 h 7340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628739" h="734046">
                    <a:moveTo>
                      <a:pt x="0" y="233280"/>
                    </a:moveTo>
                    <a:cubicBezTo>
                      <a:pt x="0" y="409633"/>
                      <a:pt x="144831" y="440096"/>
                      <a:pt x="250526" y="462247"/>
                    </a:cubicBezTo>
                    <a:cubicBezTo>
                      <a:pt x="307734" y="474278"/>
                      <a:pt x="352864" y="483650"/>
                      <a:pt x="352864" y="510834"/>
                    </a:cubicBezTo>
                    <a:cubicBezTo>
                      <a:pt x="352864" y="539129"/>
                      <a:pt x="297874" y="549249"/>
                      <a:pt x="246574" y="549249"/>
                    </a:cubicBezTo>
                    <a:cubicBezTo>
                      <a:pt x="168558" y="549249"/>
                      <a:pt x="85762" y="532856"/>
                      <a:pt x="19465" y="504328"/>
                    </a:cubicBezTo>
                    <a:lnTo>
                      <a:pt x="6662" y="498882"/>
                    </a:lnTo>
                    <a:lnTo>
                      <a:pt x="6662" y="699399"/>
                    </a:lnTo>
                    <a:lnTo>
                      <a:pt x="13734" y="701001"/>
                    </a:lnTo>
                    <a:cubicBezTo>
                      <a:pt x="111141" y="724133"/>
                      <a:pt x="194555" y="734047"/>
                      <a:pt x="292711" y="734047"/>
                    </a:cubicBezTo>
                    <a:cubicBezTo>
                      <a:pt x="393755" y="734047"/>
                      <a:pt x="628740" y="710449"/>
                      <a:pt x="628740" y="492866"/>
                    </a:cubicBezTo>
                    <a:cubicBezTo>
                      <a:pt x="628740" y="316797"/>
                      <a:pt x="482978" y="287984"/>
                      <a:pt x="376664" y="266920"/>
                    </a:cubicBezTo>
                    <a:cubicBezTo>
                      <a:pt x="320384" y="255766"/>
                      <a:pt x="275929" y="246987"/>
                      <a:pt x="275929" y="221275"/>
                    </a:cubicBezTo>
                    <a:cubicBezTo>
                      <a:pt x="275929" y="189237"/>
                      <a:pt x="327226" y="184769"/>
                      <a:pt x="377336" y="184769"/>
                    </a:cubicBezTo>
                    <a:cubicBezTo>
                      <a:pt x="443583" y="184769"/>
                      <a:pt x="511402" y="196541"/>
                      <a:pt x="573284" y="218951"/>
                    </a:cubicBezTo>
                    <a:lnTo>
                      <a:pt x="585522" y="223522"/>
                    </a:lnTo>
                    <a:lnTo>
                      <a:pt x="585522" y="25583"/>
                    </a:lnTo>
                    <a:lnTo>
                      <a:pt x="578321" y="24036"/>
                    </a:lnTo>
                    <a:cubicBezTo>
                      <a:pt x="505232" y="8545"/>
                      <a:pt x="425667" y="0"/>
                      <a:pt x="354257" y="0"/>
                    </a:cubicBezTo>
                    <a:cubicBezTo>
                      <a:pt x="119093" y="0"/>
                      <a:pt x="0" y="78455"/>
                      <a:pt x="0" y="233280"/>
                    </a:cubicBezTo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Volný tvar: obrazec 18">
                <a:extLst>
                  <a:ext uri="{FF2B5EF4-FFF2-40B4-BE49-F238E27FC236}">
                    <a16:creationId xmlns:a16="http://schemas.microsoft.com/office/drawing/2014/main" id="{D5A44542-C6CE-0B5C-2D9F-B84EC5A7FAD6}"/>
                  </a:ext>
                </a:extLst>
              </p:cNvPr>
              <p:cNvSpPr/>
              <p:nvPr/>
            </p:nvSpPr>
            <p:spPr>
              <a:xfrm>
                <a:off x="5120770" y="4193391"/>
                <a:ext cx="765439" cy="734046"/>
              </a:xfrm>
              <a:custGeom>
                <a:avLst/>
                <a:gdLst>
                  <a:gd name="csX0" fmla="*/ 287471 w 765439"/>
                  <a:gd name="csY0" fmla="*/ 367037 h 734046"/>
                  <a:gd name="csX1" fmla="*/ 381262 w 765439"/>
                  <a:gd name="csY1" fmla="*/ 184769 h 734046"/>
                  <a:gd name="csX2" fmla="*/ 477868 w 765439"/>
                  <a:gd name="csY2" fmla="*/ 367190 h 734046"/>
                  <a:gd name="csX3" fmla="*/ 381262 w 765439"/>
                  <a:gd name="csY3" fmla="*/ 549275 h 734046"/>
                  <a:gd name="csX4" fmla="*/ 287471 w 765439"/>
                  <a:gd name="csY4" fmla="*/ 367037 h 734046"/>
                  <a:gd name="csX5" fmla="*/ 0 w 765439"/>
                  <a:gd name="csY5" fmla="*/ 367037 h 734046"/>
                  <a:gd name="csX6" fmla="*/ 381262 w 765439"/>
                  <a:gd name="csY6" fmla="*/ 734047 h 734046"/>
                  <a:gd name="csX7" fmla="*/ 765439 w 765439"/>
                  <a:gd name="csY7" fmla="*/ 367037 h 734046"/>
                  <a:gd name="csX8" fmla="*/ 381262 w 765439"/>
                  <a:gd name="csY8" fmla="*/ 0 h 734046"/>
                  <a:gd name="csX9" fmla="*/ 0 w 765439"/>
                  <a:gd name="csY9" fmla="*/ 367037 h 7340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65439" h="734046">
                    <a:moveTo>
                      <a:pt x="287471" y="367037"/>
                    </a:moveTo>
                    <a:cubicBezTo>
                      <a:pt x="287471" y="246059"/>
                      <a:pt x="319044" y="184769"/>
                      <a:pt x="381262" y="184769"/>
                    </a:cubicBezTo>
                    <a:cubicBezTo>
                      <a:pt x="465424" y="184769"/>
                      <a:pt x="476731" y="288965"/>
                      <a:pt x="477868" y="367190"/>
                    </a:cubicBezTo>
                    <a:cubicBezTo>
                      <a:pt x="476731" y="455173"/>
                      <a:pt x="468316" y="549275"/>
                      <a:pt x="381262" y="549275"/>
                    </a:cubicBezTo>
                    <a:cubicBezTo>
                      <a:pt x="318243" y="549275"/>
                      <a:pt x="287471" y="489614"/>
                      <a:pt x="287471" y="367037"/>
                    </a:cubicBezTo>
                    <a:moveTo>
                      <a:pt x="0" y="367037"/>
                    </a:moveTo>
                    <a:cubicBezTo>
                      <a:pt x="0" y="603723"/>
                      <a:pt x="135436" y="734047"/>
                      <a:pt x="381262" y="734047"/>
                    </a:cubicBezTo>
                    <a:cubicBezTo>
                      <a:pt x="628999" y="734047"/>
                      <a:pt x="765439" y="603723"/>
                      <a:pt x="765439" y="367037"/>
                    </a:cubicBezTo>
                    <a:cubicBezTo>
                      <a:pt x="765439" y="133755"/>
                      <a:pt x="625385" y="0"/>
                      <a:pt x="381262" y="0"/>
                    </a:cubicBezTo>
                    <a:cubicBezTo>
                      <a:pt x="138997" y="0"/>
                      <a:pt x="0" y="133755"/>
                      <a:pt x="0" y="367037"/>
                    </a:cubicBezTo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Volný tvar: obrazec 19">
                <a:extLst>
                  <a:ext uri="{FF2B5EF4-FFF2-40B4-BE49-F238E27FC236}">
                    <a16:creationId xmlns:a16="http://schemas.microsoft.com/office/drawing/2014/main" id="{07DEB79C-DF1A-8B51-33BB-F9ACF539B85C}"/>
                  </a:ext>
                </a:extLst>
              </p:cNvPr>
              <p:cNvSpPr/>
              <p:nvPr/>
            </p:nvSpPr>
            <p:spPr>
              <a:xfrm>
                <a:off x="5931442" y="4205343"/>
                <a:ext cx="683650" cy="710115"/>
              </a:xfrm>
              <a:custGeom>
                <a:avLst/>
                <a:gdLst>
                  <a:gd name="csX0" fmla="*/ 321650 w 683650"/>
                  <a:gd name="csY0" fmla="*/ 149117 h 710115"/>
                  <a:gd name="csX1" fmla="*/ 400983 w 683650"/>
                  <a:gd name="csY1" fmla="*/ 207361 h 710115"/>
                  <a:gd name="csX2" fmla="*/ 315816 w 683650"/>
                  <a:gd name="csY2" fmla="*/ 264672 h 710115"/>
                  <a:gd name="csX3" fmla="*/ 260567 w 683650"/>
                  <a:gd name="csY3" fmla="*/ 264672 h 710115"/>
                  <a:gd name="csX4" fmla="*/ 260567 w 683650"/>
                  <a:gd name="csY4" fmla="*/ 149117 h 710115"/>
                  <a:gd name="csX5" fmla="*/ 321650 w 683650"/>
                  <a:gd name="csY5" fmla="*/ 149117 h 710115"/>
                  <a:gd name="csX6" fmla="*/ 320720 w 683650"/>
                  <a:gd name="csY6" fmla="*/ 425717 h 710115"/>
                  <a:gd name="csX7" fmla="*/ 407645 w 683650"/>
                  <a:gd name="csY7" fmla="*/ 486954 h 710115"/>
                  <a:gd name="csX8" fmla="*/ 318655 w 683650"/>
                  <a:gd name="csY8" fmla="*/ 549071 h 710115"/>
                  <a:gd name="csX9" fmla="*/ 260567 w 683650"/>
                  <a:gd name="csY9" fmla="*/ 549071 h 710115"/>
                  <a:gd name="csX10" fmla="*/ 260567 w 683650"/>
                  <a:gd name="csY10" fmla="*/ 425717 h 710115"/>
                  <a:gd name="csX11" fmla="*/ 320720 w 683650"/>
                  <a:gd name="csY11" fmla="*/ 425717 h 710115"/>
                  <a:gd name="csX12" fmla="*/ 9165 w 683650"/>
                  <a:gd name="csY12" fmla="*/ 0 h 710115"/>
                  <a:gd name="csX13" fmla="*/ 0 w 683650"/>
                  <a:gd name="csY13" fmla="*/ 0 h 710115"/>
                  <a:gd name="csX14" fmla="*/ 0 w 683650"/>
                  <a:gd name="csY14" fmla="*/ 710116 h 710115"/>
                  <a:gd name="csX15" fmla="*/ 398532 w 683650"/>
                  <a:gd name="csY15" fmla="*/ 710116 h 710115"/>
                  <a:gd name="csX16" fmla="*/ 683651 w 683650"/>
                  <a:gd name="csY16" fmla="*/ 508769 h 710115"/>
                  <a:gd name="csX17" fmla="*/ 553973 w 683650"/>
                  <a:gd name="csY17" fmla="*/ 348861 h 710115"/>
                  <a:gd name="csX18" fmla="*/ 671078 w 683650"/>
                  <a:gd name="csY18" fmla="*/ 179632 h 710115"/>
                  <a:gd name="csX19" fmla="*/ 431266 w 683650"/>
                  <a:gd name="csY19" fmla="*/ 0 h 710115"/>
                  <a:gd name="csX20" fmla="*/ 9165 w 683650"/>
                  <a:gd name="csY20" fmla="*/ 0 h 7101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683650" h="710115">
                    <a:moveTo>
                      <a:pt x="321650" y="149117"/>
                    </a:moveTo>
                    <a:cubicBezTo>
                      <a:pt x="374264" y="149117"/>
                      <a:pt x="400983" y="168687"/>
                      <a:pt x="400983" y="207361"/>
                    </a:cubicBezTo>
                    <a:cubicBezTo>
                      <a:pt x="400983" y="254759"/>
                      <a:pt x="354746" y="264672"/>
                      <a:pt x="315816" y="264672"/>
                    </a:cubicBezTo>
                    <a:lnTo>
                      <a:pt x="260567" y="264672"/>
                    </a:lnTo>
                    <a:lnTo>
                      <a:pt x="260567" y="149117"/>
                    </a:lnTo>
                    <a:lnTo>
                      <a:pt x="321650" y="149117"/>
                    </a:lnTo>
                    <a:close/>
                    <a:moveTo>
                      <a:pt x="320720" y="425717"/>
                    </a:moveTo>
                    <a:cubicBezTo>
                      <a:pt x="381648" y="425717"/>
                      <a:pt x="407645" y="443995"/>
                      <a:pt x="407645" y="486954"/>
                    </a:cubicBezTo>
                    <a:cubicBezTo>
                      <a:pt x="407645" y="544680"/>
                      <a:pt x="339619" y="549071"/>
                      <a:pt x="318655" y="549071"/>
                    </a:cubicBezTo>
                    <a:lnTo>
                      <a:pt x="260567" y="549071"/>
                    </a:lnTo>
                    <a:lnTo>
                      <a:pt x="260567" y="425717"/>
                    </a:lnTo>
                    <a:lnTo>
                      <a:pt x="320720" y="425717"/>
                    </a:lnTo>
                    <a:close/>
                    <a:moveTo>
                      <a:pt x="9165" y="0"/>
                    </a:moveTo>
                    <a:lnTo>
                      <a:pt x="0" y="0"/>
                    </a:lnTo>
                    <a:lnTo>
                      <a:pt x="0" y="710116"/>
                    </a:lnTo>
                    <a:lnTo>
                      <a:pt x="398532" y="710116"/>
                    </a:lnTo>
                    <a:cubicBezTo>
                      <a:pt x="546592" y="710116"/>
                      <a:pt x="683651" y="685771"/>
                      <a:pt x="683651" y="508769"/>
                    </a:cubicBezTo>
                    <a:cubicBezTo>
                      <a:pt x="683651" y="444978"/>
                      <a:pt x="635529" y="372948"/>
                      <a:pt x="553973" y="348861"/>
                    </a:cubicBezTo>
                    <a:cubicBezTo>
                      <a:pt x="633464" y="319559"/>
                      <a:pt x="671078" y="265397"/>
                      <a:pt x="671078" y="179632"/>
                    </a:cubicBezTo>
                    <a:cubicBezTo>
                      <a:pt x="671078" y="63743"/>
                      <a:pt x="585934" y="0"/>
                      <a:pt x="431266" y="0"/>
                    </a:cubicBezTo>
                    <a:lnTo>
                      <a:pt x="9165" y="0"/>
                    </a:ln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Volný tvar: obrazec 20">
                <a:extLst>
                  <a:ext uri="{FF2B5EF4-FFF2-40B4-BE49-F238E27FC236}">
                    <a16:creationId xmlns:a16="http://schemas.microsoft.com/office/drawing/2014/main" id="{6C65DA37-24C6-FD0D-6732-F608A7A9C599}"/>
                  </a:ext>
                </a:extLst>
              </p:cNvPr>
              <p:cNvSpPr/>
              <p:nvPr/>
            </p:nvSpPr>
            <p:spPr>
              <a:xfrm>
                <a:off x="3844134" y="4073807"/>
                <a:ext cx="600754" cy="851486"/>
              </a:xfrm>
              <a:custGeom>
                <a:avLst/>
                <a:gdLst>
                  <a:gd name="csX0" fmla="*/ 210407 w 600754"/>
                  <a:gd name="csY0" fmla="*/ 4983 h 851486"/>
                  <a:gd name="csX1" fmla="*/ 130064 w 600754"/>
                  <a:gd name="csY1" fmla="*/ 78717 h 851486"/>
                  <a:gd name="csX2" fmla="*/ 136107 w 600754"/>
                  <a:gd name="csY2" fmla="*/ 83750 h 851486"/>
                  <a:gd name="csX3" fmla="*/ 256361 w 600754"/>
                  <a:gd name="csY3" fmla="*/ 143182 h 851486"/>
                  <a:gd name="csX4" fmla="*/ 0 w 600754"/>
                  <a:gd name="csY4" fmla="*/ 476707 h 851486"/>
                  <a:gd name="csX5" fmla="*/ 408938 w 600754"/>
                  <a:gd name="csY5" fmla="*/ 851487 h 851486"/>
                  <a:gd name="csX6" fmla="*/ 595488 w 600754"/>
                  <a:gd name="csY6" fmla="*/ 823477 h 851486"/>
                  <a:gd name="csX7" fmla="*/ 600498 w 600754"/>
                  <a:gd name="csY7" fmla="*/ 821952 h 851486"/>
                  <a:gd name="csX8" fmla="*/ 600498 w 600754"/>
                  <a:gd name="csY8" fmla="*/ 623447 h 851486"/>
                  <a:gd name="csX9" fmla="*/ 591203 w 600754"/>
                  <a:gd name="csY9" fmla="*/ 626752 h 851486"/>
                  <a:gd name="csX10" fmla="*/ 454141 w 600754"/>
                  <a:gd name="csY10" fmla="*/ 653085 h 851486"/>
                  <a:gd name="csX11" fmla="*/ 277478 w 600754"/>
                  <a:gd name="csY11" fmla="*/ 480683 h 851486"/>
                  <a:gd name="csX12" fmla="*/ 462738 w 600754"/>
                  <a:gd name="csY12" fmla="*/ 314243 h 851486"/>
                  <a:gd name="csX13" fmla="*/ 589524 w 600754"/>
                  <a:gd name="csY13" fmla="*/ 339619 h 851486"/>
                  <a:gd name="csX14" fmla="*/ 598613 w 600754"/>
                  <a:gd name="csY14" fmla="*/ 342588 h 851486"/>
                  <a:gd name="csX15" fmla="*/ 598613 w 600754"/>
                  <a:gd name="csY15" fmla="*/ 144704 h 851486"/>
                  <a:gd name="csX16" fmla="*/ 579172 w 600754"/>
                  <a:gd name="csY16" fmla="*/ 141114 h 851486"/>
                  <a:gd name="csX17" fmla="*/ 484630 w 600754"/>
                  <a:gd name="csY17" fmla="*/ 125858 h 851486"/>
                  <a:gd name="csX18" fmla="*/ 595488 w 600754"/>
                  <a:gd name="csY18" fmla="*/ 47942 h 851486"/>
                  <a:gd name="csX19" fmla="*/ 600754 w 600754"/>
                  <a:gd name="csY19" fmla="*/ 42264 h 851486"/>
                  <a:gd name="csX20" fmla="*/ 569880 w 600754"/>
                  <a:gd name="csY20" fmla="*/ 18846 h 851486"/>
                  <a:gd name="csX21" fmla="*/ 565591 w 600754"/>
                  <a:gd name="csY21" fmla="*/ 23520 h 851486"/>
                  <a:gd name="csX22" fmla="*/ 400624 w 600754"/>
                  <a:gd name="csY22" fmla="*/ 84861 h 851486"/>
                  <a:gd name="csX23" fmla="*/ 220476 w 600754"/>
                  <a:gd name="csY23" fmla="*/ 5604 h 851486"/>
                  <a:gd name="csX24" fmla="*/ 215726 w 600754"/>
                  <a:gd name="csY24" fmla="*/ 0 h 851486"/>
                  <a:gd name="csX25" fmla="*/ 210407 w 600754"/>
                  <a:gd name="csY25" fmla="*/ 4983 h 8514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00754" h="851486">
                    <a:moveTo>
                      <a:pt x="210407" y="4983"/>
                    </a:moveTo>
                    <a:lnTo>
                      <a:pt x="130064" y="78717"/>
                    </a:lnTo>
                    <a:lnTo>
                      <a:pt x="136107" y="83750"/>
                    </a:lnTo>
                    <a:cubicBezTo>
                      <a:pt x="138093" y="85479"/>
                      <a:pt x="183119" y="123225"/>
                      <a:pt x="256361" y="143182"/>
                    </a:cubicBezTo>
                    <a:cubicBezTo>
                      <a:pt x="95316" y="190915"/>
                      <a:pt x="0" y="313595"/>
                      <a:pt x="0" y="476707"/>
                    </a:cubicBezTo>
                    <a:cubicBezTo>
                      <a:pt x="0" y="707922"/>
                      <a:pt x="156709" y="851487"/>
                      <a:pt x="408938" y="851487"/>
                    </a:cubicBezTo>
                    <a:cubicBezTo>
                      <a:pt x="492014" y="851487"/>
                      <a:pt x="572666" y="830033"/>
                      <a:pt x="595488" y="823477"/>
                    </a:cubicBezTo>
                    <a:lnTo>
                      <a:pt x="600498" y="821952"/>
                    </a:lnTo>
                    <a:lnTo>
                      <a:pt x="600498" y="623447"/>
                    </a:lnTo>
                    <a:lnTo>
                      <a:pt x="591203" y="626752"/>
                    </a:lnTo>
                    <a:cubicBezTo>
                      <a:pt x="540913" y="644773"/>
                      <a:pt x="497359" y="653085"/>
                      <a:pt x="454141" y="653085"/>
                    </a:cubicBezTo>
                    <a:cubicBezTo>
                      <a:pt x="343519" y="653085"/>
                      <a:pt x="277478" y="588647"/>
                      <a:pt x="277478" y="480683"/>
                    </a:cubicBezTo>
                    <a:cubicBezTo>
                      <a:pt x="277478" y="377984"/>
                      <a:pt x="348475" y="314243"/>
                      <a:pt x="462738" y="314243"/>
                    </a:cubicBezTo>
                    <a:cubicBezTo>
                      <a:pt x="506033" y="314243"/>
                      <a:pt x="549225" y="326324"/>
                      <a:pt x="589524" y="339619"/>
                    </a:cubicBezTo>
                    <a:lnTo>
                      <a:pt x="598613" y="342588"/>
                    </a:lnTo>
                    <a:lnTo>
                      <a:pt x="598613" y="144704"/>
                    </a:lnTo>
                    <a:lnTo>
                      <a:pt x="579172" y="141114"/>
                    </a:lnTo>
                    <a:cubicBezTo>
                      <a:pt x="544551" y="134635"/>
                      <a:pt x="515508" y="129213"/>
                      <a:pt x="484630" y="125858"/>
                    </a:cubicBezTo>
                    <a:cubicBezTo>
                      <a:pt x="540318" y="101074"/>
                      <a:pt x="577313" y="67487"/>
                      <a:pt x="595488" y="47942"/>
                    </a:cubicBezTo>
                    <a:lnTo>
                      <a:pt x="600754" y="42264"/>
                    </a:lnTo>
                    <a:lnTo>
                      <a:pt x="569880" y="18846"/>
                    </a:lnTo>
                    <a:lnTo>
                      <a:pt x="565591" y="23520"/>
                    </a:lnTo>
                    <a:cubicBezTo>
                      <a:pt x="565026" y="24089"/>
                      <a:pt x="507453" y="85944"/>
                      <a:pt x="400624" y="84861"/>
                    </a:cubicBezTo>
                    <a:cubicBezTo>
                      <a:pt x="287186" y="83621"/>
                      <a:pt x="221148" y="6273"/>
                      <a:pt x="220476" y="5604"/>
                    </a:cubicBezTo>
                    <a:lnTo>
                      <a:pt x="215726" y="0"/>
                    </a:lnTo>
                    <a:lnTo>
                      <a:pt x="210407" y="4983"/>
                    </a:ln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2" name="Grafický objekt 12">
              <a:extLst>
                <a:ext uri="{FF2B5EF4-FFF2-40B4-BE49-F238E27FC236}">
                  <a16:creationId xmlns:a16="http://schemas.microsoft.com/office/drawing/2014/main" id="{924E749B-C9B4-5D7C-5093-62B2AB2EAF89}"/>
                </a:ext>
              </a:extLst>
            </p:cNvPr>
            <p:cNvGrpSpPr/>
            <p:nvPr/>
          </p:nvGrpSpPr>
          <p:grpSpPr>
            <a:xfrm>
              <a:off x="7175566" y="3867654"/>
              <a:ext cx="2499600" cy="1054467"/>
              <a:chOff x="7175566" y="3867654"/>
              <a:chExt cx="2499600" cy="1054467"/>
            </a:xfrm>
            <a:solidFill>
              <a:srgbClr val="003366"/>
            </a:solidFill>
          </p:grpSpPr>
          <p:sp>
            <p:nvSpPr>
              <p:cNvPr id="23" name="Volný tvar: obrazec 22">
                <a:extLst>
                  <a:ext uri="{FF2B5EF4-FFF2-40B4-BE49-F238E27FC236}">
                    <a16:creationId xmlns:a16="http://schemas.microsoft.com/office/drawing/2014/main" id="{C4517F83-7853-0180-4B63-6B70F99D7E45}"/>
                  </a:ext>
                </a:extLst>
              </p:cNvPr>
              <p:cNvSpPr/>
              <p:nvPr/>
            </p:nvSpPr>
            <p:spPr>
              <a:xfrm>
                <a:off x="7192897" y="3888695"/>
                <a:ext cx="269997" cy="406821"/>
              </a:xfrm>
              <a:custGeom>
                <a:avLst/>
                <a:gdLst>
                  <a:gd name="csX0" fmla="*/ 205536 w 269997"/>
                  <a:gd name="csY0" fmla="*/ 406822 h 406821"/>
                  <a:gd name="csX1" fmla="*/ 197634 w 269997"/>
                  <a:gd name="csY1" fmla="*/ 398915 h 406821"/>
                  <a:gd name="csX2" fmla="*/ 197634 w 269997"/>
                  <a:gd name="csY2" fmla="*/ 224396 h 406821"/>
                  <a:gd name="csX3" fmla="*/ 72363 w 269997"/>
                  <a:gd name="csY3" fmla="*/ 224396 h 406821"/>
                  <a:gd name="csX4" fmla="*/ 72363 w 269997"/>
                  <a:gd name="csY4" fmla="*/ 398915 h 406821"/>
                  <a:gd name="csX5" fmla="*/ 64457 w 269997"/>
                  <a:gd name="csY5" fmla="*/ 406822 h 406821"/>
                  <a:gd name="csX6" fmla="*/ 7906 w 269997"/>
                  <a:gd name="csY6" fmla="*/ 406822 h 406821"/>
                  <a:gd name="csX7" fmla="*/ 0 w 269997"/>
                  <a:gd name="csY7" fmla="*/ 398915 h 406821"/>
                  <a:gd name="csX8" fmla="*/ 0 w 269997"/>
                  <a:gd name="csY8" fmla="*/ 7906 h 406821"/>
                  <a:gd name="csX9" fmla="*/ 7906 w 269997"/>
                  <a:gd name="csY9" fmla="*/ 0 h 406821"/>
                  <a:gd name="csX10" fmla="*/ 64457 w 269997"/>
                  <a:gd name="csY10" fmla="*/ 0 h 406821"/>
                  <a:gd name="csX11" fmla="*/ 72363 w 269997"/>
                  <a:gd name="csY11" fmla="*/ 7906 h 406821"/>
                  <a:gd name="csX12" fmla="*/ 72363 w 269997"/>
                  <a:gd name="csY12" fmla="*/ 168446 h 406821"/>
                  <a:gd name="csX13" fmla="*/ 197634 w 269997"/>
                  <a:gd name="csY13" fmla="*/ 168446 h 406821"/>
                  <a:gd name="csX14" fmla="*/ 197634 w 269997"/>
                  <a:gd name="csY14" fmla="*/ 7906 h 406821"/>
                  <a:gd name="csX15" fmla="*/ 205536 w 269997"/>
                  <a:gd name="csY15" fmla="*/ 0 h 406821"/>
                  <a:gd name="csX16" fmla="*/ 262091 w 269997"/>
                  <a:gd name="csY16" fmla="*/ 0 h 406821"/>
                  <a:gd name="csX17" fmla="*/ 269997 w 269997"/>
                  <a:gd name="csY17" fmla="*/ 7906 h 406821"/>
                  <a:gd name="csX18" fmla="*/ 269997 w 269997"/>
                  <a:gd name="csY18" fmla="*/ 398915 h 406821"/>
                  <a:gd name="csX19" fmla="*/ 262091 w 269997"/>
                  <a:gd name="csY19" fmla="*/ 406822 h 406821"/>
                  <a:gd name="csX20" fmla="*/ 205536 w 269997"/>
                  <a:gd name="csY20" fmla="*/ 406822 h 4068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269997" h="406821">
                    <a:moveTo>
                      <a:pt x="205536" y="406822"/>
                    </a:moveTo>
                    <a:cubicBezTo>
                      <a:pt x="198848" y="406822"/>
                      <a:pt x="197634" y="405603"/>
                      <a:pt x="197634" y="398915"/>
                    </a:cubicBezTo>
                    <a:lnTo>
                      <a:pt x="197634" y="224396"/>
                    </a:lnTo>
                    <a:lnTo>
                      <a:pt x="72363" y="224396"/>
                    </a:lnTo>
                    <a:lnTo>
                      <a:pt x="72363" y="398915"/>
                    </a:lnTo>
                    <a:cubicBezTo>
                      <a:pt x="72363" y="405603"/>
                      <a:pt x="71149" y="406822"/>
                      <a:pt x="64457" y="406822"/>
                    </a:cubicBezTo>
                    <a:lnTo>
                      <a:pt x="7906" y="406822"/>
                    </a:lnTo>
                    <a:cubicBezTo>
                      <a:pt x="1214" y="406822"/>
                      <a:pt x="0" y="405603"/>
                      <a:pt x="0" y="398915"/>
                    </a:cubicBezTo>
                    <a:lnTo>
                      <a:pt x="0" y="7906"/>
                    </a:lnTo>
                    <a:cubicBezTo>
                      <a:pt x="0" y="1219"/>
                      <a:pt x="1214" y="0"/>
                      <a:pt x="7906" y="0"/>
                    </a:cubicBezTo>
                    <a:lnTo>
                      <a:pt x="64457" y="0"/>
                    </a:lnTo>
                    <a:cubicBezTo>
                      <a:pt x="71149" y="0"/>
                      <a:pt x="72363" y="1219"/>
                      <a:pt x="72363" y="7906"/>
                    </a:cubicBezTo>
                    <a:lnTo>
                      <a:pt x="72363" y="168446"/>
                    </a:lnTo>
                    <a:lnTo>
                      <a:pt x="197634" y="168446"/>
                    </a:lnTo>
                    <a:lnTo>
                      <a:pt x="197634" y="7906"/>
                    </a:lnTo>
                    <a:cubicBezTo>
                      <a:pt x="197634" y="1219"/>
                      <a:pt x="198848" y="0"/>
                      <a:pt x="205536" y="0"/>
                    </a:cubicBezTo>
                    <a:lnTo>
                      <a:pt x="262091" y="0"/>
                    </a:lnTo>
                    <a:cubicBezTo>
                      <a:pt x="268779" y="0"/>
                      <a:pt x="269997" y="1219"/>
                      <a:pt x="269997" y="7906"/>
                    </a:cubicBezTo>
                    <a:lnTo>
                      <a:pt x="269997" y="398915"/>
                    </a:lnTo>
                    <a:cubicBezTo>
                      <a:pt x="269997" y="405603"/>
                      <a:pt x="268779" y="406822"/>
                      <a:pt x="262091" y="406822"/>
                    </a:cubicBezTo>
                    <a:lnTo>
                      <a:pt x="205536" y="406822"/>
                    </a:ln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Volný tvar: obrazec 23">
                <a:extLst>
                  <a:ext uri="{FF2B5EF4-FFF2-40B4-BE49-F238E27FC236}">
                    <a16:creationId xmlns:a16="http://schemas.microsoft.com/office/drawing/2014/main" id="{0C870E8E-FE62-7958-BE9D-84C228B57791}"/>
                  </a:ext>
                </a:extLst>
              </p:cNvPr>
              <p:cNvSpPr/>
              <p:nvPr/>
            </p:nvSpPr>
            <p:spPr>
              <a:xfrm>
                <a:off x="7521117" y="3999539"/>
                <a:ext cx="263467" cy="424900"/>
              </a:xfrm>
              <a:custGeom>
                <a:avLst/>
                <a:gdLst>
                  <a:gd name="csX0" fmla="*/ 262200 w 263467"/>
                  <a:gd name="csY0" fmla="*/ 18683 h 424900"/>
                  <a:gd name="csX1" fmla="*/ 202609 w 263467"/>
                  <a:gd name="csY1" fmla="*/ 236382 h 424900"/>
                  <a:gd name="csX2" fmla="*/ 162476 w 263467"/>
                  <a:gd name="csY2" fmla="*/ 370774 h 424900"/>
                  <a:gd name="csX3" fmla="*/ 77337 w 263467"/>
                  <a:gd name="csY3" fmla="*/ 424900 h 424900"/>
                  <a:gd name="csX4" fmla="*/ 1985 w 263467"/>
                  <a:gd name="csY4" fmla="*/ 404014 h 424900"/>
                  <a:gd name="csX5" fmla="*/ 109 w 263467"/>
                  <a:gd name="csY5" fmla="*/ 401181 h 424900"/>
                  <a:gd name="csX6" fmla="*/ 390 w 263467"/>
                  <a:gd name="csY6" fmla="*/ 398517 h 424900"/>
                  <a:gd name="csX7" fmla="*/ 1328 w 263467"/>
                  <a:gd name="csY7" fmla="*/ 396316 h 424900"/>
                  <a:gd name="csX8" fmla="*/ 19569 w 263467"/>
                  <a:gd name="csY8" fmla="*/ 358002 h 424900"/>
                  <a:gd name="csX9" fmla="*/ 22271 w 263467"/>
                  <a:gd name="csY9" fmla="*/ 356179 h 424900"/>
                  <a:gd name="csX10" fmla="*/ 25652 w 263467"/>
                  <a:gd name="csY10" fmla="*/ 357398 h 424900"/>
                  <a:gd name="csX11" fmla="*/ 37205 w 263467"/>
                  <a:gd name="csY11" fmla="*/ 362867 h 424900"/>
                  <a:gd name="csX12" fmla="*/ 72472 w 263467"/>
                  <a:gd name="csY12" fmla="*/ 370774 h 424900"/>
                  <a:gd name="csX13" fmla="*/ 125985 w 263467"/>
                  <a:gd name="csY13" fmla="*/ 322125 h 424900"/>
                  <a:gd name="csX14" fmla="*/ 133892 w 263467"/>
                  <a:gd name="csY14" fmla="*/ 295978 h 424900"/>
                  <a:gd name="csX15" fmla="*/ 102201 w 263467"/>
                  <a:gd name="csY15" fmla="*/ 295978 h 424900"/>
                  <a:gd name="csX16" fmla="*/ 95583 w 263467"/>
                  <a:gd name="csY16" fmla="*/ 291113 h 424900"/>
                  <a:gd name="csX17" fmla="*/ 2226 w 263467"/>
                  <a:gd name="csY17" fmla="*/ 17098 h 424900"/>
                  <a:gd name="csX18" fmla="*/ 719 w 263467"/>
                  <a:gd name="csY18" fmla="*/ 9558 h 424900"/>
                  <a:gd name="csX19" fmla="*/ 8625 w 263467"/>
                  <a:gd name="csY19" fmla="*/ 5912 h 424900"/>
                  <a:gd name="csX20" fmla="*/ 58487 w 263467"/>
                  <a:gd name="csY20" fmla="*/ 443 h 424900"/>
                  <a:gd name="csX21" fmla="*/ 67608 w 263467"/>
                  <a:gd name="csY21" fmla="*/ 443 h 424900"/>
                  <a:gd name="csX22" fmla="*/ 71868 w 263467"/>
                  <a:gd name="csY22" fmla="*/ 8349 h 424900"/>
                  <a:gd name="csX23" fmla="*/ 111391 w 263467"/>
                  <a:gd name="csY23" fmla="*/ 155503 h 424900"/>
                  <a:gd name="csX24" fmla="*/ 138152 w 263467"/>
                  <a:gd name="csY24" fmla="*/ 264352 h 424900"/>
                  <a:gd name="csX25" fmla="*/ 141798 w 263467"/>
                  <a:gd name="csY25" fmla="*/ 264352 h 424900"/>
                  <a:gd name="csX26" fmla="*/ 165513 w 263467"/>
                  <a:gd name="csY26" fmla="*/ 155503 h 424900"/>
                  <a:gd name="csX27" fmla="*/ 197744 w 263467"/>
                  <a:gd name="csY27" fmla="*/ 8954 h 424900"/>
                  <a:gd name="csX28" fmla="*/ 199522 w 263467"/>
                  <a:gd name="csY28" fmla="*/ 2667 h 424900"/>
                  <a:gd name="csX29" fmla="*/ 201422 w 263467"/>
                  <a:gd name="csY29" fmla="*/ 632 h 424900"/>
                  <a:gd name="csX30" fmla="*/ 204102 w 263467"/>
                  <a:gd name="csY30" fmla="*/ 49 h 424900"/>
                  <a:gd name="csX31" fmla="*/ 209297 w 263467"/>
                  <a:gd name="csY31" fmla="*/ 443 h 424900"/>
                  <a:gd name="csX32" fmla="*/ 256122 w 263467"/>
                  <a:gd name="csY32" fmla="*/ 5912 h 424900"/>
                  <a:gd name="csX33" fmla="*/ 262200 w 263467"/>
                  <a:gd name="csY33" fmla="*/ 7735 h 424900"/>
                  <a:gd name="csX34" fmla="*/ 263419 w 263467"/>
                  <a:gd name="csY34" fmla="*/ 11995 h 424900"/>
                  <a:gd name="csX35" fmla="*/ 262200 w 263467"/>
                  <a:gd name="csY35" fmla="*/ 18683 h 4249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263467" h="424900">
                    <a:moveTo>
                      <a:pt x="262200" y="18683"/>
                    </a:moveTo>
                    <a:lnTo>
                      <a:pt x="202609" y="236382"/>
                    </a:lnTo>
                    <a:cubicBezTo>
                      <a:pt x="191665" y="275914"/>
                      <a:pt x="175852" y="337334"/>
                      <a:pt x="162476" y="370774"/>
                    </a:cubicBezTo>
                    <a:cubicBezTo>
                      <a:pt x="146054" y="412734"/>
                      <a:pt x="110177" y="424900"/>
                      <a:pt x="77337" y="424900"/>
                    </a:cubicBezTo>
                    <a:cubicBezTo>
                      <a:pt x="49098" y="424900"/>
                      <a:pt x="11279" y="413802"/>
                      <a:pt x="1985" y="404014"/>
                    </a:cubicBezTo>
                    <a:cubicBezTo>
                      <a:pt x="1073" y="403053"/>
                      <a:pt x="563" y="402447"/>
                      <a:pt x="109" y="401181"/>
                    </a:cubicBezTo>
                    <a:cubicBezTo>
                      <a:pt x="-135" y="400498"/>
                      <a:pt x="61" y="399491"/>
                      <a:pt x="390" y="398517"/>
                    </a:cubicBezTo>
                    <a:cubicBezTo>
                      <a:pt x="671" y="397685"/>
                      <a:pt x="1047" y="396877"/>
                      <a:pt x="1328" y="396316"/>
                    </a:cubicBezTo>
                    <a:lnTo>
                      <a:pt x="19569" y="358002"/>
                    </a:lnTo>
                    <a:cubicBezTo>
                      <a:pt x="20417" y="356319"/>
                      <a:pt x="21667" y="356179"/>
                      <a:pt x="22271" y="356179"/>
                    </a:cubicBezTo>
                    <a:cubicBezTo>
                      <a:pt x="23059" y="356179"/>
                      <a:pt x="23667" y="356244"/>
                      <a:pt x="25652" y="357398"/>
                    </a:cubicBezTo>
                    <a:cubicBezTo>
                      <a:pt x="28715" y="359177"/>
                      <a:pt x="32340" y="361044"/>
                      <a:pt x="37205" y="362867"/>
                    </a:cubicBezTo>
                    <a:cubicBezTo>
                      <a:pt x="46325" y="366523"/>
                      <a:pt x="57878" y="370774"/>
                      <a:pt x="72472" y="370774"/>
                    </a:cubicBezTo>
                    <a:cubicBezTo>
                      <a:pt x="107745" y="370774"/>
                      <a:pt x="118084" y="348886"/>
                      <a:pt x="125985" y="322125"/>
                    </a:cubicBezTo>
                    <a:lnTo>
                      <a:pt x="133892" y="295978"/>
                    </a:lnTo>
                    <a:lnTo>
                      <a:pt x="102201" y="295978"/>
                    </a:lnTo>
                    <a:cubicBezTo>
                      <a:pt x="97337" y="295978"/>
                      <a:pt x="96780" y="294657"/>
                      <a:pt x="95583" y="291113"/>
                    </a:cubicBezTo>
                    <a:cubicBezTo>
                      <a:pt x="95583" y="291113"/>
                      <a:pt x="5690" y="27279"/>
                      <a:pt x="2226" y="17098"/>
                    </a:cubicBezTo>
                    <a:cubicBezTo>
                      <a:pt x="1280" y="14318"/>
                      <a:pt x="327" y="11812"/>
                      <a:pt x="719" y="9558"/>
                    </a:cubicBezTo>
                    <a:cubicBezTo>
                      <a:pt x="1180" y="6901"/>
                      <a:pt x="3407" y="6492"/>
                      <a:pt x="8625" y="5912"/>
                    </a:cubicBezTo>
                    <a:cubicBezTo>
                      <a:pt x="13843" y="5332"/>
                      <a:pt x="54535" y="858"/>
                      <a:pt x="58487" y="443"/>
                    </a:cubicBezTo>
                    <a:cubicBezTo>
                      <a:pt x="62439" y="28"/>
                      <a:pt x="65418" y="-300"/>
                      <a:pt x="67608" y="443"/>
                    </a:cubicBezTo>
                    <a:cubicBezTo>
                      <a:pt x="69798" y="1186"/>
                      <a:pt x="70763" y="4157"/>
                      <a:pt x="71868" y="8349"/>
                    </a:cubicBezTo>
                    <a:cubicBezTo>
                      <a:pt x="72972" y="12541"/>
                      <a:pt x="111391" y="155503"/>
                      <a:pt x="111391" y="155503"/>
                    </a:cubicBezTo>
                    <a:cubicBezTo>
                      <a:pt x="118693" y="182869"/>
                      <a:pt x="133287" y="239423"/>
                      <a:pt x="138152" y="264352"/>
                    </a:cubicBezTo>
                    <a:lnTo>
                      <a:pt x="141798" y="264352"/>
                    </a:lnTo>
                    <a:cubicBezTo>
                      <a:pt x="146663" y="236382"/>
                      <a:pt x="160458" y="177976"/>
                      <a:pt x="165513" y="155503"/>
                    </a:cubicBezTo>
                    <a:cubicBezTo>
                      <a:pt x="170569" y="133030"/>
                      <a:pt x="196219" y="15904"/>
                      <a:pt x="197744" y="8954"/>
                    </a:cubicBezTo>
                    <a:cubicBezTo>
                      <a:pt x="198436" y="5800"/>
                      <a:pt x="199260" y="3274"/>
                      <a:pt x="199522" y="2667"/>
                    </a:cubicBezTo>
                    <a:cubicBezTo>
                      <a:pt x="199784" y="2061"/>
                      <a:pt x="200515" y="1109"/>
                      <a:pt x="201422" y="632"/>
                    </a:cubicBezTo>
                    <a:cubicBezTo>
                      <a:pt x="202329" y="156"/>
                      <a:pt x="203241" y="61"/>
                      <a:pt x="204102" y="49"/>
                    </a:cubicBezTo>
                    <a:cubicBezTo>
                      <a:pt x="204963" y="37"/>
                      <a:pt x="206998" y="177"/>
                      <a:pt x="209297" y="443"/>
                    </a:cubicBezTo>
                    <a:cubicBezTo>
                      <a:pt x="213066" y="878"/>
                      <a:pt x="253264" y="5575"/>
                      <a:pt x="256122" y="5912"/>
                    </a:cubicBezTo>
                    <a:cubicBezTo>
                      <a:pt x="258980" y="6249"/>
                      <a:pt x="260987" y="6526"/>
                      <a:pt x="262200" y="7735"/>
                    </a:cubicBezTo>
                    <a:cubicBezTo>
                      <a:pt x="263419" y="8954"/>
                      <a:pt x="263572" y="10255"/>
                      <a:pt x="263419" y="11995"/>
                    </a:cubicBezTo>
                    <a:cubicBezTo>
                      <a:pt x="263229" y="14161"/>
                      <a:pt x="262810" y="16256"/>
                      <a:pt x="262200" y="18683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Volný tvar: obrazec 24">
                <a:extLst>
                  <a:ext uri="{FF2B5EF4-FFF2-40B4-BE49-F238E27FC236}">
                    <a16:creationId xmlns:a16="http://schemas.microsoft.com/office/drawing/2014/main" id="{4EFC397E-19B5-D386-925A-E9D03F54EC4B}"/>
                  </a:ext>
                </a:extLst>
              </p:cNvPr>
              <p:cNvSpPr/>
              <p:nvPr/>
            </p:nvSpPr>
            <p:spPr>
              <a:xfrm>
                <a:off x="7831819" y="3994503"/>
                <a:ext cx="254302" cy="429052"/>
              </a:xfrm>
              <a:custGeom>
                <a:avLst/>
                <a:gdLst>
                  <a:gd name="csX0" fmla="*/ 108968 w 254302"/>
                  <a:gd name="csY0" fmla="*/ 306484 h 429052"/>
                  <a:gd name="csX1" fmla="*/ 79170 w 254302"/>
                  <a:gd name="csY1" fmla="*/ 292503 h 429052"/>
                  <a:gd name="csX2" fmla="*/ 79170 w 254302"/>
                  <a:gd name="csY2" fmla="*/ 411687 h 429052"/>
                  <a:gd name="csX3" fmla="*/ 78875 w 254302"/>
                  <a:gd name="csY3" fmla="*/ 414428 h 429052"/>
                  <a:gd name="csX4" fmla="*/ 77694 w 254302"/>
                  <a:gd name="csY4" fmla="*/ 415922 h 429052"/>
                  <a:gd name="csX5" fmla="*/ 71268 w 254302"/>
                  <a:gd name="csY5" fmla="*/ 417770 h 429052"/>
                  <a:gd name="csX6" fmla="*/ 20792 w 254302"/>
                  <a:gd name="csY6" fmla="*/ 428104 h 429052"/>
                  <a:gd name="csX7" fmla="*/ 15570 w 254302"/>
                  <a:gd name="csY7" fmla="*/ 429000 h 429052"/>
                  <a:gd name="csX8" fmla="*/ 12890 w 254302"/>
                  <a:gd name="csY8" fmla="*/ 428718 h 429052"/>
                  <a:gd name="csX9" fmla="*/ 11799 w 254302"/>
                  <a:gd name="csY9" fmla="*/ 426641 h 429052"/>
                  <a:gd name="csX10" fmla="*/ 11672 w 254302"/>
                  <a:gd name="csY10" fmla="*/ 422030 h 429052"/>
                  <a:gd name="csX11" fmla="*/ 11672 w 254302"/>
                  <a:gd name="csY11" fmla="*/ 113714 h 429052"/>
                  <a:gd name="csX12" fmla="*/ 5588 w 254302"/>
                  <a:gd name="csY12" fmla="*/ 38314 h 429052"/>
                  <a:gd name="csX13" fmla="*/ 1629 w 254302"/>
                  <a:gd name="csY13" fmla="*/ 26043 h 429052"/>
                  <a:gd name="csX14" fmla="*/ 328 w 254302"/>
                  <a:gd name="csY14" fmla="*/ 22557 h 429052"/>
                  <a:gd name="csX15" fmla="*/ 97 w 254302"/>
                  <a:gd name="csY15" fmla="*/ 19706 h 429052"/>
                  <a:gd name="csX16" fmla="*/ 1870 w 254302"/>
                  <a:gd name="csY16" fmla="*/ 17587 h 429052"/>
                  <a:gd name="csX17" fmla="*/ 4140 w 254302"/>
                  <a:gd name="csY17" fmla="*/ 16707 h 429052"/>
                  <a:gd name="csX18" fmla="*/ 49372 w 254302"/>
                  <a:gd name="csY18" fmla="*/ 1832 h 429052"/>
                  <a:gd name="csX19" fmla="*/ 56544 w 254302"/>
                  <a:gd name="csY19" fmla="*/ 295 h 429052"/>
                  <a:gd name="csX20" fmla="*/ 59101 w 254302"/>
                  <a:gd name="csY20" fmla="*/ 1219 h 429052"/>
                  <a:gd name="csX21" fmla="*/ 73696 w 254302"/>
                  <a:gd name="csY21" fmla="*/ 35272 h 429052"/>
                  <a:gd name="csX22" fmla="*/ 153970 w 254302"/>
                  <a:gd name="csY22" fmla="*/ 0 h 429052"/>
                  <a:gd name="csX23" fmla="*/ 254303 w 254302"/>
                  <a:gd name="csY23" fmla="*/ 150205 h 429052"/>
                  <a:gd name="csX24" fmla="*/ 147277 w 254302"/>
                  <a:gd name="csY24" fmla="*/ 311348 h 429052"/>
                  <a:gd name="csX25" fmla="*/ 108968 w 254302"/>
                  <a:gd name="csY25" fmla="*/ 306484 h 429052"/>
                  <a:gd name="csX26" fmla="*/ 88290 w 254302"/>
                  <a:gd name="csY26" fmla="*/ 68107 h 429052"/>
                  <a:gd name="csX27" fmla="*/ 79170 w 254302"/>
                  <a:gd name="csY27" fmla="*/ 77232 h 429052"/>
                  <a:gd name="csX28" fmla="*/ 79170 w 254302"/>
                  <a:gd name="csY28" fmla="*/ 246897 h 429052"/>
                  <a:gd name="csX29" fmla="*/ 99848 w 254302"/>
                  <a:gd name="csY29" fmla="*/ 256626 h 429052"/>
                  <a:gd name="csX30" fmla="*/ 128427 w 254302"/>
                  <a:gd name="csY30" fmla="*/ 260272 h 429052"/>
                  <a:gd name="csX31" fmla="*/ 186805 w 254302"/>
                  <a:gd name="csY31" fmla="*/ 153246 h 429052"/>
                  <a:gd name="csX32" fmla="*/ 132683 w 254302"/>
                  <a:gd name="csY32" fmla="*/ 51085 h 429052"/>
                  <a:gd name="csX33" fmla="*/ 88290 w 254302"/>
                  <a:gd name="csY33" fmla="*/ 68107 h 429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254302" h="429052">
                    <a:moveTo>
                      <a:pt x="108968" y="306484"/>
                    </a:moveTo>
                    <a:cubicBezTo>
                      <a:pt x="99680" y="303514"/>
                      <a:pt x="89509" y="297973"/>
                      <a:pt x="79170" y="292503"/>
                    </a:cubicBezTo>
                    <a:lnTo>
                      <a:pt x="79170" y="411687"/>
                    </a:lnTo>
                    <a:cubicBezTo>
                      <a:pt x="79170" y="412860"/>
                      <a:pt x="79110" y="413739"/>
                      <a:pt x="78875" y="414428"/>
                    </a:cubicBezTo>
                    <a:cubicBezTo>
                      <a:pt x="78659" y="415060"/>
                      <a:pt x="78295" y="415532"/>
                      <a:pt x="77694" y="415922"/>
                    </a:cubicBezTo>
                    <a:cubicBezTo>
                      <a:pt x="76572" y="416649"/>
                      <a:pt x="74624" y="417092"/>
                      <a:pt x="71268" y="417770"/>
                    </a:cubicBezTo>
                    <a:cubicBezTo>
                      <a:pt x="64152" y="419206"/>
                      <a:pt x="26151" y="427003"/>
                      <a:pt x="20792" y="428104"/>
                    </a:cubicBezTo>
                    <a:cubicBezTo>
                      <a:pt x="19246" y="428422"/>
                      <a:pt x="17219" y="428852"/>
                      <a:pt x="15570" y="429000"/>
                    </a:cubicBezTo>
                    <a:cubicBezTo>
                      <a:pt x="14364" y="429108"/>
                      <a:pt x="13484" y="429066"/>
                      <a:pt x="12890" y="428718"/>
                    </a:cubicBezTo>
                    <a:cubicBezTo>
                      <a:pt x="12297" y="428370"/>
                      <a:pt x="11944" y="427885"/>
                      <a:pt x="11799" y="426641"/>
                    </a:cubicBezTo>
                    <a:cubicBezTo>
                      <a:pt x="11691" y="425722"/>
                      <a:pt x="11672" y="424319"/>
                      <a:pt x="11672" y="422030"/>
                    </a:cubicBezTo>
                    <a:cubicBezTo>
                      <a:pt x="11672" y="416645"/>
                      <a:pt x="11672" y="113714"/>
                      <a:pt x="11672" y="113714"/>
                    </a:cubicBezTo>
                    <a:cubicBezTo>
                      <a:pt x="11672" y="70545"/>
                      <a:pt x="8719" y="51420"/>
                      <a:pt x="5588" y="38314"/>
                    </a:cubicBezTo>
                    <a:cubicBezTo>
                      <a:pt x="4718" y="34672"/>
                      <a:pt x="2600" y="28384"/>
                      <a:pt x="1629" y="26043"/>
                    </a:cubicBezTo>
                    <a:cubicBezTo>
                      <a:pt x="1134" y="24853"/>
                      <a:pt x="640" y="23659"/>
                      <a:pt x="328" y="22557"/>
                    </a:cubicBezTo>
                    <a:cubicBezTo>
                      <a:pt x="27" y="21493"/>
                      <a:pt x="-105" y="20514"/>
                      <a:pt x="97" y="19706"/>
                    </a:cubicBezTo>
                    <a:cubicBezTo>
                      <a:pt x="355" y="18674"/>
                      <a:pt x="1034" y="18040"/>
                      <a:pt x="1870" y="17587"/>
                    </a:cubicBezTo>
                    <a:cubicBezTo>
                      <a:pt x="2567" y="17210"/>
                      <a:pt x="3375" y="16958"/>
                      <a:pt x="4140" y="16707"/>
                    </a:cubicBezTo>
                    <a:cubicBezTo>
                      <a:pt x="19707" y="11601"/>
                      <a:pt x="49372" y="1832"/>
                      <a:pt x="49372" y="1832"/>
                    </a:cubicBezTo>
                    <a:cubicBezTo>
                      <a:pt x="51791" y="1025"/>
                      <a:pt x="54981" y="295"/>
                      <a:pt x="56544" y="295"/>
                    </a:cubicBezTo>
                    <a:cubicBezTo>
                      <a:pt x="57481" y="295"/>
                      <a:pt x="58486" y="604"/>
                      <a:pt x="59101" y="1219"/>
                    </a:cubicBezTo>
                    <a:cubicBezTo>
                      <a:pt x="62752" y="4865"/>
                      <a:pt x="67008" y="13990"/>
                      <a:pt x="73696" y="35272"/>
                    </a:cubicBezTo>
                    <a:cubicBezTo>
                      <a:pt x="92550" y="18250"/>
                      <a:pt x="115051" y="0"/>
                      <a:pt x="153970" y="0"/>
                    </a:cubicBezTo>
                    <a:cubicBezTo>
                      <a:pt x="217212" y="0"/>
                      <a:pt x="254303" y="48648"/>
                      <a:pt x="254303" y="150205"/>
                    </a:cubicBezTo>
                    <a:cubicBezTo>
                      <a:pt x="254303" y="256012"/>
                      <a:pt x="222077" y="311348"/>
                      <a:pt x="147277" y="311348"/>
                    </a:cubicBezTo>
                    <a:cubicBezTo>
                      <a:pt x="130250" y="311348"/>
                      <a:pt x="118256" y="309453"/>
                      <a:pt x="108968" y="306484"/>
                    </a:cubicBezTo>
                    <a:close/>
                    <a:moveTo>
                      <a:pt x="88290" y="68107"/>
                    </a:moveTo>
                    <a:cubicBezTo>
                      <a:pt x="85253" y="71149"/>
                      <a:pt x="82821" y="73586"/>
                      <a:pt x="79170" y="77232"/>
                    </a:cubicBezTo>
                    <a:lnTo>
                      <a:pt x="79170" y="246897"/>
                    </a:lnTo>
                    <a:cubicBezTo>
                      <a:pt x="85862" y="250543"/>
                      <a:pt x="92550" y="254189"/>
                      <a:pt x="99848" y="256626"/>
                    </a:cubicBezTo>
                    <a:cubicBezTo>
                      <a:pt x="107145" y="259054"/>
                      <a:pt x="116265" y="260272"/>
                      <a:pt x="128427" y="260272"/>
                    </a:cubicBezTo>
                    <a:cubicBezTo>
                      <a:pt x="176466" y="260272"/>
                      <a:pt x="186805" y="224396"/>
                      <a:pt x="186805" y="153246"/>
                    </a:cubicBezTo>
                    <a:cubicBezTo>
                      <a:pt x="186805" y="91827"/>
                      <a:pt x="175857" y="51085"/>
                      <a:pt x="132683" y="51085"/>
                    </a:cubicBezTo>
                    <a:cubicBezTo>
                      <a:pt x="115051" y="51085"/>
                      <a:pt x="101061" y="57169"/>
                      <a:pt x="88290" y="68107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Volný tvar: obrazec 25">
                <a:extLst>
                  <a:ext uri="{FF2B5EF4-FFF2-40B4-BE49-F238E27FC236}">
                    <a16:creationId xmlns:a16="http://schemas.microsoft.com/office/drawing/2014/main" id="{84B24285-0F59-98A8-1FF1-C31D7D9701E7}"/>
                  </a:ext>
                </a:extLst>
              </p:cNvPr>
              <p:cNvSpPr/>
              <p:nvPr/>
            </p:nvSpPr>
            <p:spPr>
              <a:xfrm>
                <a:off x="8129872" y="3994503"/>
                <a:ext cx="254184" cy="311348"/>
              </a:xfrm>
              <a:custGeom>
                <a:avLst/>
                <a:gdLst>
                  <a:gd name="csX0" fmla="*/ 0 w 254184"/>
                  <a:gd name="csY0" fmla="*/ 155674 h 311348"/>
                  <a:gd name="csX1" fmla="*/ 127090 w 254184"/>
                  <a:gd name="csY1" fmla="*/ 0 h 311348"/>
                  <a:gd name="csX2" fmla="*/ 254184 w 254184"/>
                  <a:gd name="csY2" fmla="*/ 155674 h 311348"/>
                  <a:gd name="csX3" fmla="*/ 127090 w 254184"/>
                  <a:gd name="csY3" fmla="*/ 311348 h 311348"/>
                  <a:gd name="csX4" fmla="*/ 0 w 254184"/>
                  <a:gd name="csY4" fmla="*/ 155674 h 311348"/>
                  <a:gd name="csX5" fmla="*/ 72363 w 254184"/>
                  <a:gd name="csY5" fmla="*/ 155674 h 311348"/>
                  <a:gd name="csX6" fmla="*/ 127090 w 254184"/>
                  <a:gd name="csY6" fmla="*/ 260272 h 311348"/>
                  <a:gd name="csX7" fmla="*/ 181821 w 254184"/>
                  <a:gd name="csY7" fmla="*/ 155674 h 311348"/>
                  <a:gd name="csX8" fmla="*/ 127090 w 254184"/>
                  <a:gd name="csY8" fmla="*/ 51085 h 311348"/>
                  <a:gd name="csX9" fmla="*/ 72363 w 254184"/>
                  <a:gd name="csY9" fmla="*/ 155674 h 311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54184" h="311348">
                    <a:moveTo>
                      <a:pt x="0" y="155674"/>
                    </a:moveTo>
                    <a:cubicBezTo>
                      <a:pt x="0" y="59596"/>
                      <a:pt x="48648" y="0"/>
                      <a:pt x="127090" y="0"/>
                    </a:cubicBezTo>
                    <a:cubicBezTo>
                      <a:pt x="204927" y="0"/>
                      <a:pt x="254184" y="59596"/>
                      <a:pt x="254184" y="155674"/>
                    </a:cubicBezTo>
                    <a:cubicBezTo>
                      <a:pt x="254184" y="251761"/>
                      <a:pt x="205536" y="311348"/>
                      <a:pt x="127090" y="311348"/>
                    </a:cubicBezTo>
                    <a:cubicBezTo>
                      <a:pt x="48648" y="311348"/>
                      <a:pt x="0" y="251761"/>
                      <a:pt x="0" y="155674"/>
                    </a:cubicBezTo>
                    <a:close/>
                    <a:moveTo>
                      <a:pt x="72363" y="155674"/>
                    </a:moveTo>
                    <a:cubicBezTo>
                      <a:pt x="72363" y="210406"/>
                      <a:pt x="79051" y="260272"/>
                      <a:pt x="127090" y="260272"/>
                    </a:cubicBezTo>
                    <a:cubicBezTo>
                      <a:pt x="175134" y="260272"/>
                      <a:pt x="181821" y="211010"/>
                      <a:pt x="181821" y="155674"/>
                    </a:cubicBezTo>
                    <a:cubicBezTo>
                      <a:pt x="181821" y="100952"/>
                      <a:pt x="174524" y="51085"/>
                      <a:pt x="127090" y="51085"/>
                    </a:cubicBezTo>
                    <a:cubicBezTo>
                      <a:pt x="79660" y="51085"/>
                      <a:pt x="72363" y="100952"/>
                      <a:pt x="72363" y="155674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Volný tvar: obrazec 26">
                <a:extLst>
                  <a:ext uri="{FF2B5EF4-FFF2-40B4-BE49-F238E27FC236}">
                    <a16:creationId xmlns:a16="http://schemas.microsoft.com/office/drawing/2014/main" id="{4309FDE8-B03E-0472-D8C3-EE0264BEC3CC}"/>
                  </a:ext>
                </a:extLst>
              </p:cNvPr>
              <p:cNvSpPr/>
              <p:nvPr/>
            </p:nvSpPr>
            <p:spPr>
              <a:xfrm>
                <a:off x="8410167" y="3909440"/>
                <a:ext cx="205276" cy="396410"/>
              </a:xfrm>
              <a:custGeom>
                <a:avLst/>
                <a:gdLst>
                  <a:gd name="csX0" fmla="*/ 51685 w 205276"/>
                  <a:gd name="csY0" fmla="*/ 283916 h 396410"/>
                  <a:gd name="csX1" fmla="*/ 51685 w 205276"/>
                  <a:gd name="csY1" fmla="*/ 142231 h 396410"/>
                  <a:gd name="csX2" fmla="*/ 3646 w 205276"/>
                  <a:gd name="csY2" fmla="*/ 142231 h 396410"/>
                  <a:gd name="csX3" fmla="*/ 0 w 205276"/>
                  <a:gd name="csY3" fmla="*/ 138576 h 396410"/>
                  <a:gd name="csX4" fmla="*/ 0 w 205276"/>
                  <a:gd name="csY4" fmla="*/ 99052 h 396410"/>
                  <a:gd name="csX5" fmla="*/ 3646 w 205276"/>
                  <a:gd name="csY5" fmla="*/ 95406 h 396410"/>
                  <a:gd name="csX6" fmla="*/ 51685 w 205276"/>
                  <a:gd name="csY6" fmla="*/ 95406 h 396410"/>
                  <a:gd name="csX7" fmla="*/ 51685 w 205276"/>
                  <a:gd name="csY7" fmla="*/ 13913 h 396410"/>
                  <a:gd name="csX8" fmla="*/ 57159 w 205276"/>
                  <a:gd name="csY8" fmla="*/ 7839 h 396410"/>
                  <a:gd name="csX9" fmla="*/ 110672 w 205276"/>
                  <a:gd name="csY9" fmla="*/ 537 h 396410"/>
                  <a:gd name="csX10" fmla="*/ 117970 w 205276"/>
                  <a:gd name="csY10" fmla="*/ 537 h 396410"/>
                  <a:gd name="csX11" fmla="*/ 119188 w 205276"/>
                  <a:gd name="csY11" fmla="*/ 6016 h 396410"/>
                  <a:gd name="csX12" fmla="*/ 119188 w 205276"/>
                  <a:gd name="csY12" fmla="*/ 95406 h 396410"/>
                  <a:gd name="csX13" fmla="*/ 193888 w 205276"/>
                  <a:gd name="csY13" fmla="*/ 95406 h 396410"/>
                  <a:gd name="csX14" fmla="*/ 198239 w 205276"/>
                  <a:gd name="csY14" fmla="*/ 100876 h 396410"/>
                  <a:gd name="csX15" fmla="*/ 190337 w 205276"/>
                  <a:gd name="csY15" fmla="*/ 136752 h 396410"/>
                  <a:gd name="csX16" fmla="*/ 184254 w 205276"/>
                  <a:gd name="csY16" fmla="*/ 142231 h 396410"/>
                  <a:gd name="csX17" fmla="*/ 119188 w 205276"/>
                  <a:gd name="csY17" fmla="*/ 142231 h 396410"/>
                  <a:gd name="csX18" fmla="*/ 119188 w 205276"/>
                  <a:gd name="csY18" fmla="*/ 294250 h 396410"/>
                  <a:gd name="csX19" fmla="*/ 144726 w 205276"/>
                  <a:gd name="csY19" fmla="*/ 336210 h 396410"/>
                  <a:gd name="csX20" fmla="*/ 176347 w 205276"/>
                  <a:gd name="csY20" fmla="*/ 330136 h 396410"/>
                  <a:gd name="csX21" fmla="*/ 186077 w 205276"/>
                  <a:gd name="csY21" fmla="*/ 326480 h 396410"/>
                  <a:gd name="csX22" fmla="*/ 193674 w 205276"/>
                  <a:gd name="csY22" fmla="*/ 330104 h 396410"/>
                  <a:gd name="csX23" fmla="*/ 204932 w 205276"/>
                  <a:gd name="csY23" fmla="*/ 374524 h 396410"/>
                  <a:gd name="csX24" fmla="*/ 204322 w 205276"/>
                  <a:gd name="csY24" fmla="*/ 378784 h 396410"/>
                  <a:gd name="csX25" fmla="*/ 125267 w 205276"/>
                  <a:gd name="csY25" fmla="*/ 396411 h 396410"/>
                  <a:gd name="csX26" fmla="*/ 51685 w 205276"/>
                  <a:gd name="csY26" fmla="*/ 283916 h 3964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205276" h="396410">
                    <a:moveTo>
                      <a:pt x="51685" y="283916"/>
                    </a:moveTo>
                    <a:lnTo>
                      <a:pt x="51685" y="142231"/>
                    </a:lnTo>
                    <a:lnTo>
                      <a:pt x="3646" y="142231"/>
                    </a:lnTo>
                    <a:cubicBezTo>
                      <a:pt x="609" y="142231"/>
                      <a:pt x="0" y="141617"/>
                      <a:pt x="0" y="138576"/>
                    </a:cubicBezTo>
                    <a:lnTo>
                      <a:pt x="0" y="99052"/>
                    </a:lnTo>
                    <a:cubicBezTo>
                      <a:pt x="0" y="96011"/>
                      <a:pt x="609" y="95406"/>
                      <a:pt x="3646" y="95406"/>
                    </a:cubicBezTo>
                    <a:lnTo>
                      <a:pt x="51685" y="95406"/>
                    </a:lnTo>
                    <a:lnTo>
                      <a:pt x="51685" y="13913"/>
                    </a:lnTo>
                    <a:cubicBezTo>
                      <a:pt x="51685" y="9662"/>
                      <a:pt x="52294" y="8444"/>
                      <a:pt x="57159" y="7839"/>
                    </a:cubicBezTo>
                    <a:lnTo>
                      <a:pt x="110672" y="537"/>
                    </a:lnTo>
                    <a:cubicBezTo>
                      <a:pt x="112500" y="537"/>
                      <a:pt x="116756" y="-672"/>
                      <a:pt x="117970" y="537"/>
                    </a:cubicBezTo>
                    <a:cubicBezTo>
                      <a:pt x="119188" y="1756"/>
                      <a:pt x="119188" y="2361"/>
                      <a:pt x="119188" y="6016"/>
                    </a:cubicBezTo>
                    <a:lnTo>
                      <a:pt x="119188" y="95406"/>
                    </a:lnTo>
                    <a:cubicBezTo>
                      <a:pt x="119188" y="95406"/>
                      <a:pt x="189656" y="95406"/>
                      <a:pt x="193888" y="95406"/>
                    </a:cubicBezTo>
                    <a:cubicBezTo>
                      <a:pt x="199126" y="95406"/>
                      <a:pt x="199397" y="95718"/>
                      <a:pt x="198239" y="100876"/>
                    </a:cubicBezTo>
                    <a:cubicBezTo>
                      <a:pt x="196934" y="106692"/>
                      <a:pt x="190337" y="136752"/>
                      <a:pt x="190337" y="136752"/>
                    </a:cubicBezTo>
                    <a:cubicBezTo>
                      <a:pt x="189119" y="141617"/>
                      <a:pt x="188509" y="142231"/>
                      <a:pt x="184254" y="142231"/>
                    </a:cubicBezTo>
                    <a:lnTo>
                      <a:pt x="119188" y="142231"/>
                    </a:lnTo>
                    <a:lnTo>
                      <a:pt x="119188" y="294250"/>
                    </a:lnTo>
                    <a:cubicBezTo>
                      <a:pt x="119188" y="316751"/>
                      <a:pt x="121011" y="336210"/>
                      <a:pt x="144726" y="336210"/>
                    </a:cubicBezTo>
                    <a:cubicBezTo>
                      <a:pt x="157497" y="336210"/>
                      <a:pt x="168441" y="333168"/>
                      <a:pt x="176347" y="330136"/>
                    </a:cubicBezTo>
                    <a:cubicBezTo>
                      <a:pt x="179998" y="328917"/>
                      <a:pt x="183026" y="327674"/>
                      <a:pt x="186077" y="326480"/>
                    </a:cubicBezTo>
                    <a:cubicBezTo>
                      <a:pt x="191423" y="324389"/>
                      <a:pt x="193112" y="327914"/>
                      <a:pt x="193674" y="330104"/>
                    </a:cubicBezTo>
                    <a:cubicBezTo>
                      <a:pt x="193674" y="330104"/>
                      <a:pt x="204451" y="372671"/>
                      <a:pt x="204932" y="374524"/>
                    </a:cubicBezTo>
                    <a:cubicBezTo>
                      <a:pt x="205413" y="376377"/>
                      <a:pt x="205536" y="377566"/>
                      <a:pt x="204322" y="378784"/>
                    </a:cubicBezTo>
                    <a:cubicBezTo>
                      <a:pt x="195807" y="388514"/>
                      <a:pt x="163576" y="396411"/>
                      <a:pt x="125267" y="396411"/>
                    </a:cubicBezTo>
                    <a:cubicBezTo>
                      <a:pt x="52294" y="396411"/>
                      <a:pt x="51685" y="341075"/>
                      <a:pt x="51685" y="283916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Volný tvar: obrazec 27">
                <a:extLst>
                  <a:ext uri="{FF2B5EF4-FFF2-40B4-BE49-F238E27FC236}">
                    <a16:creationId xmlns:a16="http://schemas.microsoft.com/office/drawing/2014/main" id="{79695212-38AF-9288-DF5D-30BFF8495314}"/>
                  </a:ext>
                </a:extLst>
              </p:cNvPr>
              <p:cNvSpPr/>
              <p:nvPr/>
            </p:nvSpPr>
            <p:spPr>
              <a:xfrm>
                <a:off x="8654594" y="3994503"/>
                <a:ext cx="245064" cy="311348"/>
              </a:xfrm>
              <a:custGeom>
                <a:avLst/>
                <a:gdLst>
                  <a:gd name="csX0" fmla="*/ 67498 w 245064"/>
                  <a:gd name="csY0" fmla="*/ 171487 h 311348"/>
                  <a:gd name="csX1" fmla="*/ 139257 w 245064"/>
                  <a:gd name="csY1" fmla="*/ 257231 h 311348"/>
                  <a:gd name="csX2" fmla="*/ 192770 w 245064"/>
                  <a:gd name="csY2" fmla="*/ 246897 h 311348"/>
                  <a:gd name="csX3" fmla="*/ 201035 w 245064"/>
                  <a:gd name="csY3" fmla="*/ 243621 h 311348"/>
                  <a:gd name="csX4" fmla="*/ 209187 w 245064"/>
                  <a:gd name="csY4" fmla="*/ 239703 h 311348"/>
                  <a:gd name="csX5" fmla="*/ 215875 w 245064"/>
                  <a:gd name="csY5" fmla="*/ 237167 h 311348"/>
                  <a:gd name="csX6" fmla="*/ 218917 w 245064"/>
                  <a:gd name="csY6" fmla="*/ 239595 h 311348"/>
                  <a:gd name="csX7" fmla="*/ 235334 w 245064"/>
                  <a:gd name="csY7" fmla="*/ 276690 h 311348"/>
                  <a:gd name="csX8" fmla="*/ 234725 w 245064"/>
                  <a:gd name="csY8" fmla="*/ 282160 h 311348"/>
                  <a:gd name="csX9" fmla="*/ 131350 w 245064"/>
                  <a:gd name="csY9" fmla="*/ 311348 h 311348"/>
                  <a:gd name="csX10" fmla="*/ 0 w 245064"/>
                  <a:gd name="csY10" fmla="*/ 158716 h 311348"/>
                  <a:gd name="csX11" fmla="*/ 128308 w 245064"/>
                  <a:gd name="csY11" fmla="*/ 0 h 311348"/>
                  <a:gd name="csX12" fmla="*/ 245064 w 245064"/>
                  <a:gd name="csY12" fmla="*/ 161153 h 311348"/>
                  <a:gd name="csX13" fmla="*/ 235944 w 245064"/>
                  <a:gd name="csY13" fmla="*/ 171487 h 311348"/>
                  <a:gd name="csX14" fmla="*/ 67498 w 245064"/>
                  <a:gd name="csY14" fmla="*/ 171487 h 311348"/>
                  <a:gd name="csX15" fmla="*/ 76619 w 245064"/>
                  <a:gd name="csY15" fmla="*/ 77232 h 311348"/>
                  <a:gd name="csX16" fmla="*/ 66889 w 245064"/>
                  <a:gd name="csY16" fmla="*/ 124662 h 311348"/>
                  <a:gd name="csX17" fmla="*/ 172701 w 245064"/>
                  <a:gd name="csY17" fmla="*/ 124662 h 311348"/>
                  <a:gd name="csX18" fmla="*/ 124053 w 245064"/>
                  <a:gd name="csY18" fmla="*/ 46825 h 311348"/>
                  <a:gd name="csX19" fmla="*/ 76619 w 245064"/>
                  <a:gd name="csY19" fmla="*/ 77232 h 311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45064" h="311348">
                    <a:moveTo>
                      <a:pt x="67498" y="171487"/>
                    </a:moveTo>
                    <a:cubicBezTo>
                      <a:pt x="67498" y="211010"/>
                      <a:pt x="77837" y="257231"/>
                      <a:pt x="139257" y="257231"/>
                    </a:cubicBezTo>
                    <a:cubicBezTo>
                      <a:pt x="161753" y="257231"/>
                      <a:pt x="179998" y="251761"/>
                      <a:pt x="192770" y="246897"/>
                    </a:cubicBezTo>
                    <a:cubicBezTo>
                      <a:pt x="195770" y="245803"/>
                      <a:pt x="198525" y="244712"/>
                      <a:pt x="201035" y="243621"/>
                    </a:cubicBezTo>
                    <a:cubicBezTo>
                      <a:pt x="204121" y="242280"/>
                      <a:pt x="206769" y="240877"/>
                      <a:pt x="209187" y="239703"/>
                    </a:cubicBezTo>
                    <a:cubicBezTo>
                      <a:pt x="211606" y="238528"/>
                      <a:pt x="214052" y="237167"/>
                      <a:pt x="215875" y="237167"/>
                    </a:cubicBezTo>
                    <a:cubicBezTo>
                      <a:pt x="217094" y="237167"/>
                      <a:pt x="218308" y="238376"/>
                      <a:pt x="218917" y="239595"/>
                    </a:cubicBezTo>
                    <a:lnTo>
                      <a:pt x="235334" y="276690"/>
                    </a:lnTo>
                    <a:cubicBezTo>
                      <a:pt x="236501" y="279328"/>
                      <a:pt x="235944" y="280950"/>
                      <a:pt x="234725" y="282160"/>
                    </a:cubicBezTo>
                    <a:cubicBezTo>
                      <a:pt x="223782" y="294326"/>
                      <a:pt x="176957" y="311348"/>
                      <a:pt x="131350" y="311348"/>
                    </a:cubicBezTo>
                    <a:cubicBezTo>
                      <a:pt x="54118" y="311348"/>
                      <a:pt x="0" y="268179"/>
                      <a:pt x="0" y="158716"/>
                    </a:cubicBezTo>
                    <a:cubicBezTo>
                      <a:pt x="0" y="63857"/>
                      <a:pt x="50471" y="0"/>
                      <a:pt x="128308" y="0"/>
                    </a:cubicBezTo>
                    <a:cubicBezTo>
                      <a:pt x="226823" y="0"/>
                      <a:pt x="245064" y="86962"/>
                      <a:pt x="245064" y="161153"/>
                    </a:cubicBezTo>
                    <a:cubicBezTo>
                      <a:pt x="245064" y="170883"/>
                      <a:pt x="244455" y="171487"/>
                      <a:pt x="235944" y="171487"/>
                    </a:cubicBezTo>
                    <a:lnTo>
                      <a:pt x="67498" y="171487"/>
                    </a:lnTo>
                    <a:close/>
                    <a:moveTo>
                      <a:pt x="76619" y="77232"/>
                    </a:moveTo>
                    <a:cubicBezTo>
                      <a:pt x="69931" y="92432"/>
                      <a:pt x="68712" y="108245"/>
                      <a:pt x="66889" y="124662"/>
                    </a:cubicBezTo>
                    <a:lnTo>
                      <a:pt x="172701" y="124662"/>
                    </a:lnTo>
                    <a:cubicBezTo>
                      <a:pt x="172701" y="93045"/>
                      <a:pt x="169659" y="46825"/>
                      <a:pt x="124053" y="46825"/>
                    </a:cubicBezTo>
                    <a:cubicBezTo>
                      <a:pt x="97901" y="46825"/>
                      <a:pt x="83916" y="61420"/>
                      <a:pt x="76619" y="77232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Volný tvar: obrazec 28">
                <a:extLst>
                  <a:ext uri="{FF2B5EF4-FFF2-40B4-BE49-F238E27FC236}">
                    <a16:creationId xmlns:a16="http://schemas.microsoft.com/office/drawing/2014/main" id="{995A06B2-95E1-7471-F4A4-FF3C403BCF2B}"/>
                  </a:ext>
                </a:extLst>
              </p:cNvPr>
              <p:cNvSpPr/>
              <p:nvPr/>
            </p:nvSpPr>
            <p:spPr>
              <a:xfrm>
                <a:off x="8948878" y="3871008"/>
                <a:ext cx="217610" cy="434843"/>
              </a:xfrm>
              <a:custGeom>
                <a:avLst/>
                <a:gdLst>
                  <a:gd name="csX0" fmla="*/ 211010 w 217610"/>
                  <a:gd name="csY0" fmla="*/ 405050 h 434843"/>
                  <a:gd name="csX1" fmla="*/ 209797 w 217610"/>
                  <a:gd name="csY1" fmla="*/ 409914 h 434843"/>
                  <a:gd name="csX2" fmla="*/ 203953 w 217610"/>
                  <a:gd name="csY2" fmla="*/ 414464 h 434843"/>
                  <a:gd name="csX3" fmla="*/ 130132 w 217610"/>
                  <a:gd name="csY3" fmla="*/ 434843 h 434843"/>
                  <a:gd name="csX4" fmla="*/ 0 w 217610"/>
                  <a:gd name="csY4" fmla="*/ 285252 h 434843"/>
                  <a:gd name="csX5" fmla="*/ 136824 w 217610"/>
                  <a:gd name="csY5" fmla="*/ 123495 h 434843"/>
                  <a:gd name="csX6" fmla="*/ 216484 w 217610"/>
                  <a:gd name="csY6" fmla="*/ 152684 h 434843"/>
                  <a:gd name="csX7" fmla="*/ 217089 w 217610"/>
                  <a:gd name="csY7" fmla="*/ 158162 h 434843"/>
                  <a:gd name="csX8" fmla="*/ 196416 w 217610"/>
                  <a:gd name="csY8" fmla="*/ 195258 h 434843"/>
                  <a:gd name="csX9" fmla="*/ 190337 w 217610"/>
                  <a:gd name="csY9" fmla="*/ 195862 h 434843"/>
                  <a:gd name="csX10" fmla="*/ 177566 w 217610"/>
                  <a:gd name="csY10" fmla="*/ 187351 h 434843"/>
                  <a:gd name="csX11" fmla="*/ 159812 w 217610"/>
                  <a:gd name="csY11" fmla="*/ 178655 h 434843"/>
                  <a:gd name="csX12" fmla="*/ 136824 w 217610"/>
                  <a:gd name="csY12" fmla="*/ 174580 h 434843"/>
                  <a:gd name="csX13" fmla="*/ 72363 w 217610"/>
                  <a:gd name="csY13" fmla="*/ 281001 h 434843"/>
                  <a:gd name="csX14" fmla="*/ 139861 w 217610"/>
                  <a:gd name="csY14" fmla="*/ 383767 h 434843"/>
                  <a:gd name="csX15" fmla="*/ 163176 w 217610"/>
                  <a:gd name="csY15" fmla="*/ 379792 h 434843"/>
                  <a:gd name="csX16" fmla="*/ 176957 w 217610"/>
                  <a:gd name="csY16" fmla="*/ 372819 h 434843"/>
                  <a:gd name="csX17" fmla="*/ 189119 w 217610"/>
                  <a:gd name="csY17" fmla="*/ 364913 h 434843"/>
                  <a:gd name="csX18" fmla="*/ 195202 w 217610"/>
                  <a:gd name="csY18" fmla="*/ 366131 h 434843"/>
                  <a:gd name="csX19" fmla="*/ 211010 w 217610"/>
                  <a:gd name="csY19" fmla="*/ 405050 h 434843"/>
                  <a:gd name="csX20" fmla="*/ 123249 w 217610"/>
                  <a:gd name="csY20" fmla="*/ 92490 h 434843"/>
                  <a:gd name="csX21" fmla="*/ 121011 w 217610"/>
                  <a:gd name="csY21" fmla="*/ 93701 h 434843"/>
                  <a:gd name="csX22" fmla="*/ 118205 w 217610"/>
                  <a:gd name="csY22" fmla="*/ 92221 h 434843"/>
                  <a:gd name="csX23" fmla="*/ 46820 w 217610"/>
                  <a:gd name="csY23" fmla="*/ 35928 h 434843"/>
                  <a:gd name="csX24" fmla="*/ 42717 w 217610"/>
                  <a:gd name="csY24" fmla="*/ 32410 h 434843"/>
                  <a:gd name="csX25" fmla="*/ 42330 w 217610"/>
                  <a:gd name="csY25" fmla="*/ 28570 h 434843"/>
                  <a:gd name="csX26" fmla="*/ 44393 w 217610"/>
                  <a:gd name="csY26" fmla="*/ 24989 h 434843"/>
                  <a:gd name="csX27" fmla="*/ 57675 w 217610"/>
                  <a:gd name="csY27" fmla="*/ 2487 h 434843"/>
                  <a:gd name="csX28" fmla="*/ 62944 w 217610"/>
                  <a:gd name="csY28" fmla="*/ 1063 h 434843"/>
                  <a:gd name="csX29" fmla="*/ 121011 w 217610"/>
                  <a:gd name="csY29" fmla="*/ 34105 h 434843"/>
                  <a:gd name="csX30" fmla="*/ 178554 w 217610"/>
                  <a:gd name="csY30" fmla="*/ 1345 h 434843"/>
                  <a:gd name="csX31" fmla="*/ 184287 w 217610"/>
                  <a:gd name="csY31" fmla="*/ 2421 h 434843"/>
                  <a:gd name="csX32" fmla="*/ 199242 w 217610"/>
                  <a:gd name="csY32" fmla="*/ 27799 h 434843"/>
                  <a:gd name="csX33" fmla="*/ 198626 w 217610"/>
                  <a:gd name="csY33" fmla="*/ 33066 h 434843"/>
                  <a:gd name="csX34" fmla="*/ 123249 w 217610"/>
                  <a:gd name="csY34" fmla="*/ 92490 h 4348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217610" h="434843">
                    <a:moveTo>
                      <a:pt x="211010" y="405050"/>
                    </a:moveTo>
                    <a:cubicBezTo>
                      <a:pt x="211849" y="407118"/>
                      <a:pt x="211219" y="408596"/>
                      <a:pt x="209797" y="409914"/>
                    </a:cubicBezTo>
                    <a:cubicBezTo>
                      <a:pt x="208040" y="411544"/>
                      <a:pt x="206273" y="412920"/>
                      <a:pt x="203953" y="414464"/>
                    </a:cubicBezTo>
                    <a:cubicBezTo>
                      <a:pt x="189061" y="424377"/>
                      <a:pt x="159596" y="434843"/>
                      <a:pt x="130132" y="434843"/>
                    </a:cubicBezTo>
                    <a:cubicBezTo>
                      <a:pt x="48648" y="434843"/>
                      <a:pt x="0" y="385590"/>
                      <a:pt x="0" y="285252"/>
                    </a:cubicBezTo>
                    <a:cubicBezTo>
                      <a:pt x="0" y="184310"/>
                      <a:pt x="50471" y="123495"/>
                      <a:pt x="136824" y="123495"/>
                    </a:cubicBezTo>
                    <a:cubicBezTo>
                      <a:pt x="167227" y="123495"/>
                      <a:pt x="202495" y="136266"/>
                      <a:pt x="216484" y="152684"/>
                    </a:cubicBezTo>
                    <a:cubicBezTo>
                      <a:pt x="217089" y="153298"/>
                      <a:pt x="218308" y="155725"/>
                      <a:pt x="217089" y="158162"/>
                    </a:cubicBezTo>
                    <a:cubicBezTo>
                      <a:pt x="217089" y="158162"/>
                      <a:pt x="197848" y="192751"/>
                      <a:pt x="196416" y="195258"/>
                    </a:cubicBezTo>
                    <a:cubicBezTo>
                      <a:pt x="194985" y="197764"/>
                      <a:pt x="192687" y="197596"/>
                      <a:pt x="190337" y="195862"/>
                    </a:cubicBezTo>
                    <a:cubicBezTo>
                      <a:pt x="186686" y="193435"/>
                      <a:pt x="185613" y="192290"/>
                      <a:pt x="177566" y="187351"/>
                    </a:cubicBezTo>
                    <a:cubicBezTo>
                      <a:pt x="173401" y="184795"/>
                      <a:pt x="167193" y="181274"/>
                      <a:pt x="159812" y="178655"/>
                    </a:cubicBezTo>
                    <a:cubicBezTo>
                      <a:pt x="152933" y="176214"/>
                      <a:pt x="145036" y="174580"/>
                      <a:pt x="136824" y="174580"/>
                    </a:cubicBezTo>
                    <a:cubicBezTo>
                      <a:pt x="90604" y="174580"/>
                      <a:pt x="72363" y="211061"/>
                      <a:pt x="72363" y="281001"/>
                    </a:cubicBezTo>
                    <a:cubicBezTo>
                      <a:pt x="72363" y="347890"/>
                      <a:pt x="88176" y="383767"/>
                      <a:pt x="139861" y="383767"/>
                    </a:cubicBezTo>
                    <a:cubicBezTo>
                      <a:pt x="149122" y="383767"/>
                      <a:pt x="156763" y="382150"/>
                      <a:pt x="163176" y="379792"/>
                    </a:cubicBezTo>
                    <a:cubicBezTo>
                      <a:pt x="168556" y="377815"/>
                      <a:pt x="172909" y="375303"/>
                      <a:pt x="176957" y="372819"/>
                    </a:cubicBezTo>
                    <a:cubicBezTo>
                      <a:pt x="181005" y="370335"/>
                      <a:pt x="186077" y="366736"/>
                      <a:pt x="189119" y="364913"/>
                    </a:cubicBezTo>
                    <a:cubicBezTo>
                      <a:pt x="192160" y="363089"/>
                      <a:pt x="194593" y="364308"/>
                      <a:pt x="195202" y="366131"/>
                    </a:cubicBezTo>
                    <a:cubicBezTo>
                      <a:pt x="195202" y="366131"/>
                      <a:pt x="210172" y="402981"/>
                      <a:pt x="211010" y="405050"/>
                    </a:cubicBezTo>
                    <a:close/>
                    <a:moveTo>
                      <a:pt x="123249" y="92490"/>
                    </a:moveTo>
                    <a:cubicBezTo>
                      <a:pt x="122375" y="93178"/>
                      <a:pt x="121525" y="93701"/>
                      <a:pt x="121011" y="93701"/>
                    </a:cubicBezTo>
                    <a:cubicBezTo>
                      <a:pt x="120430" y="93701"/>
                      <a:pt x="119262" y="93057"/>
                      <a:pt x="118205" y="92221"/>
                    </a:cubicBezTo>
                    <a:cubicBezTo>
                      <a:pt x="112341" y="87582"/>
                      <a:pt x="49139" y="37779"/>
                      <a:pt x="46820" y="35928"/>
                    </a:cubicBezTo>
                    <a:cubicBezTo>
                      <a:pt x="44503" y="34077"/>
                      <a:pt x="43935" y="33629"/>
                      <a:pt x="42717" y="32410"/>
                    </a:cubicBezTo>
                    <a:cubicBezTo>
                      <a:pt x="41514" y="31393"/>
                      <a:pt x="41379" y="30372"/>
                      <a:pt x="42330" y="28570"/>
                    </a:cubicBezTo>
                    <a:cubicBezTo>
                      <a:pt x="43093" y="27123"/>
                      <a:pt x="43583" y="26409"/>
                      <a:pt x="44393" y="24989"/>
                    </a:cubicBezTo>
                    <a:cubicBezTo>
                      <a:pt x="45202" y="23570"/>
                      <a:pt x="54659" y="7544"/>
                      <a:pt x="57675" y="2487"/>
                    </a:cubicBezTo>
                    <a:cubicBezTo>
                      <a:pt x="59511" y="-593"/>
                      <a:pt x="60438" y="-370"/>
                      <a:pt x="62944" y="1063"/>
                    </a:cubicBezTo>
                    <a:cubicBezTo>
                      <a:pt x="69086" y="4575"/>
                      <a:pt x="121011" y="34105"/>
                      <a:pt x="121011" y="34105"/>
                    </a:cubicBezTo>
                    <a:cubicBezTo>
                      <a:pt x="121011" y="34105"/>
                      <a:pt x="173161" y="4435"/>
                      <a:pt x="178554" y="1345"/>
                    </a:cubicBezTo>
                    <a:cubicBezTo>
                      <a:pt x="182005" y="-632"/>
                      <a:pt x="182545" y="-557"/>
                      <a:pt x="184287" y="2421"/>
                    </a:cubicBezTo>
                    <a:cubicBezTo>
                      <a:pt x="186776" y="6676"/>
                      <a:pt x="196914" y="23867"/>
                      <a:pt x="199242" y="27799"/>
                    </a:cubicBezTo>
                    <a:cubicBezTo>
                      <a:pt x="201135" y="30995"/>
                      <a:pt x="201117" y="31052"/>
                      <a:pt x="198626" y="33066"/>
                    </a:cubicBezTo>
                    <a:cubicBezTo>
                      <a:pt x="196135" y="35080"/>
                      <a:pt x="128954" y="88003"/>
                      <a:pt x="123249" y="92490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Volný tvar: obrazec 29">
                <a:extLst>
                  <a:ext uri="{FF2B5EF4-FFF2-40B4-BE49-F238E27FC236}">
                    <a16:creationId xmlns:a16="http://schemas.microsoft.com/office/drawing/2014/main" id="{A609962B-E34F-432F-C98D-1DA5C3E64131}"/>
                  </a:ext>
                </a:extLst>
              </p:cNvPr>
              <p:cNvSpPr/>
              <p:nvPr/>
            </p:nvSpPr>
            <p:spPr>
              <a:xfrm>
                <a:off x="9210070" y="3994503"/>
                <a:ext cx="243494" cy="301014"/>
              </a:xfrm>
              <a:custGeom>
                <a:avLst/>
                <a:gdLst>
                  <a:gd name="csX0" fmla="*/ 179642 w 243494"/>
                  <a:gd name="csY0" fmla="*/ 301014 h 301014"/>
                  <a:gd name="csX1" fmla="*/ 175996 w 243494"/>
                  <a:gd name="csY1" fmla="*/ 297368 h 301014"/>
                  <a:gd name="csX2" fmla="*/ 175996 w 243494"/>
                  <a:gd name="csY2" fmla="*/ 110068 h 301014"/>
                  <a:gd name="csX3" fmla="*/ 137077 w 243494"/>
                  <a:gd name="csY3" fmla="*/ 54127 h 301014"/>
                  <a:gd name="csX4" fmla="*/ 78700 w 243494"/>
                  <a:gd name="csY4" fmla="*/ 81493 h 301014"/>
                  <a:gd name="csX5" fmla="*/ 78700 w 243494"/>
                  <a:gd name="csY5" fmla="*/ 297368 h 301014"/>
                  <a:gd name="csX6" fmla="*/ 75053 w 243494"/>
                  <a:gd name="csY6" fmla="*/ 301014 h 301014"/>
                  <a:gd name="csX7" fmla="*/ 14848 w 243494"/>
                  <a:gd name="csY7" fmla="*/ 301014 h 301014"/>
                  <a:gd name="csX8" fmla="*/ 11201 w 243494"/>
                  <a:gd name="csY8" fmla="*/ 297368 h 301014"/>
                  <a:gd name="csX9" fmla="*/ 11201 w 243494"/>
                  <a:gd name="csY9" fmla="*/ 113714 h 301014"/>
                  <a:gd name="csX10" fmla="*/ 5118 w 243494"/>
                  <a:gd name="csY10" fmla="*/ 38314 h 301014"/>
                  <a:gd name="csX11" fmla="*/ 862 w 243494"/>
                  <a:gd name="csY11" fmla="*/ 25543 h 301014"/>
                  <a:gd name="csX12" fmla="*/ 253 w 243494"/>
                  <a:gd name="csY12" fmla="*/ 20073 h 301014"/>
                  <a:gd name="csX13" fmla="*/ 2686 w 243494"/>
                  <a:gd name="csY13" fmla="*/ 17032 h 301014"/>
                  <a:gd name="csX14" fmla="*/ 48901 w 243494"/>
                  <a:gd name="csY14" fmla="*/ 1832 h 301014"/>
                  <a:gd name="csX15" fmla="*/ 58631 w 243494"/>
                  <a:gd name="csY15" fmla="*/ 1219 h 301014"/>
                  <a:gd name="csX16" fmla="*/ 73225 w 243494"/>
                  <a:gd name="csY16" fmla="*/ 46220 h 301014"/>
                  <a:gd name="csX17" fmla="*/ 94513 w 243494"/>
                  <a:gd name="csY17" fmla="*/ 27366 h 301014"/>
                  <a:gd name="csX18" fmla="*/ 169308 w 243494"/>
                  <a:gd name="csY18" fmla="*/ 0 h 301014"/>
                  <a:gd name="csX19" fmla="*/ 243494 w 243494"/>
                  <a:gd name="csY19" fmla="*/ 83920 h 301014"/>
                  <a:gd name="csX20" fmla="*/ 243494 w 243494"/>
                  <a:gd name="csY20" fmla="*/ 297368 h 301014"/>
                  <a:gd name="csX21" fmla="*/ 239848 w 243494"/>
                  <a:gd name="csY21" fmla="*/ 301014 h 301014"/>
                  <a:gd name="csX22" fmla="*/ 179642 w 243494"/>
                  <a:gd name="csY22" fmla="*/ 301014 h 301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243494" h="301014">
                    <a:moveTo>
                      <a:pt x="179642" y="301014"/>
                    </a:moveTo>
                    <a:cubicBezTo>
                      <a:pt x="176605" y="301014"/>
                      <a:pt x="175996" y="300410"/>
                      <a:pt x="175996" y="297368"/>
                    </a:cubicBezTo>
                    <a:lnTo>
                      <a:pt x="175996" y="110068"/>
                    </a:lnTo>
                    <a:cubicBezTo>
                      <a:pt x="175996" y="88181"/>
                      <a:pt x="173563" y="54127"/>
                      <a:pt x="137077" y="54127"/>
                    </a:cubicBezTo>
                    <a:cubicBezTo>
                      <a:pt x="109712" y="54127"/>
                      <a:pt x="88429" y="72972"/>
                      <a:pt x="78700" y="81493"/>
                    </a:cubicBezTo>
                    <a:lnTo>
                      <a:pt x="78700" y="297368"/>
                    </a:lnTo>
                    <a:cubicBezTo>
                      <a:pt x="78700" y="300410"/>
                      <a:pt x="78090" y="301014"/>
                      <a:pt x="75053" y="301014"/>
                    </a:cubicBezTo>
                    <a:lnTo>
                      <a:pt x="14848" y="301014"/>
                    </a:lnTo>
                    <a:cubicBezTo>
                      <a:pt x="11811" y="301014"/>
                      <a:pt x="11201" y="300410"/>
                      <a:pt x="11201" y="297368"/>
                    </a:cubicBezTo>
                    <a:lnTo>
                      <a:pt x="11201" y="113714"/>
                    </a:lnTo>
                    <a:cubicBezTo>
                      <a:pt x="11201" y="70545"/>
                      <a:pt x="8160" y="49867"/>
                      <a:pt x="5118" y="38314"/>
                    </a:cubicBezTo>
                    <a:cubicBezTo>
                      <a:pt x="3904" y="32231"/>
                      <a:pt x="2045" y="28415"/>
                      <a:pt x="862" y="25543"/>
                    </a:cubicBezTo>
                    <a:cubicBezTo>
                      <a:pt x="-321" y="22670"/>
                      <a:pt x="-33" y="21503"/>
                      <a:pt x="253" y="20073"/>
                    </a:cubicBezTo>
                    <a:cubicBezTo>
                      <a:pt x="540" y="18644"/>
                      <a:pt x="1470" y="17531"/>
                      <a:pt x="2686" y="17032"/>
                    </a:cubicBezTo>
                    <a:cubicBezTo>
                      <a:pt x="3902" y="16532"/>
                      <a:pt x="48901" y="1832"/>
                      <a:pt x="48901" y="1832"/>
                    </a:cubicBezTo>
                    <a:cubicBezTo>
                      <a:pt x="52552" y="614"/>
                      <a:pt x="56808" y="-1209"/>
                      <a:pt x="58631" y="1219"/>
                    </a:cubicBezTo>
                    <a:cubicBezTo>
                      <a:pt x="62282" y="6083"/>
                      <a:pt x="66537" y="15813"/>
                      <a:pt x="73225" y="46220"/>
                    </a:cubicBezTo>
                    <a:cubicBezTo>
                      <a:pt x="83564" y="37095"/>
                      <a:pt x="87723" y="32992"/>
                      <a:pt x="94513" y="27366"/>
                    </a:cubicBezTo>
                    <a:cubicBezTo>
                      <a:pt x="116400" y="9730"/>
                      <a:pt x="140119" y="0"/>
                      <a:pt x="169308" y="0"/>
                    </a:cubicBezTo>
                    <a:cubicBezTo>
                      <a:pt x="200929" y="0"/>
                      <a:pt x="243494" y="13990"/>
                      <a:pt x="243494" y="83920"/>
                    </a:cubicBezTo>
                    <a:lnTo>
                      <a:pt x="243494" y="297368"/>
                    </a:lnTo>
                    <a:cubicBezTo>
                      <a:pt x="243494" y="300410"/>
                      <a:pt x="242885" y="301014"/>
                      <a:pt x="239848" y="301014"/>
                    </a:cubicBezTo>
                    <a:lnTo>
                      <a:pt x="179642" y="301014"/>
                    </a:ln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Volný tvar: obrazec 30">
                <a:extLst>
                  <a:ext uri="{FF2B5EF4-FFF2-40B4-BE49-F238E27FC236}">
                    <a16:creationId xmlns:a16="http://schemas.microsoft.com/office/drawing/2014/main" id="{E09EACEA-25F9-C1B4-BF3D-0F3BFA81D692}"/>
                  </a:ext>
                </a:extLst>
              </p:cNvPr>
              <p:cNvSpPr/>
              <p:nvPr/>
            </p:nvSpPr>
            <p:spPr>
              <a:xfrm>
                <a:off x="7760540" y="4610772"/>
                <a:ext cx="243494" cy="301014"/>
              </a:xfrm>
              <a:custGeom>
                <a:avLst/>
                <a:gdLst>
                  <a:gd name="csX0" fmla="*/ 179642 w 243494"/>
                  <a:gd name="csY0" fmla="*/ 301014 h 301014"/>
                  <a:gd name="csX1" fmla="*/ 175996 w 243494"/>
                  <a:gd name="csY1" fmla="*/ 297368 h 301014"/>
                  <a:gd name="csX2" fmla="*/ 175996 w 243494"/>
                  <a:gd name="csY2" fmla="*/ 110068 h 301014"/>
                  <a:gd name="csX3" fmla="*/ 137077 w 243494"/>
                  <a:gd name="csY3" fmla="*/ 54127 h 301014"/>
                  <a:gd name="csX4" fmla="*/ 78700 w 243494"/>
                  <a:gd name="csY4" fmla="*/ 81493 h 301014"/>
                  <a:gd name="csX5" fmla="*/ 78700 w 243494"/>
                  <a:gd name="csY5" fmla="*/ 297368 h 301014"/>
                  <a:gd name="csX6" fmla="*/ 75053 w 243494"/>
                  <a:gd name="csY6" fmla="*/ 301014 h 301014"/>
                  <a:gd name="csX7" fmla="*/ 14848 w 243494"/>
                  <a:gd name="csY7" fmla="*/ 301014 h 301014"/>
                  <a:gd name="csX8" fmla="*/ 11201 w 243494"/>
                  <a:gd name="csY8" fmla="*/ 297368 h 301014"/>
                  <a:gd name="csX9" fmla="*/ 11201 w 243494"/>
                  <a:gd name="csY9" fmla="*/ 113714 h 301014"/>
                  <a:gd name="csX10" fmla="*/ 5118 w 243494"/>
                  <a:gd name="csY10" fmla="*/ 38314 h 301014"/>
                  <a:gd name="csX11" fmla="*/ 863 w 243494"/>
                  <a:gd name="csY11" fmla="*/ 25543 h 301014"/>
                  <a:gd name="csX12" fmla="*/ 253 w 243494"/>
                  <a:gd name="csY12" fmla="*/ 20073 h 301014"/>
                  <a:gd name="csX13" fmla="*/ 2686 w 243494"/>
                  <a:gd name="csY13" fmla="*/ 17032 h 301014"/>
                  <a:gd name="csX14" fmla="*/ 48901 w 243494"/>
                  <a:gd name="csY14" fmla="*/ 1832 h 301014"/>
                  <a:gd name="csX15" fmla="*/ 58631 w 243494"/>
                  <a:gd name="csY15" fmla="*/ 1219 h 301014"/>
                  <a:gd name="csX16" fmla="*/ 73226 w 243494"/>
                  <a:gd name="csY16" fmla="*/ 46220 h 301014"/>
                  <a:gd name="csX17" fmla="*/ 94513 w 243494"/>
                  <a:gd name="csY17" fmla="*/ 27366 h 301014"/>
                  <a:gd name="csX18" fmla="*/ 169308 w 243494"/>
                  <a:gd name="csY18" fmla="*/ 0 h 301014"/>
                  <a:gd name="csX19" fmla="*/ 243494 w 243494"/>
                  <a:gd name="csY19" fmla="*/ 83920 h 301014"/>
                  <a:gd name="csX20" fmla="*/ 243494 w 243494"/>
                  <a:gd name="csY20" fmla="*/ 297368 h 301014"/>
                  <a:gd name="csX21" fmla="*/ 239848 w 243494"/>
                  <a:gd name="csY21" fmla="*/ 301014 h 301014"/>
                  <a:gd name="csX22" fmla="*/ 179642 w 243494"/>
                  <a:gd name="csY22" fmla="*/ 301014 h 3010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243494" h="301014">
                    <a:moveTo>
                      <a:pt x="179642" y="301014"/>
                    </a:moveTo>
                    <a:cubicBezTo>
                      <a:pt x="176605" y="301014"/>
                      <a:pt x="175996" y="300410"/>
                      <a:pt x="175996" y="297368"/>
                    </a:cubicBezTo>
                    <a:lnTo>
                      <a:pt x="175996" y="110068"/>
                    </a:lnTo>
                    <a:cubicBezTo>
                      <a:pt x="175996" y="88181"/>
                      <a:pt x="173564" y="54127"/>
                      <a:pt x="137077" y="54127"/>
                    </a:cubicBezTo>
                    <a:cubicBezTo>
                      <a:pt x="109712" y="54127"/>
                      <a:pt x="88429" y="72972"/>
                      <a:pt x="78700" y="81493"/>
                    </a:cubicBezTo>
                    <a:lnTo>
                      <a:pt x="78700" y="297368"/>
                    </a:lnTo>
                    <a:cubicBezTo>
                      <a:pt x="78700" y="300410"/>
                      <a:pt x="78090" y="301014"/>
                      <a:pt x="75053" y="301014"/>
                    </a:cubicBezTo>
                    <a:lnTo>
                      <a:pt x="14848" y="301014"/>
                    </a:lnTo>
                    <a:cubicBezTo>
                      <a:pt x="11811" y="301014"/>
                      <a:pt x="11201" y="300410"/>
                      <a:pt x="11201" y="297368"/>
                    </a:cubicBezTo>
                    <a:lnTo>
                      <a:pt x="11201" y="113714"/>
                    </a:lnTo>
                    <a:cubicBezTo>
                      <a:pt x="11201" y="70545"/>
                      <a:pt x="8160" y="49867"/>
                      <a:pt x="5118" y="38314"/>
                    </a:cubicBezTo>
                    <a:cubicBezTo>
                      <a:pt x="3904" y="32231"/>
                      <a:pt x="2046" y="28415"/>
                      <a:pt x="863" y="25543"/>
                    </a:cubicBezTo>
                    <a:cubicBezTo>
                      <a:pt x="-321" y="22670"/>
                      <a:pt x="-33" y="21503"/>
                      <a:pt x="253" y="20073"/>
                    </a:cubicBezTo>
                    <a:cubicBezTo>
                      <a:pt x="540" y="18643"/>
                      <a:pt x="1469" y="17530"/>
                      <a:pt x="2686" y="17032"/>
                    </a:cubicBezTo>
                    <a:cubicBezTo>
                      <a:pt x="3902" y="16532"/>
                      <a:pt x="48901" y="1832"/>
                      <a:pt x="48901" y="1832"/>
                    </a:cubicBezTo>
                    <a:cubicBezTo>
                      <a:pt x="52552" y="614"/>
                      <a:pt x="56808" y="-1209"/>
                      <a:pt x="58631" y="1219"/>
                    </a:cubicBezTo>
                    <a:cubicBezTo>
                      <a:pt x="62282" y="6083"/>
                      <a:pt x="66538" y="15813"/>
                      <a:pt x="73226" y="46220"/>
                    </a:cubicBezTo>
                    <a:cubicBezTo>
                      <a:pt x="83564" y="37095"/>
                      <a:pt x="87723" y="32992"/>
                      <a:pt x="94513" y="27366"/>
                    </a:cubicBezTo>
                    <a:cubicBezTo>
                      <a:pt x="116400" y="9730"/>
                      <a:pt x="140119" y="0"/>
                      <a:pt x="169308" y="0"/>
                    </a:cubicBezTo>
                    <a:cubicBezTo>
                      <a:pt x="200929" y="0"/>
                      <a:pt x="243494" y="13990"/>
                      <a:pt x="243494" y="83920"/>
                    </a:cubicBezTo>
                    <a:lnTo>
                      <a:pt x="243494" y="297368"/>
                    </a:lnTo>
                    <a:cubicBezTo>
                      <a:pt x="243494" y="300410"/>
                      <a:pt x="242885" y="301014"/>
                      <a:pt x="239848" y="301014"/>
                    </a:cubicBezTo>
                    <a:lnTo>
                      <a:pt x="179642" y="301014"/>
                    </a:ln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Volný tvar: obrazec 31">
                <a:extLst>
                  <a:ext uri="{FF2B5EF4-FFF2-40B4-BE49-F238E27FC236}">
                    <a16:creationId xmlns:a16="http://schemas.microsoft.com/office/drawing/2014/main" id="{1B822AC5-F98A-68DD-08F4-AEAC3D3087B7}"/>
                  </a:ext>
                </a:extLst>
              </p:cNvPr>
              <p:cNvSpPr/>
              <p:nvPr/>
            </p:nvSpPr>
            <p:spPr>
              <a:xfrm>
                <a:off x="9506505" y="3867654"/>
                <a:ext cx="168661" cy="427862"/>
              </a:xfrm>
              <a:custGeom>
                <a:avLst/>
                <a:gdLst>
                  <a:gd name="csX0" fmla="*/ 58987 w 168661"/>
                  <a:gd name="csY0" fmla="*/ 427863 h 427862"/>
                  <a:gd name="csX1" fmla="*/ 55336 w 168661"/>
                  <a:gd name="csY1" fmla="*/ 424216 h 427862"/>
                  <a:gd name="csX2" fmla="*/ 55336 w 168661"/>
                  <a:gd name="csY2" fmla="*/ 184017 h 427862"/>
                  <a:gd name="csX3" fmla="*/ 3651 w 168661"/>
                  <a:gd name="csY3" fmla="*/ 184017 h 427862"/>
                  <a:gd name="csX4" fmla="*/ 0 w 168661"/>
                  <a:gd name="csY4" fmla="*/ 180361 h 427862"/>
                  <a:gd name="csX5" fmla="*/ 0 w 168661"/>
                  <a:gd name="csY5" fmla="*/ 140838 h 427862"/>
                  <a:gd name="csX6" fmla="*/ 3651 w 168661"/>
                  <a:gd name="csY6" fmla="*/ 137192 h 427862"/>
                  <a:gd name="csX7" fmla="*/ 119188 w 168661"/>
                  <a:gd name="csY7" fmla="*/ 137192 h 427862"/>
                  <a:gd name="csX8" fmla="*/ 122834 w 168661"/>
                  <a:gd name="csY8" fmla="*/ 140838 h 427862"/>
                  <a:gd name="csX9" fmla="*/ 122834 w 168661"/>
                  <a:gd name="csY9" fmla="*/ 424216 h 427862"/>
                  <a:gd name="csX10" fmla="*/ 119188 w 168661"/>
                  <a:gd name="csY10" fmla="*/ 427863 h 427862"/>
                  <a:gd name="csX11" fmla="*/ 58987 w 168661"/>
                  <a:gd name="csY11" fmla="*/ 427863 h 427862"/>
                  <a:gd name="csX12" fmla="*/ 53592 w 168661"/>
                  <a:gd name="csY12" fmla="*/ 95875 h 427862"/>
                  <a:gd name="csX13" fmla="*/ 46054 w 168661"/>
                  <a:gd name="csY13" fmla="*/ 93381 h 427862"/>
                  <a:gd name="csX14" fmla="*/ 34043 w 168661"/>
                  <a:gd name="csY14" fmla="*/ 69155 h 427862"/>
                  <a:gd name="csX15" fmla="*/ 36172 w 168661"/>
                  <a:gd name="csY15" fmla="*/ 62270 h 427862"/>
                  <a:gd name="csX16" fmla="*/ 140083 w 168661"/>
                  <a:gd name="csY16" fmla="*/ 1273 h 427862"/>
                  <a:gd name="csX17" fmla="*/ 146214 w 168661"/>
                  <a:gd name="csY17" fmla="*/ 2800 h 427862"/>
                  <a:gd name="csX18" fmla="*/ 167441 w 168661"/>
                  <a:gd name="csY18" fmla="*/ 44491 h 427862"/>
                  <a:gd name="csX19" fmla="*/ 165578 w 168661"/>
                  <a:gd name="csY19" fmla="*/ 51071 h 427862"/>
                  <a:gd name="csX20" fmla="*/ 53592 w 168661"/>
                  <a:gd name="csY20" fmla="*/ 95875 h 4278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168661" h="427862">
                    <a:moveTo>
                      <a:pt x="58987" y="427863"/>
                    </a:moveTo>
                    <a:cubicBezTo>
                      <a:pt x="55945" y="427863"/>
                      <a:pt x="55336" y="427258"/>
                      <a:pt x="55336" y="424216"/>
                    </a:cubicBezTo>
                    <a:lnTo>
                      <a:pt x="55336" y="184017"/>
                    </a:lnTo>
                    <a:lnTo>
                      <a:pt x="3651" y="184017"/>
                    </a:lnTo>
                    <a:cubicBezTo>
                      <a:pt x="609" y="184017"/>
                      <a:pt x="0" y="183403"/>
                      <a:pt x="0" y="180361"/>
                    </a:cubicBezTo>
                    <a:lnTo>
                      <a:pt x="0" y="140838"/>
                    </a:lnTo>
                    <a:cubicBezTo>
                      <a:pt x="0" y="137797"/>
                      <a:pt x="609" y="137192"/>
                      <a:pt x="3651" y="137192"/>
                    </a:cubicBezTo>
                    <a:lnTo>
                      <a:pt x="119188" y="137192"/>
                    </a:lnTo>
                    <a:cubicBezTo>
                      <a:pt x="122230" y="137192"/>
                      <a:pt x="122834" y="137797"/>
                      <a:pt x="122834" y="140838"/>
                    </a:cubicBezTo>
                    <a:lnTo>
                      <a:pt x="122834" y="424216"/>
                    </a:lnTo>
                    <a:cubicBezTo>
                      <a:pt x="122834" y="427258"/>
                      <a:pt x="122230" y="427863"/>
                      <a:pt x="119188" y="427863"/>
                    </a:cubicBezTo>
                    <a:lnTo>
                      <a:pt x="58987" y="427863"/>
                    </a:lnTo>
                    <a:close/>
                    <a:moveTo>
                      <a:pt x="53592" y="95875"/>
                    </a:moveTo>
                    <a:cubicBezTo>
                      <a:pt x="48946" y="97721"/>
                      <a:pt x="48054" y="97450"/>
                      <a:pt x="46054" y="93381"/>
                    </a:cubicBezTo>
                    <a:cubicBezTo>
                      <a:pt x="44054" y="89311"/>
                      <a:pt x="37583" y="76144"/>
                      <a:pt x="34043" y="69155"/>
                    </a:cubicBezTo>
                    <a:cubicBezTo>
                      <a:pt x="32178" y="65475"/>
                      <a:pt x="32553" y="64399"/>
                      <a:pt x="36172" y="62270"/>
                    </a:cubicBezTo>
                    <a:cubicBezTo>
                      <a:pt x="44587" y="57318"/>
                      <a:pt x="130321" y="6929"/>
                      <a:pt x="140083" y="1273"/>
                    </a:cubicBezTo>
                    <a:cubicBezTo>
                      <a:pt x="143338" y="-613"/>
                      <a:pt x="144478" y="-637"/>
                      <a:pt x="146214" y="2800"/>
                    </a:cubicBezTo>
                    <a:cubicBezTo>
                      <a:pt x="148848" y="8012"/>
                      <a:pt x="162295" y="34421"/>
                      <a:pt x="167441" y="44491"/>
                    </a:cubicBezTo>
                    <a:cubicBezTo>
                      <a:pt x="169425" y="48375"/>
                      <a:pt x="169116" y="49653"/>
                      <a:pt x="165578" y="51071"/>
                    </a:cubicBezTo>
                    <a:cubicBezTo>
                      <a:pt x="151948" y="56534"/>
                      <a:pt x="63272" y="92029"/>
                      <a:pt x="53592" y="95875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Volný tvar: obrazec 32">
                <a:extLst>
                  <a:ext uri="{FF2B5EF4-FFF2-40B4-BE49-F238E27FC236}">
                    <a16:creationId xmlns:a16="http://schemas.microsoft.com/office/drawing/2014/main" id="{82F23676-4DB5-BDA0-E338-960DDB1F854F}"/>
                  </a:ext>
                </a:extLst>
              </p:cNvPr>
              <p:cNvSpPr/>
              <p:nvPr/>
            </p:nvSpPr>
            <p:spPr>
              <a:xfrm>
                <a:off x="7175566" y="4481842"/>
                <a:ext cx="253884" cy="440278"/>
              </a:xfrm>
              <a:custGeom>
                <a:avLst/>
                <a:gdLst>
                  <a:gd name="csX0" fmla="*/ 96992 w 253884"/>
                  <a:gd name="csY0" fmla="*/ 431162 h 440278"/>
                  <a:gd name="csX1" fmla="*/ 86653 w 253884"/>
                  <a:gd name="csY1" fmla="*/ 423256 h 440278"/>
                  <a:gd name="csX2" fmla="*/ 73277 w 253884"/>
                  <a:gd name="csY2" fmla="*/ 409266 h 440278"/>
                  <a:gd name="csX3" fmla="*/ 68177 w 253884"/>
                  <a:gd name="csY3" fmla="*/ 423391 h 440278"/>
                  <a:gd name="csX4" fmla="*/ 64156 w 253884"/>
                  <a:gd name="csY4" fmla="*/ 432372 h 440278"/>
                  <a:gd name="csX5" fmla="*/ 57464 w 253884"/>
                  <a:gd name="csY5" fmla="*/ 440278 h 440278"/>
                  <a:gd name="csX6" fmla="*/ 50167 w 253884"/>
                  <a:gd name="csY6" fmla="*/ 439069 h 440278"/>
                  <a:gd name="csX7" fmla="*/ 5169 w 253884"/>
                  <a:gd name="csY7" fmla="*/ 428121 h 440278"/>
                  <a:gd name="csX8" fmla="*/ 682 w 253884"/>
                  <a:gd name="csY8" fmla="*/ 422681 h 440278"/>
                  <a:gd name="csX9" fmla="*/ 3121 w 253884"/>
                  <a:gd name="csY9" fmla="*/ 418138 h 440278"/>
                  <a:gd name="csX10" fmla="*/ 7027 w 253884"/>
                  <a:gd name="csY10" fmla="*/ 408168 h 440278"/>
                  <a:gd name="csX11" fmla="*/ 10706 w 253884"/>
                  <a:gd name="csY11" fmla="*/ 392626 h 440278"/>
                  <a:gd name="csX12" fmla="*/ 12466 w 253884"/>
                  <a:gd name="csY12" fmla="*/ 357576 h 440278"/>
                  <a:gd name="csX13" fmla="*/ 12466 w 253884"/>
                  <a:gd name="csY13" fmla="*/ 17717 h 440278"/>
                  <a:gd name="csX14" fmla="*/ 17726 w 253884"/>
                  <a:gd name="csY14" fmla="*/ 12093 h 440278"/>
                  <a:gd name="csX15" fmla="*/ 75964 w 253884"/>
                  <a:gd name="csY15" fmla="*/ 189 h 440278"/>
                  <a:gd name="csX16" fmla="*/ 79965 w 253884"/>
                  <a:gd name="csY16" fmla="*/ 4663 h 440278"/>
                  <a:gd name="csX17" fmla="*/ 79965 w 253884"/>
                  <a:gd name="csY17" fmla="*/ 160556 h 440278"/>
                  <a:gd name="csX18" fmla="*/ 112805 w 253884"/>
                  <a:gd name="csY18" fmla="*/ 138659 h 440278"/>
                  <a:gd name="csX19" fmla="*/ 152328 w 253884"/>
                  <a:gd name="csY19" fmla="*/ 128930 h 440278"/>
                  <a:gd name="csX20" fmla="*/ 253884 w 253884"/>
                  <a:gd name="csY20" fmla="*/ 276093 h 440278"/>
                  <a:gd name="csX21" fmla="*/ 132868 w 253884"/>
                  <a:gd name="csY21" fmla="*/ 440278 h 440278"/>
                  <a:gd name="csX22" fmla="*/ 96992 w 253884"/>
                  <a:gd name="csY22" fmla="*/ 431162 h 440278"/>
                  <a:gd name="csX23" fmla="*/ 88480 w 253884"/>
                  <a:gd name="csY23" fmla="*/ 195828 h 440278"/>
                  <a:gd name="csX24" fmla="*/ 79965 w 253884"/>
                  <a:gd name="csY24" fmla="*/ 203121 h 440278"/>
                  <a:gd name="csX25" fmla="*/ 79965 w 253884"/>
                  <a:gd name="csY25" fmla="*/ 373994 h 440278"/>
                  <a:gd name="csX26" fmla="*/ 86043 w 253884"/>
                  <a:gd name="csY26" fmla="*/ 378868 h 440278"/>
                  <a:gd name="csX27" fmla="*/ 99142 w 253884"/>
                  <a:gd name="csY27" fmla="*/ 386328 h 440278"/>
                  <a:gd name="csX28" fmla="*/ 115232 w 253884"/>
                  <a:gd name="csY28" fmla="*/ 389202 h 440278"/>
                  <a:gd name="csX29" fmla="*/ 186381 w 253884"/>
                  <a:gd name="csY29" fmla="*/ 280353 h 440278"/>
                  <a:gd name="csX30" fmla="*/ 126790 w 253884"/>
                  <a:gd name="csY30" fmla="*/ 180015 h 440278"/>
                  <a:gd name="csX31" fmla="*/ 102317 w 253884"/>
                  <a:gd name="csY31" fmla="*/ 186460 h 440278"/>
                  <a:gd name="csX32" fmla="*/ 88480 w 253884"/>
                  <a:gd name="csY32" fmla="*/ 195828 h 4402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253884" h="440278">
                    <a:moveTo>
                      <a:pt x="96992" y="431162"/>
                    </a:moveTo>
                    <a:cubicBezTo>
                      <a:pt x="93345" y="428725"/>
                      <a:pt x="91799" y="427909"/>
                      <a:pt x="86653" y="423256"/>
                    </a:cubicBezTo>
                    <a:cubicBezTo>
                      <a:pt x="81506" y="418602"/>
                      <a:pt x="80722" y="416978"/>
                      <a:pt x="73277" y="409266"/>
                    </a:cubicBezTo>
                    <a:cubicBezTo>
                      <a:pt x="71454" y="414733"/>
                      <a:pt x="69752" y="419492"/>
                      <a:pt x="68177" y="423391"/>
                    </a:cubicBezTo>
                    <a:cubicBezTo>
                      <a:pt x="66598" y="427300"/>
                      <a:pt x="65148" y="430345"/>
                      <a:pt x="64156" y="432372"/>
                    </a:cubicBezTo>
                    <a:cubicBezTo>
                      <a:pt x="62176" y="436420"/>
                      <a:pt x="60505" y="440278"/>
                      <a:pt x="57464" y="440278"/>
                    </a:cubicBezTo>
                    <a:cubicBezTo>
                      <a:pt x="55031" y="440278"/>
                      <a:pt x="52599" y="439674"/>
                      <a:pt x="50167" y="439069"/>
                    </a:cubicBezTo>
                    <a:lnTo>
                      <a:pt x="5169" y="428121"/>
                    </a:lnTo>
                    <a:cubicBezTo>
                      <a:pt x="129" y="426920"/>
                      <a:pt x="-895" y="425230"/>
                      <a:pt x="682" y="422681"/>
                    </a:cubicBezTo>
                    <a:cubicBezTo>
                      <a:pt x="1101" y="422005"/>
                      <a:pt x="1903" y="420575"/>
                      <a:pt x="3121" y="418138"/>
                    </a:cubicBezTo>
                    <a:cubicBezTo>
                      <a:pt x="4715" y="414752"/>
                      <a:pt x="5959" y="411439"/>
                      <a:pt x="7027" y="408168"/>
                    </a:cubicBezTo>
                    <a:cubicBezTo>
                      <a:pt x="8741" y="402917"/>
                      <a:pt x="9915" y="397776"/>
                      <a:pt x="10706" y="392626"/>
                    </a:cubicBezTo>
                    <a:cubicBezTo>
                      <a:pt x="12431" y="381399"/>
                      <a:pt x="12466" y="370128"/>
                      <a:pt x="12466" y="357576"/>
                    </a:cubicBezTo>
                    <a:cubicBezTo>
                      <a:pt x="12466" y="357576"/>
                      <a:pt x="12466" y="21643"/>
                      <a:pt x="12466" y="17717"/>
                    </a:cubicBezTo>
                    <a:cubicBezTo>
                      <a:pt x="12466" y="13791"/>
                      <a:pt x="13708" y="12924"/>
                      <a:pt x="17726" y="12093"/>
                    </a:cubicBezTo>
                    <a:cubicBezTo>
                      <a:pt x="21744" y="11262"/>
                      <a:pt x="67742" y="1855"/>
                      <a:pt x="75964" y="189"/>
                    </a:cubicBezTo>
                    <a:cubicBezTo>
                      <a:pt x="79122" y="-451"/>
                      <a:pt x="79965" y="412"/>
                      <a:pt x="79965" y="4663"/>
                    </a:cubicBezTo>
                    <a:lnTo>
                      <a:pt x="79965" y="160556"/>
                    </a:lnTo>
                    <a:cubicBezTo>
                      <a:pt x="90304" y="152649"/>
                      <a:pt x="100638" y="144743"/>
                      <a:pt x="112805" y="138659"/>
                    </a:cubicBezTo>
                    <a:cubicBezTo>
                      <a:pt x="123139" y="133795"/>
                      <a:pt x="136519" y="128930"/>
                      <a:pt x="152328" y="128930"/>
                    </a:cubicBezTo>
                    <a:cubicBezTo>
                      <a:pt x="230165" y="128930"/>
                      <a:pt x="253884" y="197037"/>
                      <a:pt x="253884" y="276093"/>
                    </a:cubicBezTo>
                    <a:cubicBezTo>
                      <a:pt x="253884" y="378254"/>
                      <a:pt x="210101" y="440278"/>
                      <a:pt x="132868" y="440278"/>
                    </a:cubicBezTo>
                    <a:cubicBezTo>
                      <a:pt x="116451" y="440278"/>
                      <a:pt x="105503" y="436027"/>
                      <a:pt x="96992" y="431162"/>
                    </a:cubicBezTo>
                    <a:close/>
                    <a:moveTo>
                      <a:pt x="88480" y="195828"/>
                    </a:moveTo>
                    <a:cubicBezTo>
                      <a:pt x="85428" y="198407"/>
                      <a:pt x="83616" y="200079"/>
                      <a:pt x="79965" y="203121"/>
                    </a:cubicBezTo>
                    <a:lnTo>
                      <a:pt x="79965" y="373994"/>
                    </a:lnTo>
                    <a:cubicBezTo>
                      <a:pt x="82739" y="376412"/>
                      <a:pt x="83653" y="377069"/>
                      <a:pt x="86043" y="378868"/>
                    </a:cubicBezTo>
                    <a:cubicBezTo>
                      <a:pt x="89631" y="381567"/>
                      <a:pt x="94496" y="384586"/>
                      <a:pt x="99142" y="386328"/>
                    </a:cubicBezTo>
                    <a:cubicBezTo>
                      <a:pt x="104177" y="388216"/>
                      <a:pt x="109541" y="389202"/>
                      <a:pt x="115232" y="389202"/>
                    </a:cubicBezTo>
                    <a:cubicBezTo>
                      <a:pt x="176047" y="389202"/>
                      <a:pt x="186381" y="327178"/>
                      <a:pt x="186381" y="280353"/>
                    </a:cubicBezTo>
                    <a:cubicBezTo>
                      <a:pt x="186381" y="232923"/>
                      <a:pt x="178475" y="180015"/>
                      <a:pt x="126790" y="180015"/>
                    </a:cubicBezTo>
                    <a:cubicBezTo>
                      <a:pt x="117559" y="180015"/>
                      <a:pt x="109673" y="182480"/>
                      <a:pt x="102317" y="186460"/>
                    </a:cubicBezTo>
                    <a:cubicBezTo>
                      <a:pt x="97557" y="189035"/>
                      <a:pt x="91533" y="193249"/>
                      <a:pt x="88480" y="195828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Volný tvar: obrazec 33">
                <a:extLst>
                  <a:ext uri="{FF2B5EF4-FFF2-40B4-BE49-F238E27FC236}">
                    <a16:creationId xmlns:a16="http://schemas.microsoft.com/office/drawing/2014/main" id="{9C83B8B5-A801-77DE-4FA9-388B6A357197}"/>
                  </a:ext>
                </a:extLst>
              </p:cNvPr>
              <p:cNvSpPr/>
              <p:nvPr/>
            </p:nvSpPr>
            <p:spPr>
              <a:xfrm>
                <a:off x="7468327" y="4610772"/>
                <a:ext cx="237777" cy="311348"/>
              </a:xfrm>
              <a:custGeom>
                <a:avLst/>
                <a:gdLst>
                  <a:gd name="csX0" fmla="*/ 186082 w 237777"/>
                  <a:gd name="csY0" fmla="*/ 310744 h 311348"/>
                  <a:gd name="csX1" fmla="*/ 180845 w 237777"/>
                  <a:gd name="csY1" fmla="*/ 308735 h 311348"/>
                  <a:gd name="csX2" fmla="*/ 168446 w 237777"/>
                  <a:gd name="csY2" fmla="*/ 270002 h 311348"/>
                  <a:gd name="csX3" fmla="*/ 150809 w 237777"/>
                  <a:gd name="csY3" fmla="*/ 287024 h 311348"/>
                  <a:gd name="csX4" fmla="*/ 135606 w 237777"/>
                  <a:gd name="csY4" fmla="*/ 298586 h 311348"/>
                  <a:gd name="csX5" fmla="*/ 86353 w 237777"/>
                  <a:gd name="csY5" fmla="*/ 311348 h 311348"/>
                  <a:gd name="csX6" fmla="*/ 0 w 237777"/>
                  <a:gd name="csY6" fmla="*/ 222572 h 311348"/>
                  <a:gd name="csX7" fmla="*/ 158716 w 237777"/>
                  <a:gd name="csY7" fmla="*/ 124662 h 311348"/>
                  <a:gd name="csX8" fmla="*/ 158716 w 237777"/>
                  <a:gd name="csY8" fmla="*/ 100952 h 311348"/>
                  <a:gd name="csX9" fmla="*/ 110677 w 237777"/>
                  <a:gd name="csY9" fmla="*/ 51085 h 311348"/>
                  <a:gd name="csX10" fmla="*/ 85697 w 237777"/>
                  <a:gd name="csY10" fmla="*/ 53833 h 311348"/>
                  <a:gd name="csX11" fmla="*/ 61420 w 237777"/>
                  <a:gd name="csY11" fmla="*/ 60201 h 311348"/>
                  <a:gd name="csX12" fmla="*/ 43783 w 237777"/>
                  <a:gd name="csY12" fmla="*/ 66898 h 311348"/>
                  <a:gd name="csX13" fmla="*/ 38570 w 237777"/>
                  <a:gd name="csY13" fmla="*/ 68477 h 311348"/>
                  <a:gd name="csX14" fmla="*/ 33874 w 237777"/>
                  <a:gd name="csY14" fmla="*/ 66451 h 311348"/>
                  <a:gd name="csX15" fmla="*/ 20984 w 237777"/>
                  <a:gd name="csY15" fmla="*/ 27386 h 311348"/>
                  <a:gd name="csX16" fmla="*/ 20069 w 237777"/>
                  <a:gd name="csY16" fmla="*/ 23719 h 311348"/>
                  <a:gd name="csX17" fmla="*/ 23619 w 237777"/>
                  <a:gd name="csY17" fmla="*/ 19581 h 311348"/>
                  <a:gd name="csX18" fmla="*/ 122230 w 237777"/>
                  <a:gd name="csY18" fmla="*/ 0 h 311348"/>
                  <a:gd name="csX19" fmla="*/ 221959 w 237777"/>
                  <a:gd name="csY19" fmla="*/ 93045 h 311348"/>
                  <a:gd name="csX20" fmla="*/ 221959 w 237777"/>
                  <a:gd name="csY20" fmla="*/ 210406 h 311348"/>
                  <a:gd name="csX21" fmla="*/ 224257 w 237777"/>
                  <a:gd name="csY21" fmla="*/ 244747 h 311348"/>
                  <a:gd name="csX22" fmla="*/ 229865 w 237777"/>
                  <a:gd name="csY22" fmla="*/ 269398 h 311348"/>
                  <a:gd name="csX23" fmla="*/ 236254 w 237777"/>
                  <a:gd name="csY23" fmla="*/ 283927 h 311348"/>
                  <a:gd name="csX24" fmla="*/ 237767 w 237777"/>
                  <a:gd name="csY24" fmla="*/ 288243 h 311348"/>
                  <a:gd name="csX25" fmla="*/ 235339 w 237777"/>
                  <a:gd name="csY25" fmla="*/ 290680 h 311348"/>
                  <a:gd name="csX26" fmla="*/ 186082 w 237777"/>
                  <a:gd name="csY26" fmla="*/ 310744 h 311348"/>
                  <a:gd name="csX27" fmla="*/ 138761 w 237777"/>
                  <a:gd name="csY27" fmla="*/ 164799 h 311348"/>
                  <a:gd name="csX28" fmla="*/ 105255 w 237777"/>
                  <a:gd name="csY28" fmla="*/ 168705 h 311348"/>
                  <a:gd name="csX29" fmla="*/ 76827 w 237777"/>
                  <a:gd name="csY29" fmla="*/ 183590 h 311348"/>
                  <a:gd name="csX30" fmla="*/ 63243 w 237777"/>
                  <a:gd name="csY30" fmla="*/ 218312 h 311348"/>
                  <a:gd name="csX31" fmla="*/ 108245 w 237777"/>
                  <a:gd name="csY31" fmla="*/ 264523 h 311348"/>
                  <a:gd name="csX32" fmla="*/ 158716 w 237777"/>
                  <a:gd name="csY32" fmla="*/ 238376 h 311348"/>
                  <a:gd name="csX33" fmla="*/ 158716 w 237777"/>
                  <a:gd name="csY33" fmla="*/ 164799 h 311348"/>
                  <a:gd name="csX34" fmla="*/ 138761 w 237777"/>
                  <a:gd name="csY34" fmla="*/ 164799 h 311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237777" h="311348">
                    <a:moveTo>
                      <a:pt x="186082" y="310744"/>
                    </a:moveTo>
                    <a:cubicBezTo>
                      <a:pt x="183400" y="311869"/>
                      <a:pt x="182352" y="310852"/>
                      <a:pt x="180845" y="308735"/>
                    </a:cubicBezTo>
                    <a:cubicBezTo>
                      <a:pt x="176571" y="302729"/>
                      <a:pt x="171771" y="287103"/>
                      <a:pt x="168446" y="270002"/>
                    </a:cubicBezTo>
                    <a:cubicBezTo>
                      <a:pt x="158764" y="279587"/>
                      <a:pt x="155674" y="282773"/>
                      <a:pt x="150809" y="287024"/>
                    </a:cubicBezTo>
                    <a:cubicBezTo>
                      <a:pt x="146554" y="290680"/>
                      <a:pt x="141689" y="294931"/>
                      <a:pt x="135606" y="298586"/>
                    </a:cubicBezTo>
                    <a:cubicBezTo>
                      <a:pt x="124053" y="305274"/>
                      <a:pt x="108245" y="311348"/>
                      <a:pt x="86353" y="311348"/>
                    </a:cubicBezTo>
                    <a:cubicBezTo>
                      <a:pt x="33444" y="311348"/>
                      <a:pt x="0" y="277295"/>
                      <a:pt x="0" y="222572"/>
                    </a:cubicBezTo>
                    <a:cubicBezTo>
                      <a:pt x="0" y="125276"/>
                      <a:pt x="103989" y="124662"/>
                      <a:pt x="158716" y="124662"/>
                    </a:cubicBezTo>
                    <a:lnTo>
                      <a:pt x="158716" y="100952"/>
                    </a:lnTo>
                    <a:cubicBezTo>
                      <a:pt x="158716" y="72368"/>
                      <a:pt x="152637" y="51085"/>
                      <a:pt x="110677" y="51085"/>
                    </a:cubicBezTo>
                    <a:cubicBezTo>
                      <a:pt x="103140" y="51085"/>
                      <a:pt x="94058" y="52180"/>
                      <a:pt x="85697" y="53833"/>
                    </a:cubicBezTo>
                    <a:cubicBezTo>
                      <a:pt x="74493" y="56048"/>
                      <a:pt x="64584" y="59092"/>
                      <a:pt x="61420" y="60201"/>
                    </a:cubicBezTo>
                    <a:cubicBezTo>
                      <a:pt x="55893" y="62137"/>
                      <a:pt x="48442" y="65107"/>
                      <a:pt x="43783" y="66898"/>
                    </a:cubicBezTo>
                    <a:cubicBezTo>
                      <a:pt x="41837" y="67646"/>
                      <a:pt x="39888" y="68212"/>
                      <a:pt x="38570" y="68477"/>
                    </a:cubicBezTo>
                    <a:cubicBezTo>
                      <a:pt x="35835" y="69029"/>
                      <a:pt x="34564" y="68538"/>
                      <a:pt x="33874" y="66451"/>
                    </a:cubicBezTo>
                    <a:cubicBezTo>
                      <a:pt x="29448" y="53060"/>
                      <a:pt x="21306" y="28238"/>
                      <a:pt x="20984" y="27386"/>
                    </a:cubicBezTo>
                    <a:cubicBezTo>
                      <a:pt x="20504" y="26119"/>
                      <a:pt x="20069" y="24810"/>
                      <a:pt x="20069" y="23719"/>
                    </a:cubicBezTo>
                    <a:cubicBezTo>
                      <a:pt x="20069" y="22462"/>
                      <a:pt x="21328" y="21059"/>
                      <a:pt x="23619" y="19581"/>
                    </a:cubicBezTo>
                    <a:cubicBezTo>
                      <a:pt x="36839" y="11048"/>
                      <a:pt x="84393" y="0"/>
                      <a:pt x="122230" y="0"/>
                    </a:cubicBezTo>
                    <a:cubicBezTo>
                      <a:pt x="195811" y="0"/>
                      <a:pt x="221959" y="32231"/>
                      <a:pt x="221959" y="93045"/>
                    </a:cubicBezTo>
                    <a:lnTo>
                      <a:pt x="221959" y="210406"/>
                    </a:lnTo>
                    <a:cubicBezTo>
                      <a:pt x="221959" y="223401"/>
                      <a:pt x="222841" y="235142"/>
                      <a:pt x="224257" y="244747"/>
                    </a:cubicBezTo>
                    <a:cubicBezTo>
                      <a:pt x="226087" y="257169"/>
                      <a:pt x="228665" y="266021"/>
                      <a:pt x="229865" y="269398"/>
                    </a:cubicBezTo>
                    <a:cubicBezTo>
                      <a:pt x="231994" y="275385"/>
                      <a:pt x="233955" y="279419"/>
                      <a:pt x="236254" y="283927"/>
                    </a:cubicBezTo>
                    <a:cubicBezTo>
                      <a:pt x="237079" y="285543"/>
                      <a:pt x="237881" y="287485"/>
                      <a:pt x="237767" y="288243"/>
                    </a:cubicBezTo>
                    <a:cubicBezTo>
                      <a:pt x="237653" y="289000"/>
                      <a:pt x="237059" y="289975"/>
                      <a:pt x="235339" y="290680"/>
                    </a:cubicBezTo>
                    <a:cubicBezTo>
                      <a:pt x="220172" y="296900"/>
                      <a:pt x="193838" y="307490"/>
                      <a:pt x="186082" y="310744"/>
                    </a:cubicBezTo>
                    <a:close/>
                    <a:moveTo>
                      <a:pt x="138761" y="164799"/>
                    </a:moveTo>
                    <a:cubicBezTo>
                      <a:pt x="135555" y="164799"/>
                      <a:pt x="119719" y="164648"/>
                      <a:pt x="105255" y="168705"/>
                    </a:cubicBezTo>
                    <a:cubicBezTo>
                      <a:pt x="91472" y="172571"/>
                      <a:pt x="83410" y="177109"/>
                      <a:pt x="76827" y="183590"/>
                    </a:cubicBezTo>
                    <a:cubicBezTo>
                      <a:pt x="68612" y="191677"/>
                      <a:pt x="63243" y="202793"/>
                      <a:pt x="63243" y="218312"/>
                    </a:cubicBezTo>
                    <a:cubicBezTo>
                      <a:pt x="63243" y="244460"/>
                      <a:pt x="82093" y="264523"/>
                      <a:pt x="108245" y="264523"/>
                    </a:cubicBezTo>
                    <a:cubicBezTo>
                      <a:pt x="132569" y="264523"/>
                      <a:pt x="149596" y="248106"/>
                      <a:pt x="158716" y="238376"/>
                    </a:cubicBezTo>
                    <a:lnTo>
                      <a:pt x="158716" y="164799"/>
                    </a:lnTo>
                    <a:cubicBezTo>
                      <a:pt x="150200" y="164799"/>
                      <a:pt x="144708" y="164799"/>
                      <a:pt x="138761" y="164799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Volný tvar: obrazec 34">
                <a:extLst>
                  <a:ext uri="{FF2B5EF4-FFF2-40B4-BE49-F238E27FC236}">
                    <a16:creationId xmlns:a16="http://schemas.microsoft.com/office/drawing/2014/main" id="{93805CAC-DF55-3FF9-44DE-0A39C8F9A8E8}"/>
                  </a:ext>
                </a:extLst>
              </p:cNvPr>
              <p:cNvSpPr/>
              <p:nvPr/>
            </p:nvSpPr>
            <p:spPr>
              <a:xfrm>
                <a:off x="8359080" y="4610772"/>
                <a:ext cx="237777" cy="311348"/>
              </a:xfrm>
              <a:custGeom>
                <a:avLst/>
                <a:gdLst>
                  <a:gd name="csX0" fmla="*/ 186082 w 237777"/>
                  <a:gd name="csY0" fmla="*/ 310744 h 311348"/>
                  <a:gd name="csX1" fmla="*/ 180845 w 237777"/>
                  <a:gd name="csY1" fmla="*/ 308735 h 311348"/>
                  <a:gd name="csX2" fmla="*/ 168446 w 237777"/>
                  <a:gd name="csY2" fmla="*/ 270002 h 311348"/>
                  <a:gd name="csX3" fmla="*/ 150809 w 237777"/>
                  <a:gd name="csY3" fmla="*/ 287024 h 311348"/>
                  <a:gd name="csX4" fmla="*/ 135606 w 237777"/>
                  <a:gd name="csY4" fmla="*/ 298586 h 311348"/>
                  <a:gd name="csX5" fmla="*/ 86353 w 237777"/>
                  <a:gd name="csY5" fmla="*/ 311348 h 311348"/>
                  <a:gd name="csX6" fmla="*/ 0 w 237777"/>
                  <a:gd name="csY6" fmla="*/ 222572 h 311348"/>
                  <a:gd name="csX7" fmla="*/ 158716 w 237777"/>
                  <a:gd name="csY7" fmla="*/ 124662 h 311348"/>
                  <a:gd name="csX8" fmla="*/ 158716 w 237777"/>
                  <a:gd name="csY8" fmla="*/ 100952 h 311348"/>
                  <a:gd name="csX9" fmla="*/ 110677 w 237777"/>
                  <a:gd name="csY9" fmla="*/ 51085 h 311348"/>
                  <a:gd name="csX10" fmla="*/ 85697 w 237777"/>
                  <a:gd name="csY10" fmla="*/ 53833 h 311348"/>
                  <a:gd name="csX11" fmla="*/ 61420 w 237777"/>
                  <a:gd name="csY11" fmla="*/ 60201 h 311348"/>
                  <a:gd name="csX12" fmla="*/ 43783 w 237777"/>
                  <a:gd name="csY12" fmla="*/ 66898 h 311348"/>
                  <a:gd name="csX13" fmla="*/ 38570 w 237777"/>
                  <a:gd name="csY13" fmla="*/ 68477 h 311348"/>
                  <a:gd name="csX14" fmla="*/ 33874 w 237777"/>
                  <a:gd name="csY14" fmla="*/ 66451 h 311348"/>
                  <a:gd name="csX15" fmla="*/ 20984 w 237777"/>
                  <a:gd name="csY15" fmla="*/ 27386 h 311348"/>
                  <a:gd name="csX16" fmla="*/ 20069 w 237777"/>
                  <a:gd name="csY16" fmla="*/ 23719 h 311348"/>
                  <a:gd name="csX17" fmla="*/ 23619 w 237777"/>
                  <a:gd name="csY17" fmla="*/ 19581 h 311348"/>
                  <a:gd name="csX18" fmla="*/ 122230 w 237777"/>
                  <a:gd name="csY18" fmla="*/ 0 h 311348"/>
                  <a:gd name="csX19" fmla="*/ 221959 w 237777"/>
                  <a:gd name="csY19" fmla="*/ 93045 h 311348"/>
                  <a:gd name="csX20" fmla="*/ 221959 w 237777"/>
                  <a:gd name="csY20" fmla="*/ 210406 h 311348"/>
                  <a:gd name="csX21" fmla="*/ 224257 w 237777"/>
                  <a:gd name="csY21" fmla="*/ 244747 h 311348"/>
                  <a:gd name="csX22" fmla="*/ 229865 w 237777"/>
                  <a:gd name="csY22" fmla="*/ 269398 h 311348"/>
                  <a:gd name="csX23" fmla="*/ 236254 w 237777"/>
                  <a:gd name="csY23" fmla="*/ 283927 h 311348"/>
                  <a:gd name="csX24" fmla="*/ 237767 w 237777"/>
                  <a:gd name="csY24" fmla="*/ 288243 h 311348"/>
                  <a:gd name="csX25" fmla="*/ 235339 w 237777"/>
                  <a:gd name="csY25" fmla="*/ 290680 h 311348"/>
                  <a:gd name="csX26" fmla="*/ 186082 w 237777"/>
                  <a:gd name="csY26" fmla="*/ 310744 h 311348"/>
                  <a:gd name="csX27" fmla="*/ 138761 w 237777"/>
                  <a:gd name="csY27" fmla="*/ 164799 h 311348"/>
                  <a:gd name="csX28" fmla="*/ 105255 w 237777"/>
                  <a:gd name="csY28" fmla="*/ 168705 h 311348"/>
                  <a:gd name="csX29" fmla="*/ 76827 w 237777"/>
                  <a:gd name="csY29" fmla="*/ 183590 h 311348"/>
                  <a:gd name="csX30" fmla="*/ 63243 w 237777"/>
                  <a:gd name="csY30" fmla="*/ 218312 h 311348"/>
                  <a:gd name="csX31" fmla="*/ 108245 w 237777"/>
                  <a:gd name="csY31" fmla="*/ 264523 h 311348"/>
                  <a:gd name="csX32" fmla="*/ 158716 w 237777"/>
                  <a:gd name="csY32" fmla="*/ 238376 h 311348"/>
                  <a:gd name="csX33" fmla="*/ 158716 w 237777"/>
                  <a:gd name="csY33" fmla="*/ 164799 h 311348"/>
                  <a:gd name="csX34" fmla="*/ 138761 w 237777"/>
                  <a:gd name="csY34" fmla="*/ 164799 h 3113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237777" h="311348">
                    <a:moveTo>
                      <a:pt x="186082" y="310744"/>
                    </a:moveTo>
                    <a:cubicBezTo>
                      <a:pt x="183400" y="311869"/>
                      <a:pt x="182352" y="310852"/>
                      <a:pt x="180845" y="308735"/>
                    </a:cubicBezTo>
                    <a:cubicBezTo>
                      <a:pt x="176571" y="302729"/>
                      <a:pt x="171770" y="287103"/>
                      <a:pt x="168446" y="270002"/>
                    </a:cubicBezTo>
                    <a:cubicBezTo>
                      <a:pt x="158764" y="279587"/>
                      <a:pt x="155674" y="282773"/>
                      <a:pt x="150809" y="287024"/>
                    </a:cubicBezTo>
                    <a:cubicBezTo>
                      <a:pt x="146554" y="290680"/>
                      <a:pt x="141689" y="294931"/>
                      <a:pt x="135606" y="298586"/>
                    </a:cubicBezTo>
                    <a:cubicBezTo>
                      <a:pt x="124053" y="305274"/>
                      <a:pt x="108245" y="311348"/>
                      <a:pt x="86353" y="311348"/>
                    </a:cubicBezTo>
                    <a:cubicBezTo>
                      <a:pt x="33444" y="311348"/>
                      <a:pt x="0" y="277295"/>
                      <a:pt x="0" y="222572"/>
                    </a:cubicBezTo>
                    <a:cubicBezTo>
                      <a:pt x="0" y="125276"/>
                      <a:pt x="103989" y="124662"/>
                      <a:pt x="158716" y="124662"/>
                    </a:cubicBezTo>
                    <a:lnTo>
                      <a:pt x="158716" y="100952"/>
                    </a:lnTo>
                    <a:cubicBezTo>
                      <a:pt x="158716" y="72368"/>
                      <a:pt x="152637" y="51085"/>
                      <a:pt x="110677" y="51085"/>
                    </a:cubicBezTo>
                    <a:cubicBezTo>
                      <a:pt x="103140" y="51085"/>
                      <a:pt x="94058" y="52180"/>
                      <a:pt x="85697" y="53833"/>
                    </a:cubicBezTo>
                    <a:cubicBezTo>
                      <a:pt x="74494" y="56048"/>
                      <a:pt x="64584" y="59092"/>
                      <a:pt x="61420" y="60201"/>
                    </a:cubicBezTo>
                    <a:cubicBezTo>
                      <a:pt x="55894" y="62137"/>
                      <a:pt x="48442" y="65107"/>
                      <a:pt x="43783" y="66898"/>
                    </a:cubicBezTo>
                    <a:cubicBezTo>
                      <a:pt x="41837" y="67646"/>
                      <a:pt x="39888" y="68212"/>
                      <a:pt x="38570" y="68477"/>
                    </a:cubicBezTo>
                    <a:cubicBezTo>
                      <a:pt x="35835" y="69029"/>
                      <a:pt x="34564" y="68538"/>
                      <a:pt x="33874" y="66451"/>
                    </a:cubicBezTo>
                    <a:cubicBezTo>
                      <a:pt x="29448" y="53060"/>
                      <a:pt x="21306" y="28238"/>
                      <a:pt x="20984" y="27386"/>
                    </a:cubicBezTo>
                    <a:cubicBezTo>
                      <a:pt x="20504" y="26119"/>
                      <a:pt x="20069" y="24810"/>
                      <a:pt x="20069" y="23719"/>
                    </a:cubicBezTo>
                    <a:cubicBezTo>
                      <a:pt x="20069" y="22462"/>
                      <a:pt x="21328" y="21059"/>
                      <a:pt x="23619" y="19581"/>
                    </a:cubicBezTo>
                    <a:cubicBezTo>
                      <a:pt x="36840" y="11048"/>
                      <a:pt x="84393" y="0"/>
                      <a:pt x="122230" y="0"/>
                    </a:cubicBezTo>
                    <a:cubicBezTo>
                      <a:pt x="195811" y="0"/>
                      <a:pt x="221959" y="32231"/>
                      <a:pt x="221959" y="93045"/>
                    </a:cubicBezTo>
                    <a:lnTo>
                      <a:pt x="221959" y="210406"/>
                    </a:lnTo>
                    <a:cubicBezTo>
                      <a:pt x="221959" y="223401"/>
                      <a:pt x="222841" y="235142"/>
                      <a:pt x="224257" y="244747"/>
                    </a:cubicBezTo>
                    <a:cubicBezTo>
                      <a:pt x="226087" y="257169"/>
                      <a:pt x="228665" y="266021"/>
                      <a:pt x="229865" y="269398"/>
                    </a:cubicBezTo>
                    <a:cubicBezTo>
                      <a:pt x="231994" y="275385"/>
                      <a:pt x="233955" y="279419"/>
                      <a:pt x="236254" y="283927"/>
                    </a:cubicBezTo>
                    <a:cubicBezTo>
                      <a:pt x="237079" y="285543"/>
                      <a:pt x="237881" y="287485"/>
                      <a:pt x="237767" y="288243"/>
                    </a:cubicBezTo>
                    <a:cubicBezTo>
                      <a:pt x="237653" y="289000"/>
                      <a:pt x="237058" y="289975"/>
                      <a:pt x="235339" y="290680"/>
                    </a:cubicBezTo>
                    <a:cubicBezTo>
                      <a:pt x="220171" y="296900"/>
                      <a:pt x="193838" y="307490"/>
                      <a:pt x="186082" y="310744"/>
                    </a:cubicBezTo>
                    <a:close/>
                    <a:moveTo>
                      <a:pt x="138761" y="164799"/>
                    </a:moveTo>
                    <a:cubicBezTo>
                      <a:pt x="135555" y="164799"/>
                      <a:pt x="119719" y="164648"/>
                      <a:pt x="105255" y="168705"/>
                    </a:cubicBezTo>
                    <a:cubicBezTo>
                      <a:pt x="91472" y="172571"/>
                      <a:pt x="83410" y="177109"/>
                      <a:pt x="76827" y="183590"/>
                    </a:cubicBezTo>
                    <a:cubicBezTo>
                      <a:pt x="68612" y="191677"/>
                      <a:pt x="63243" y="202793"/>
                      <a:pt x="63243" y="218312"/>
                    </a:cubicBezTo>
                    <a:cubicBezTo>
                      <a:pt x="63243" y="244460"/>
                      <a:pt x="82093" y="264523"/>
                      <a:pt x="108245" y="264523"/>
                    </a:cubicBezTo>
                    <a:cubicBezTo>
                      <a:pt x="132569" y="264523"/>
                      <a:pt x="149596" y="248106"/>
                      <a:pt x="158716" y="238376"/>
                    </a:cubicBezTo>
                    <a:lnTo>
                      <a:pt x="158716" y="164799"/>
                    </a:lnTo>
                    <a:cubicBezTo>
                      <a:pt x="150200" y="164799"/>
                      <a:pt x="144708" y="164799"/>
                      <a:pt x="138761" y="164799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Volný tvar: obrazec 35">
                <a:extLst>
                  <a:ext uri="{FF2B5EF4-FFF2-40B4-BE49-F238E27FC236}">
                    <a16:creationId xmlns:a16="http://schemas.microsoft.com/office/drawing/2014/main" id="{BFD549C7-9104-5757-0EED-FDED3FE95CD5}"/>
                  </a:ext>
                </a:extLst>
              </p:cNvPr>
              <p:cNvSpPr/>
              <p:nvPr/>
            </p:nvSpPr>
            <p:spPr>
              <a:xfrm>
                <a:off x="8078796" y="4482491"/>
                <a:ext cx="248643" cy="439631"/>
              </a:xfrm>
              <a:custGeom>
                <a:avLst/>
                <a:gdLst>
                  <a:gd name="csX0" fmla="*/ 197634 w 248643"/>
                  <a:gd name="csY0" fmla="*/ 437806 h 439631"/>
                  <a:gd name="csX1" fmla="*/ 192824 w 248643"/>
                  <a:gd name="csY1" fmla="*/ 439603 h 439631"/>
                  <a:gd name="csX2" fmla="*/ 187905 w 248643"/>
                  <a:gd name="csY2" fmla="*/ 434765 h 439631"/>
                  <a:gd name="csX3" fmla="*/ 73577 w 248643"/>
                  <a:gd name="csY3" fmla="*/ 287611 h 439631"/>
                  <a:gd name="csX4" fmla="*/ 67498 w 248643"/>
                  <a:gd name="csY4" fmla="*/ 279091 h 439631"/>
                  <a:gd name="csX5" fmla="*/ 67498 w 248643"/>
                  <a:gd name="csY5" fmla="*/ 425649 h 439631"/>
                  <a:gd name="csX6" fmla="*/ 63847 w 248643"/>
                  <a:gd name="csY6" fmla="*/ 429295 h 439631"/>
                  <a:gd name="csX7" fmla="*/ 3646 w 248643"/>
                  <a:gd name="csY7" fmla="*/ 429295 h 439631"/>
                  <a:gd name="csX8" fmla="*/ 0 w 248643"/>
                  <a:gd name="csY8" fmla="*/ 425649 h 439631"/>
                  <a:gd name="csX9" fmla="*/ 0 w 248643"/>
                  <a:gd name="csY9" fmla="*/ 17625 h 439631"/>
                  <a:gd name="csX10" fmla="*/ 7906 w 248643"/>
                  <a:gd name="csY10" fmla="*/ 10894 h 439631"/>
                  <a:gd name="csX11" fmla="*/ 58982 w 248643"/>
                  <a:gd name="csY11" fmla="*/ 587 h 439631"/>
                  <a:gd name="csX12" fmla="*/ 67498 w 248643"/>
                  <a:gd name="csY12" fmla="*/ 6661 h 439631"/>
                  <a:gd name="csX13" fmla="*/ 67498 w 248643"/>
                  <a:gd name="csY13" fmla="*/ 259027 h 439631"/>
                  <a:gd name="csX14" fmla="*/ 193905 w 248643"/>
                  <a:gd name="csY14" fmla="*/ 131269 h 439631"/>
                  <a:gd name="csX15" fmla="*/ 201638 w 248643"/>
                  <a:gd name="csY15" fmla="*/ 130772 h 439631"/>
                  <a:gd name="csX16" fmla="*/ 234357 w 248643"/>
                  <a:gd name="csY16" fmla="*/ 157797 h 439631"/>
                  <a:gd name="csX17" fmla="*/ 234474 w 248643"/>
                  <a:gd name="csY17" fmla="*/ 164485 h 439631"/>
                  <a:gd name="csX18" fmla="*/ 131350 w 248643"/>
                  <a:gd name="csY18" fmla="*/ 265110 h 439631"/>
                  <a:gd name="csX19" fmla="*/ 245733 w 248643"/>
                  <a:gd name="csY19" fmla="*/ 402696 h 439631"/>
                  <a:gd name="csX20" fmla="*/ 246689 w 248643"/>
                  <a:gd name="csY20" fmla="*/ 410431 h 439631"/>
                  <a:gd name="csX21" fmla="*/ 197634 w 248643"/>
                  <a:gd name="csY21" fmla="*/ 437806 h 4396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248643" h="439631">
                    <a:moveTo>
                      <a:pt x="197634" y="437806"/>
                    </a:moveTo>
                    <a:cubicBezTo>
                      <a:pt x="195617" y="438933"/>
                      <a:pt x="194133" y="439802"/>
                      <a:pt x="192824" y="439603"/>
                    </a:cubicBezTo>
                    <a:cubicBezTo>
                      <a:pt x="191312" y="439372"/>
                      <a:pt x="190310" y="437734"/>
                      <a:pt x="187905" y="434765"/>
                    </a:cubicBezTo>
                    <a:cubicBezTo>
                      <a:pt x="182901" y="428588"/>
                      <a:pt x="77872" y="293079"/>
                      <a:pt x="73577" y="287611"/>
                    </a:cubicBezTo>
                    <a:cubicBezTo>
                      <a:pt x="70562" y="283772"/>
                      <a:pt x="67498" y="279091"/>
                      <a:pt x="67498" y="279091"/>
                    </a:cubicBezTo>
                    <a:cubicBezTo>
                      <a:pt x="67498" y="279091"/>
                      <a:pt x="67498" y="422529"/>
                      <a:pt x="67498" y="425649"/>
                    </a:cubicBezTo>
                    <a:cubicBezTo>
                      <a:pt x="67498" y="428769"/>
                      <a:pt x="66889" y="429295"/>
                      <a:pt x="63847" y="429295"/>
                    </a:cubicBezTo>
                    <a:lnTo>
                      <a:pt x="3646" y="429295"/>
                    </a:lnTo>
                    <a:cubicBezTo>
                      <a:pt x="605" y="429295"/>
                      <a:pt x="0" y="428691"/>
                      <a:pt x="0" y="425649"/>
                    </a:cubicBezTo>
                    <a:lnTo>
                      <a:pt x="0" y="17625"/>
                    </a:lnTo>
                    <a:cubicBezTo>
                      <a:pt x="0" y="12552"/>
                      <a:pt x="41" y="12460"/>
                      <a:pt x="7906" y="10894"/>
                    </a:cubicBezTo>
                    <a:cubicBezTo>
                      <a:pt x="15225" y="9437"/>
                      <a:pt x="38648" y="4724"/>
                      <a:pt x="58982" y="587"/>
                    </a:cubicBezTo>
                    <a:cubicBezTo>
                      <a:pt x="66167" y="-875"/>
                      <a:pt x="67498" y="129"/>
                      <a:pt x="67498" y="6661"/>
                    </a:cubicBezTo>
                    <a:cubicBezTo>
                      <a:pt x="67498" y="16191"/>
                      <a:pt x="67498" y="259027"/>
                      <a:pt x="67498" y="259027"/>
                    </a:cubicBezTo>
                    <a:cubicBezTo>
                      <a:pt x="67498" y="259027"/>
                      <a:pt x="185760" y="139505"/>
                      <a:pt x="193905" y="131269"/>
                    </a:cubicBezTo>
                    <a:cubicBezTo>
                      <a:pt x="197262" y="127874"/>
                      <a:pt x="198102" y="127926"/>
                      <a:pt x="201638" y="130772"/>
                    </a:cubicBezTo>
                    <a:cubicBezTo>
                      <a:pt x="210830" y="138168"/>
                      <a:pt x="224256" y="149288"/>
                      <a:pt x="234357" y="157797"/>
                    </a:cubicBezTo>
                    <a:cubicBezTo>
                      <a:pt x="236390" y="159510"/>
                      <a:pt x="236925" y="162092"/>
                      <a:pt x="234474" y="164485"/>
                    </a:cubicBezTo>
                    <a:cubicBezTo>
                      <a:pt x="223983" y="174725"/>
                      <a:pt x="131350" y="265110"/>
                      <a:pt x="131350" y="265110"/>
                    </a:cubicBezTo>
                    <a:cubicBezTo>
                      <a:pt x="131350" y="265110"/>
                      <a:pt x="232146" y="386467"/>
                      <a:pt x="245733" y="402696"/>
                    </a:cubicBezTo>
                    <a:cubicBezTo>
                      <a:pt x="249009" y="406609"/>
                      <a:pt x="249783" y="408702"/>
                      <a:pt x="246689" y="410431"/>
                    </a:cubicBezTo>
                    <a:cubicBezTo>
                      <a:pt x="236391" y="416186"/>
                      <a:pt x="213335" y="429042"/>
                      <a:pt x="197634" y="437806"/>
                    </a:cubicBezTo>
                    <a:close/>
                  </a:path>
                </a:pathLst>
              </a:custGeom>
              <a:solidFill>
                <a:srgbClr val="003366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4" name="Skupina 43">
            <a:extLst>
              <a:ext uri="{FF2B5EF4-FFF2-40B4-BE49-F238E27FC236}">
                <a16:creationId xmlns:a16="http://schemas.microsoft.com/office/drawing/2014/main" id="{A4CD9D17-4203-1FCF-D8C8-612703C5DA5C}"/>
              </a:ext>
            </a:extLst>
          </p:cNvPr>
          <p:cNvGrpSpPr/>
          <p:nvPr/>
        </p:nvGrpSpPr>
        <p:grpSpPr>
          <a:xfrm>
            <a:off x="9630013" y="3429000"/>
            <a:ext cx="1856602" cy="724005"/>
            <a:chOff x="1776962" y="1064764"/>
            <a:chExt cx="10235564" cy="3991486"/>
          </a:xfrm>
        </p:grpSpPr>
        <p:sp>
          <p:nvSpPr>
            <p:cNvPr id="41" name="Volný tvar: obrazec 40">
              <a:extLst>
                <a:ext uri="{FF2B5EF4-FFF2-40B4-BE49-F238E27FC236}">
                  <a16:creationId xmlns:a16="http://schemas.microsoft.com/office/drawing/2014/main" id="{D79F1B84-CA3C-2A44-5D1F-135BEFC92F2F}"/>
                </a:ext>
              </a:extLst>
            </p:cNvPr>
            <p:cNvSpPr/>
            <p:nvPr/>
          </p:nvSpPr>
          <p:spPr>
            <a:xfrm>
              <a:off x="3407070" y="1064764"/>
              <a:ext cx="1635632" cy="1634775"/>
            </a:xfrm>
            <a:custGeom>
              <a:avLst/>
              <a:gdLst>
                <a:gd name="csX0" fmla="*/ 817626 w 1635632"/>
                <a:gd name="csY0" fmla="*/ 1634776 h 1634775"/>
                <a:gd name="csX1" fmla="*/ 1635633 w 1635632"/>
                <a:gd name="csY1" fmla="*/ 817531 h 1634775"/>
                <a:gd name="csX2" fmla="*/ 817626 w 1635632"/>
                <a:gd name="csY2" fmla="*/ 0 h 1634775"/>
                <a:gd name="csX3" fmla="*/ 0 w 1635632"/>
                <a:gd name="csY3" fmla="*/ 817531 h 1634775"/>
                <a:gd name="csX4" fmla="*/ 817626 w 1635632"/>
                <a:gd name="csY4" fmla="*/ 1634776 h 1634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35632" h="1634775">
                  <a:moveTo>
                    <a:pt x="817626" y="1634776"/>
                  </a:moveTo>
                  <a:cubicBezTo>
                    <a:pt x="1269492" y="1634776"/>
                    <a:pt x="1635633" y="1268730"/>
                    <a:pt x="1635633" y="817531"/>
                  </a:cubicBezTo>
                  <a:cubicBezTo>
                    <a:pt x="1635633" y="366332"/>
                    <a:pt x="1269587" y="0"/>
                    <a:pt x="817626" y="0"/>
                  </a:cubicBezTo>
                  <a:cubicBezTo>
                    <a:pt x="365665" y="0"/>
                    <a:pt x="0" y="366236"/>
                    <a:pt x="0" y="817531"/>
                  </a:cubicBezTo>
                  <a:cubicBezTo>
                    <a:pt x="0" y="1268825"/>
                    <a:pt x="366236" y="1634776"/>
                    <a:pt x="817626" y="1634776"/>
                  </a:cubicBezTo>
                </a:path>
              </a:pathLst>
            </a:custGeom>
            <a:solidFill>
              <a:srgbClr val="00A3DA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Volný tvar: obrazec 41">
              <a:extLst>
                <a:ext uri="{FF2B5EF4-FFF2-40B4-BE49-F238E27FC236}">
                  <a16:creationId xmlns:a16="http://schemas.microsoft.com/office/drawing/2014/main" id="{791EA70A-87E6-05B1-CD41-C6899F9F3896}"/>
                </a:ext>
              </a:extLst>
            </p:cNvPr>
            <p:cNvSpPr/>
            <p:nvPr/>
          </p:nvSpPr>
          <p:spPr>
            <a:xfrm>
              <a:off x="1829444" y="2498724"/>
              <a:ext cx="4731924" cy="745835"/>
            </a:xfrm>
            <a:custGeom>
              <a:avLst/>
              <a:gdLst>
                <a:gd name="csX0" fmla="*/ 2998660 w 4731924"/>
                <a:gd name="csY0" fmla="*/ 45081 h 745835"/>
                <a:gd name="csX1" fmla="*/ 2215610 w 4731924"/>
                <a:gd name="csY1" fmla="*/ 382647 h 745835"/>
                <a:gd name="csX2" fmla="*/ 1556861 w 4731924"/>
                <a:gd name="csY2" fmla="*/ 158333 h 745835"/>
                <a:gd name="csX3" fmla="*/ 0 w 4731924"/>
                <a:gd name="csY3" fmla="*/ 384743 h 745835"/>
                <a:gd name="csX4" fmla="*/ 0 w 4731924"/>
                <a:gd name="csY4" fmla="*/ 745835 h 745835"/>
                <a:gd name="csX5" fmla="*/ 4731734 w 4731924"/>
                <a:gd name="csY5" fmla="*/ 745264 h 745835"/>
                <a:gd name="csX6" fmla="*/ 4731925 w 4731924"/>
                <a:gd name="csY6" fmla="*/ 123 h 745835"/>
                <a:gd name="csX7" fmla="*/ 2998565 w 4731924"/>
                <a:gd name="csY7" fmla="*/ 45081 h 7458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31924" h="745835">
                  <a:moveTo>
                    <a:pt x="2998660" y="45081"/>
                  </a:moveTo>
                  <a:cubicBezTo>
                    <a:pt x="2843022" y="213864"/>
                    <a:pt x="2567940" y="382647"/>
                    <a:pt x="2215610" y="382647"/>
                  </a:cubicBezTo>
                  <a:cubicBezTo>
                    <a:pt x="1942052" y="382647"/>
                    <a:pt x="1706404" y="276253"/>
                    <a:pt x="1556861" y="158333"/>
                  </a:cubicBezTo>
                  <a:cubicBezTo>
                    <a:pt x="663797" y="252059"/>
                    <a:pt x="0" y="384743"/>
                    <a:pt x="0" y="384743"/>
                  </a:cubicBezTo>
                  <a:lnTo>
                    <a:pt x="0" y="745835"/>
                  </a:lnTo>
                  <a:lnTo>
                    <a:pt x="4731734" y="745264"/>
                  </a:lnTo>
                  <a:lnTo>
                    <a:pt x="4731925" y="123"/>
                  </a:lnTo>
                  <a:cubicBezTo>
                    <a:pt x="4731925" y="123"/>
                    <a:pt x="3924681" y="-4639"/>
                    <a:pt x="2998565" y="45081"/>
                  </a:cubicBezTo>
                </a:path>
              </a:pathLst>
            </a:custGeom>
            <a:solidFill>
              <a:srgbClr val="00A3DA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Volný tvar: obrazec 42">
              <a:extLst>
                <a:ext uri="{FF2B5EF4-FFF2-40B4-BE49-F238E27FC236}">
                  <a16:creationId xmlns:a16="http://schemas.microsoft.com/office/drawing/2014/main" id="{F854A520-98C2-AC41-CB43-D431ADA9C370}"/>
                </a:ext>
              </a:extLst>
            </p:cNvPr>
            <p:cNvSpPr/>
            <p:nvPr/>
          </p:nvSpPr>
          <p:spPr>
            <a:xfrm>
              <a:off x="1776962" y="2991290"/>
              <a:ext cx="10235564" cy="2064960"/>
            </a:xfrm>
            <a:custGeom>
              <a:avLst/>
              <a:gdLst>
                <a:gd name="csX0" fmla="*/ 3673793 w 10235564"/>
                <a:gd name="csY0" fmla="*/ 597217 h 2064960"/>
                <a:gd name="csX1" fmla="*/ 3657981 w 10235564"/>
                <a:gd name="csY1" fmla="*/ 597217 h 2064960"/>
                <a:gd name="csX2" fmla="*/ 3657981 w 10235564"/>
                <a:gd name="csY2" fmla="*/ 1841468 h 2064960"/>
                <a:gd name="csX3" fmla="*/ 4356640 w 10235564"/>
                <a:gd name="csY3" fmla="*/ 1841468 h 2064960"/>
                <a:gd name="csX4" fmla="*/ 4856036 w 10235564"/>
                <a:gd name="csY4" fmla="*/ 1488376 h 2064960"/>
                <a:gd name="csX5" fmla="*/ 4628960 w 10235564"/>
                <a:gd name="csY5" fmla="*/ 1208532 h 2064960"/>
                <a:gd name="csX6" fmla="*/ 4834128 w 10235564"/>
                <a:gd name="csY6" fmla="*/ 911924 h 2064960"/>
                <a:gd name="csX7" fmla="*/ 4413790 w 10235564"/>
                <a:gd name="csY7" fmla="*/ 597217 h 2064960"/>
                <a:gd name="csX8" fmla="*/ 3673793 w 10235564"/>
                <a:gd name="csY8" fmla="*/ 597217 h 2064960"/>
                <a:gd name="csX9" fmla="*/ 4220147 w 10235564"/>
                <a:gd name="csY9" fmla="*/ 1342644 h 2064960"/>
                <a:gd name="csX10" fmla="*/ 4372642 w 10235564"/>
                <a:gd name="csY10" fmla="*/ 1450276 h 2064960"/>
                <a:gd name="csX11" fmla="*/ 4216432 w 10235564"/>
                <a:gd name="csY11" fmla="*/ 1559433 h 2064960"/>
                <a:gd name="csX12" fmla="*/ 4114800 w 10235564"/>
                <a:gd name="csY12" fmla="*/ 1559433 h 2064960"/>
                <a:gd name="csX13" fmla="*/ 4114800 w 10235564"/>
                <a:gd name="csY13" fmla="*/ 1342739 h 2064960"/>
                <a:gd name="csX14" fmla="*/ 4220147 w 10235564"/>
                <a:gd name="csY14" fmla="*/ 1342739 h 2064960"/>
                <a:gd name="csX15" fmla="*/ 4221766 w 10235564"/>
                <a:gd name="csY15" fmla="*/ 858583 h 2064960"/>
                <a:gd name="csX16" fmla="*/ 4360736 w 10235564"/>
                <a:gd name="csY16" fmla="*/ 960501 h 2064960"/>
                <a:gd name="csX17" fmla="*/ 4211289 w 10235564"/>
                <a:gd name="csY17" fmla="*/ 1060990 h 2064960"/>
                <a:gd name="csX18" fmla="*/ 4114800 w 10235564"/>
                <a:gd name="csY18" fmla="*/ 1060990 h 2064960"/>
                <a:gd name="csX19" fmla="*/ 4114800 w 10235564"/>
                <a:gd name="csY19" fmla="*/ 858583 h 2064960"/>
                <a:gd name="csX20" fmla="*/ 4221766 w 10235564"/>
                <a:gd name="csY20" fmla="*/ 858583 h 2064960"/>
                <a:gd name="csX21" fmla="*/ 2237327 w 10235564"/>
                <a:gd name="csY21" fmla="*/ 1219105 h 2064960"/>
                <a:gd name="csX22" fmla="*/ 2905601 w 10235564"/>
                <a:gd name="csY22" fmla="*/ 1861947 h 2064960"/>
                <a:gd name="csX23" fmla="*/ 3578733 w 10235564"/>
                <a:gd name="csY23" fmla="*/ 1219105 h 2064960"/>
                <a:gd name="csX24" fmla="*/ 2905601 w 10235564"/>
                <a:gd name="csY24" fmla="*/ 576548 h 2064960"/>
                <a:gd name="csX25" fmla="*/ 2237327 w 10235564"/>
                <a:gd name="csY25" fmla="*/ 1219105 h 2064960"/>
                <a:gd name="csX26" fmla="*/ 2740914 w 10235564"/>
                <a:gd name="csY26" fmla="*/ 1219105 h 2064960"/>
                <a:gd name="csX27" fmla="*/ 2905601 w 10235564"/>
                <a:gd name="csY27" fmla="*/ 900113 h 2064960"/>
                <a:gd name="csX28" fmla="*/ 3074670 w 10235564"/>
                <a:gd name="csY28" fmla="*/ 1219391 h 2064960"/>
                <a:gd name="csX29" fmla="*/ 2905601 w 10235564"/>
                <a:gd name="csY29" fmla="*/ 1538288 h 2064960"/>
                <a:gd name="csX30" fmla="*/ 2740914 w 10235564"/>
                <a:gd name="csY30" fmla="*/ 1219009 h 2064960"/>
                <a:gd name="csX31" fmla="*/ 1098423 w 10235564"/>
                <a:gd name="csY31" fmla="*/ 984790 h 2064960"/>
                <a:gd name="csX32" fmla="*/ 1537716 w 10235564"/>
                <a:gd name="csY32" fmla="*/ 1386173 h 2064960"/>
                <a:gd name="csX33" fmla="*/ 1716691 w 10235564"/>
                <a:gd name="csY33" fmla="*/ 1471136 h 2064960"/>
                <a:gd name="csX34" fmla="*/ 1530572 w 10235564"/>
                <a:gd name="csY34" fmla="*/ 1538383 h 2064960"/>
                <a:gd name="csX35" fmla="*/ 1132618 w 10235564"/>
                <a:gd name="csY35" fmla="*/ 1459801 h 2064960"/>
                <a:gd name="csX36" fmla="*/ 1110044 w 10235564"/>
                <a:gd name="csY36" fmla="*/ 1450276 h 2064960"/>
                <a:gd name="csX37" fmla="*/ 1110044 w 10235564"/>
                <a:gd name="csY37" fmla="*/ 1801463 h 2064960"/>
                <a:gd name="csX38" fmla="*/ 1122807 w 10235564"/>
                <a:gd name="csY38" fmla="*/ 1804607 h 2064960"/>
                <a:gd name="csX39" fmla="*/ 1611439 w 10235564"/>
                <a:gd name="csY39" fmla="*/ 1862042 h 2064960"/>
                <a:gd name="csX40" fmla="*/ 2200370 w 10235564"/>
                <a:gd name="csY40" fmla="*/ 1439990 h 2064960"/>
                <a:gd name="csX41" fmla="*/ 1758601 w 10235564"/>
                <a:gd name="csY41" fmla="*/ 1043845 h 2064960"/>
                <a:gd name="csX42" fmla="*/ 1582007 w 10235564"/>
                <a:gd name="csY42" fmla="*/ 964121 h 2064960"/>
                <a:gd name="csX43" fmla="*/ 1759744 w 10235564"/>
                <a:gd name="csY43" fmla="*/ 900208 h 2064960"/>
                <a:gd name="csX44" fmla="*/ 2103215 w 10235564"/>
                <a:gd name="csY44" fmla="*/ 960025 h 2064960"/>
                <a:gd name="csX45" fmla="*/ 2124647 w 10235564"/>
                <a:gd name="csY45" fmla="*/ 968121 h 2064960"/>
                <a:gd name="csX46" fmla="*/ 2124647 w 10235564"/>
                <a:gd name="csY46" fmla="*/ 620840 h 2064960"/>
                <a:gd name="csX47" fmla="*/ 2111883 w 10235564"/>
                <a:gd name="csY47" fmla="*/ 618649 h 2064960"/>
                <a:gd name="csX48" fmla="*/ 1719358 w 10235564"/>
                <a:gd name="csY48" fmla="*/ 576548 h 2064960"/>
                <a:gd name="csX49" fmla="*/ 1098423 w 10235564"/>
                <a:gd name="csY49" fmla="*/ 984790 h 2064960"/>
                <a:gd name="csX50" fmla="*/ 368713 w 10235564"/>
                <a:gd name="csY50" fmla="*/ 375761 h 2064960"/>
                <a:gd name="csX51" fmla="*/ 227838 w 10235564"/>
                <a:gd name="csY51" fmla="*/ 504635 h 2064960"/>
                <a:gd name="csX52" fmla="*/ 238125 w 10235564"/>
                <a:gd name="csY52" fmla="*/ 513493 h 2064960"/>
                <a:gd name="csX53" fmla="*/ 449294 w 10235564"/>
                <a:gd name="csY53" fmla="*/ 617791 h 2064960"/>
                <a:gd name="csX54" fmla="*/ 0 w 10235564"/>
                <a:gd name="csY54" fmla="*/ 1201865 h 2064960"/>
                <a:gd name="csX55" fmla="*/ 716756 w 10235564"/>
                <a:gd name="csY55" fmla="*/ 1858518 h 2064960"/>
                <a:gd name="csX56" fmla="*/ 1043559 w 10235564"/>
                <a:gd name="csY56" fmla="*/ 1809369 h 2064960"/>
                <a:gd name="csX57" fmla="*/ 1052227 w 10235564"/>
                <a:gd name="csY57" fmla="*/ 1806702 h 2064960"/>
                <a:gd name="csX58" fmla="*/ 1052227 w 10235564"/>
                <a:gd name="csY58" fmla="*/ 1458849 h 2064960"/>
                <a:gd name="csX59" fmla="*/ 1036034 w 10235564"/>
                <a:gd name="csY59" fmla="*/ 1464755 h 2064960"/>
                <a:gd name="csX60" fmla="*/ 795909 w 10235564"/>
                <a:gd name="csY60" fmla="*/ 1511046 h 2064960"/>
                <a:gd name="csX61" fmla="*/ 485870 w 10235564"/>
                <a:gd name="csY61" fmla="*/ 1208818 h 2064960"/>
                <a:gd name="csX62" fmla="*/ 810768 w 10235564"/>
                <a:gd name="csY62" fmla="*/ 917353 h 2064960"/>
                <a:gd name="csX63" fmla="*/ 1033177 w 10235564"/>
                <a:gd name="csY63" fmla="*/ 961834 h 2064960"/>
                <a:gd name="csX64" fmla="*/ 1049179 w 10235564"/>
                <a:gd name="csY64" fmla="*/ 966978 h 2064960"/>
                <a:gd name="csX65" fmla="*/ 1049179 w 10235564"/>
                <a:gd name="csY65" fmla="*/ 620649 h 2064960"/>
                <a:gd name="csX66" fmla="*/ 1014984 w 10235564"/>
                <a:gd name="csY66" fmla="*/ 614077 h 2064960"/>
                <a:gd name="csX67" fmla="*/ 849059 w 10235564"/>
                <a:gd name="csY67" fmla="*/ 587502 h 2064960"/>
                <a:gd name="csX68" fmla="*/ 1043464 w 10235564"/>
                <a:gd name="csY68" fmla="*/ 450342 h 2064960"/>
                <a:gd name="csX69" fmla="*/ 1052798 w 10235564"/>
                <a:gd name="csY69" fmla="*/ 440627 h 2064960"/>
                <a:gd name="csX70" fmla="*/ 998601 w 10235564"/>
                <a:gd name="csY70" fmla="*/ 399860 h 2064960"/>
                <a:gd name="csX71" fmla="*/ 991172 w 10235564"/>
                <a:gd name="csY71" fmla="*/ 407956 h 2064960"/>
                <a:gd name="csX72" fmla="*/ 702183 w 10235564"/>
                <a:gd name="csY72" fmla="*/ 515493 h 2064960"/>
                <a:gd name="csX73" fmla="*/ 386334 w 10235564"/>
                <a:gd name="csY73" fmla="*/ 376523 h 2064960"/>
                <a:gd name="csX74" fmla="*/ 377952 w 10235564"/>
                <a:gd name="csY74" fmla="*/ 366522 h 2064960"/>
                <a:gd name="csX75" fmla="*/ 5939409 w 10235564"/>
                <a:gd name="csY75" fmla="*/ 766096 h 2064960"/>
                <a:gd name="csX76" fmla="*/ 5874258 w 10235564"/>
                <a:gd name="csY76" fmla="*/ 750094 h 2064960"/>
                <a:gd name="csX77" fmla="*/ 5828824 w 10235564"/>
                <a:gd name="csY77" fmla="*/ 733044 h 2064960"/>
                <a:gd name="csX78" fmla="*/ 5809107 w 10235564"/>
                <a:gd name="csY78" fmla="*/ 722852 h 2064960"/>
                <a:gd name="csX79" fmla="*/ 5805297 w 10235564"/>
                <a:gd name="csY79" fmla="*/ 718090 h 2064960"/>
                <a:gd name="csX80" fmla="*/ 5810060 w 10235564"/>
                <a:gd name="csY80" fmla="*/ 703707 h 2064960"/>
                <a:gd name="csX81" fmla="*/ 5834634 w 10235564"/>
                <a:gd name="csY81" fmla="*/ 633222 h 2064960"/>
                <a:gd name="csX82" fmla="*/ 5838921 w 10235564"/>
                <a:gd name="csY82" fmla="*/ 629983 h 2064960"/>
                <a:gd name="csX83" fmla="*/ 5845302 w 10235564"/>
                <a:gd name="csY83" fmla="*/ 632079 h 2064960"/>
                <a:gd name="csX84" fmla="*/ 5852827 w 10235564"/>
                <a:gd name="csY84" fmla="*/ 635317 h 2064960"/>
                <a:gd name="csX85" fmla="*/ 5891308 w 10235564"/>
                <a:gd name="csY85" fmla="*/ 651320 h 2064960"/>
                <a:gd name="csX86" fmla="*/ 5947887 w 10235564"/>
                <a:gd name="csY86" fmla="*/ 667322 h 2064960"/>
                <a:gd name="csX87" fmla="*/ 6015228 w 10235564"/>
                <a:gd name="csY87" fmla="*/ 674751 h 2064960"/>
                <a:gd name="csX88" fmla="*/ 6091619 w 10235564"/>
                <a:gd name="csY88" fmla="*/ 648557 h 2064960"/>
                <a:gd name="csX89" fmla="*/ 6119908 w 10235564"/>
                <a:gd name="csY89" fmla="*/ 567976 h 2064960"/>
                <a:gd name="csX90" fmla="*/ 6099048 w 10235564"/>
                <a:gd name="csY90" fmla="*/ 505492 h 2064960"/>
                <a:gd name="csX91" fmla="*/ 6047232 w 10235564"/>
                <a:gd name="csY91" fmla="*/ 464344 h 2064960"/>
                <a:gd name="csX92" fmla="*/ 5977224 w 10235564"/>
                <a:gd name="csY92" fmla="*/ 430720 h 2064960"/>
                <a:gd name="csX93" fmla="*/ 5897690 w 10235564"/>
                <a:gd name="csY93" fmla="*/ 389573 h 2064960"/>
                <a:gd name="csX94" fmla="*/ 5833015 w 10235564"/>
                <a:gd name="csY94" fmla="*/ 330327 h 2064960"/>
                <a:gd name="csX95" fmla="*/ 5809012 w 10235564"/>
                <a:gd name="csY95" fmla="*/ 231553 h 2064960"/>
                <a:gd name="csX96" fmla="*/ 5827205 w 10235564"/>
                <a:gd name="csY96" fmla="*/ 136493 h 2064960"/>
                <a:gd name="csX97" fmla="*/ 5876925 w 10235564"/>
                <a:gd name="csY97" fmla="*/ 71342 h 2064960"/>
                <a:gd name="csX98" fmla="*/ 5949506 w 10235564"/>
                <a:gd name="csY98" fmla="*/ 34004 h 2064960"/>
                <a:gd name="csX99" fmla="*/ 6035517 w 10235564"/>
                <a:gd name="csY99" fmla="*/ 22289 h 2064960"/>
                <a:gd name="csX100" fmla="*/ 6110859 w 10235564"/>
                <a:gd name="csY100" fmla="*/ 29813 h 2064960"/>
                <a:gd name="csX101" fmla="*/ 6173915 w 10235564"/>
                <a:gd name="csY101" fmla="*/ 47435 h 2064960"/>
                <a:gd name="csX102" fmla="*/ 6217158 w 10235564"/>
                <a:gd name="csY102" fmla="*/ 66675 h 2064960"/>
                <a:gd name="csX103" fmla="*/ 6233160 w 10235564"/>
                <a:gd name="csY103" fmla="*/ 78962 h 2064960"/>
                <a:gd name="csX104" fmla="*/ 6232589 w 10235564"/>
                <a:gd name="csY104" fmla="*/ 82677 h 2064960"/>
                <a:gd name="csX105" fmla="*/ 6228874 w 10235564"/>
                <a:gd name="csY105" fmla="*/ 90678 h 2064960"/>
                <a:gd name="csX106" fmla="*/ 6193631 w 10235564"/>
                <a:gd name="csY106" fmla="*/ 161163 h 2064960"/>
                <a:gd name="csX107" fmla="*/ 6187250 w 10235564"/>
                <a:gd name="csY107" fmla="*/ 165449 h 2064960"/>
                <a:gd name="csX108" fmla="*/ 6184011 w 10235564"/>
                <a:gd name="csY108" fmla="*/ 164402 h 2064960"/>
                <a:gd name="csX109" fmla="*/ 6177630 w 10235564"/>
                <a:gd name="csY109" fmla="*/ 161163 h 2064960"/>
                <a:gd name="csX110" fmla="*/ 6163723 w 10235564"/>
                <a:gd name="csY110" fmla="*/ 154210 h 2064960"/>
                <a:gd name="csX111" fmla="*/ 6144483 w 10235564"/>
                <a:gd name="csY111" fmla="*/ 145161 h 2064960"/>
                <a:gd name="csX112" fmla="*/ 6096953 w 10235564"/>
                <a:gd name="csY112" fmla="*/ 128587 h 2064960"/>
                <a:gd name="csX113" fmla="*/ 6001322 w 10235564"/>
                <a:gd name="csY113" fmla="*/ 124873 h 2064960"/>
                <a:gd name="csX114" fmla="*/ 5966555 w 10235564"/>
                <a:gd name="csY114" fmla="*/ 139827 h 2064960"/>
                <a:gd name="csX115" fmla="*/ 5940933 w 10235564"/>
                <a:gd name="csY115" fmla="*/ 168116 h 2064960"/>
                <a:gd name="csX116" fmla="*/ 5930742 w 10235564"/>
                <a:gd name="csY116" fmla="*/ 212407 h 2064960"/>
                <a:gd name="csX117" fmla="*/ 5954268 w 10235564"/>
                <a:gd name="csY117" fmla="*/ 268510 h 2064960"/>
                <a:gd name="csX118" fmla="*/ 6009799 w 10235564"/>
                <a:gd name="csY118" fmla="*/ 307467 h 2064960"/>
                <a:gd name="csX119" fmla="*/ 6043994 w 10235564"/>
                <a:gd name="csY119" fmla="*/ 324040 h 2064960"/>
                <a:gd name="csX120" fmla="*/ 6080284 w 10235564"/>
                <a:gd name="csY120" fmla="*/ 341662 h 2064960"/>
                <a:gd name="csX121" fmla="*/ 6117145 w 10235564"/>
                <a:gd name="csY121" fmla="*/ 361950 h 2064960"/>
                <a:gd name="csX122" fmla="*/ 6152864 w 10235564"/>
                <a:gd name="csY122" fmla="*/ 384334 h 2064960"/>
                <a:gd name="csX123" fmla="*/ 6217539 w 10235564"/>
                <a:gd name="csY123" fmla="*/ 455866 h 2064960"/>
                <a:gd name="csX124" fmla="*/ 6241543 w 10235564"/>
                <a:gd name="csY124" fmla="*/ 556260 h 2064960"/>
                <a:gd name="csX125" fmla="*/ 6224969 w 10235564"/>
                <a:gd name="csY125" fmla="*/ 645414 h 2064960"/>
                <a:gd name="csX126" fmla="*/ 6179058 w 10235564"/>
                <a:gd name="csY126" fmla="*/ 713804 h 2064960"/>
                <a:gd name="csX127" fmla="*/ 6109049 w 10235564"/>
                <a:gd name="csY127" fmla="*/ 757618 h 2064960"/>
                <a:gd name="csX128" fmla="*/ 6019324 w 10235564"/>
                <a:gd name="csY128" fmla="*/ 773144 h 2064960"/>
                <a:gd name="csX129" fmla="*/ 5939219 w 10235564"/>
                <a:gd name="csY129" fmla="*/ 766191 h 2064960"/>
                <a:gd name="csX130" fmla="*/ 6419946 w 10235564"/>
                <a:gd name="csY130" fmla="*/ 756475 h 2064960"/>
                <a:gd name="csX131" fmla="*/ 6381464 w 10235564"/>
                <a:gd name="csY131" fmla="*/ 712184 h 2064960"/>
                <a:gd name="csX132" fmla="*/ 6367082 w 10235564"/>
                <a:gd name="csY132" fmla="*/ 648652 h 2064960"/>
                <a:gd name="csX133" fmla="*/ 6364986 w 10235564"/>
                <a:gd name="csY133" fmla="*/ 575500 h 2064960"/>
                <a:gd name="csX134" fmla="*/ 6364986 w 10235564"/>
                <a:gd name="csY134" fmla="*/ 326707 h 2064960"/>
                <a:gd name="csX135" fmla="*/ 6280595 w 10235564"/>
                <a:gd name="csY135" fmla="*/ 326707 h 2064960"/>
                <a:gd name="csX136" fmla="*/ 6274213 w 10235564"/>
                <a:gd name="csY136" fmla="*/ 320326 h 2064960"/>
                <a:gd name="csX137" fmla="*/ 6274213 w 10235564"/>
                <a:gd name="csY137" fmla="*/ 250889 h 2064960"/>
                <a:gd name="csX138" fmla="*/ 6280595 w 10235564"/>
                <a:gd name="csY138" fmla="*/ 244507 h 2064960"/>
                <a:gd name="csX139" fmla="*/ 6364986 w 10235564"/>
                <a:gd name="csY139" fmla="*/ 244507 h 2064960"/>
                <a:gd name="csX140" fmla="*/ 6364986 w 10235564"/>
                <a:gd name="csY140" fmla="*/ 101441 h 2064960"/>
                <a:gd name="csX141" fmla="*/ 6366605 w 10235564"/>
                <a:gd name="csY141" fmla="*/ 94012 h 2064960"/>
                <a:gd name="csX142" fmla="*/ 6374606 w 10235564"/>
                <a:gd name="csY142" fmla="*/ 90773 h 2064960"/>
                <a:gd name="csX143" fmla="*/ 6468618 w 10235564"/>
                <a:gd name="csY143" fmla="*/ 77915 h 2064960"/>
                <a:gd name="csX144" fmla="*/ 6475000 w 10235564"/>
                <a:gd name="csY144" fmla="*/ 76867 h 2064960"/>
                <a:gd name="csX145" fmla="*/ 6481382 w 10235564"/>
                <a:gd name="csY145" fmla="*/ 77915 h 2064960"/>
                <a:gd name="csX146" fmla="*/ 6483477 w 10235564"/>
                <a:gd name="csY146" fmla="*/ 87535 h 2064960"/>
                <a:gd name="csX147" fmla="*/ 6483477 w 10235564"/>
                <a:gd name="csY147" fmla="*/ 244507 h 2064960"/>
                <a:gd name="csX148" fmla="*/ 6620256 w 10235564"/>
                <a:gd name="csY148" fmla="*/ 244507 h 2064960"/>
                <a:gd name="csX149" fmla="*/ 6623495 w 10235564"/>
                <a:gd name="csY149" fmla="*/ 248793 h 2064960"/>
                <a:gd name="csX150" fmla="*/ 6622447 w 10235564"/>
                <a:gd name="csY150" fmla="*/ 254127 h 2064960"/>
                <a:gd name="csX151" fmla="*/ 6608540 w 10235564"/>
                <a:gd name="csY151" fmla="*/ 317087 h 2064960"/>
                <a:gd name="csX152" fmla="*/ 6604826 w 10235564"/>
                <a:gd name="csY152" fmla="*/ 325088 h 2064960"/>
                <a:gd name="csX153" fmla="*/ 6597873 w 10235564"/>
                <a:gd name="csY153" fmla="*/ 326707 h 2064960"/>
                <a:gd name="csX154" fmla="*/ 6483573 w 10235564"/>
                <a:gd name="csY154" fmla="*/ 326707 h 2064960"/>
                <a:gd name="csX155" fmla="*/ 6483573 w 10235564"/>
                <a:gd name="csY155" fmla="*/ 593693 h 2064960"/>
                <a:gd name="csX156" fmla="*/ 6490526 w 10235564"/>
                <a:gd name="csY156" fmla="*/ 645509 h 2064960"/>
                <a:gd name="csX157" fmla="*/ 6528435 w 10235564"/>
                <a:gd name="csY157" fmla="*/ 667417 h 2064960"/>
                <a:gd name="csX158" fmla="*/ 6559392 w 10235564"/>
                <a:gd name="csY158" fmla="*/ 664178 h 2064960"/>
                <a:gd name="csX159" fmla="*/ 6583966 w 10235564"/>
                <a:gd name="csY159" fmla="*/ 656749 h 2064960"/>
                <a:gd name="csX160" fmla="*/ 6593015 w 10235564"/>
                <a:gd name="csY160" fmla="*/ 653510 h 2064960"/>
                <a:gd name="csX161" fmla="*/ 6601016 w 10235564"/>
                <a:gd name="csY161" fmla="*/ 650272 h 2064960"/>
                <a:gd name="csX162" fmla="*/ 6610636 w 10235564"/>
                <a:gd name="csY162" fmla="*/ 650272 h 2064960"/>
                <a:gd name="csX163" fmla="*/ 6613874 w 10235564"/>
                <a:gd name="csY163" fmla="*/ 654558 h 2064960"/>
                <a:gd name="csX164" fmla="*/ 6634163 w 10235564"/>
                <a:gd name="csY164" fmla="*/ 734663 h 2064960"/>
                <a:gd name="csX165" fmla="*/ 6633115 w 10235564"/>
                <a:gd name="csY165" fmla="*/ 742188 h 2064960"/>
                <a:gd name="csX166" fmla="*/ 6583394 w 10235564"/>
                <a:gd name="csY166" fmla="*/ 764096 h 2064960"/>
                <a:gd name="csX167" fmla="*/ 6494145 w 10235564"/>
                <a:gd name="csY167" fmla="*/ 773144 h 2064960"/>
                <a:gd name="csX168" fmla="*/ 6419850 w 10235564"/>
                <a:gd name="csY168" fmla="*/ 756571 h 2064960"/>
                <a:gd name="csX169" fmla="*/ 7029546 w 10235564"/>
                <a:gd name="csY169" fmla="*/ 768763 h 2064960"/>
                <a:gd name="csX170" fmla="*/ 7022116 w 10235564"/>
                <a:gd name="csY170" fmla="*/ 772001 h 2064960"/>
                <a:gd name="csX171" fmla="*/ 7018878 w 10235564"/>
                <a:gd name="csY171" fmla="*/ 773049 h 2064960"/>
                <a:gd name="csX172" fmla="*/ 7004399 w 10235564"/>
                <a:gd name="csY172" fmla="*/ 751141 h 2064960"/>
                <a:gd name="csX173" fmla="*/ 6991064 w 10235564"/>
                <a:gd name="csY173" fmla="*/ 700373 h 2064960"/>
                <a:gd name="csX174" fmla="*/ 6972396 w 10235564"/>
                <a:gd name="csY174" fmla="*/ 718566 h 2064960"/>
                <a:gd name="csX175" fmla="*/ 6960108 w 10235564"/>
                <a:gd name="csY175" fmla="*/ 730282 h 2064960"/>
                <a:gd name="csX176" fmla="*/ 6948392 w 10235564"/>
                <a:gd name="csY176" fmla="*/ 740474 h 2064960"/>
                <a:gd name="csX177" fmla="*/ 6933438 w 10235564"/>
                <a:gd name="csY177" fmla="*/ 750570 h 2064960"/>
                <a:gd name="csX178" fmla="*/ 6897148 w 10235564"/>
                <a:gd name="csY178" fmla="*/ 766096 h 2064960"/>
                <a:gd name="csX179" fmla="*/ 6846952 w 10235564"/>
                <a:gd name="csY179" fmla="*/ 773049 h 2064960"/>
                <a:gd name="csX180" fmla="*/ 6735794 w 10235564"/>
                <a:gd name="csY180" fmla="*/ 731425 h 2064960"/>
                <a:gd name="csX181" fmla="*/ 6695218 w 10235564"/>
                <a:gd name="csY181" fmla="*/ 617125 h 2064960"/>
                <a:gd name="csX182" fmla="*/ 6709124 w 10235564"/>
                <a:gd name="csY182" fmla="*/ 545021 h 2064960"/>
                <a:gd name="csX183" fmla="*/ 6745986 w 10235564"/>
                <a:gd name="csY183" fmla="*/ 496443 h 2064960"/>
                <a:gd name="csX184" fmla="*/ 6798374 w 10235564"/>
                <a:gd name="csY184" fmla="*/ 467106 h 2064960"/>
                <a:gd name="csX185" fmla="*/ 6858762 w 10235564"/>
                <a:gd name="csY185" fmla="*/ 452152 h 2064960"/>
                <a:gd name="csX186" fmla="*/ 6920199 w 10235564"/>
                <a:gd name="csY186" fmla="*/ 446246 h 2064960"/>
                <a:gd name="csX187" fmla="*/ 6974110 w 10235564"/>
                <a:gd name="csY187" fmla="*/ 445199 h 2064960"/>
                <a:gd name="csX188" fmla="*/ 6974110 w 10235564"/>
                <a:gd name="csY188" fmla="*/ 403574 h 2064960"/>
                <a:gd name="csX189" fmla="*/ 6971443 w 10235564"/>
                <a:gd name="csY189" fmla="*/ 368332 h 2064960"/>
                <a:gd name="csX190" fmla="*/ 6959727 w 10235564"/>
                <a:gd name="csY190" fmla="*/ 340519 h 2064960"/>
                <a:gd name="csX191" fmla="*/ 6934105 w 10235564"/>
                <a:gd name="csY191" fmla="*/ 322326 h 2064960"/>
                <a:gd name="csX192" fmla="*/ 6889814 w 10235564"/>
                <a:gd name="csY192" fmla="*/ 315944 h 2064960"/>
                <a:gd name="csX193" fmla="*/ 6843903 w 10235564"/>
                <a:gd name="csY193" fmla="*/ 321278 h 2064960"/>
                <a:gd name="csX194" fmla="*/ 6803327 w 10235564"/>
                <a:gd name="csY194" fmla="*/ 331946 h 2064960"/>
                <a:gd name="csX195" fmla="*/ 6786753 w 10235564"/>
                <a:gd name="csY195" fmla="*/ 338328 h 2064960"/>
                <a:gd name="csX196" fmla="*/ 6772371 w 10235564"/>
                <a:gd name="csY196" fmla="*/ 343662 h 2064960"/>
                <a:gd name="csX197" fmla="*/ 6759511 w 10235564"/>
                <a:gd name="csY197" fmla="*/ 346900 h 2064960"/>
                <a:gd name="csX198" fmla="*/ 6755226 w 10235564"/>
                <a:gd name="csY198" fmla="*/ 343662 h 2064960"/>
                <a:gd name="csX199" fmla="*/ 6733889 w 10235564"/>
                <a:gd name="csY199" fmla="*/ 278511 h 2064960"/>
                <a:gd name="csX200" fmla="*/ 6731794 w 10235564"/>
                <a:gd name="csY200" fmla="*/ 273177 h 2064960"/>
                <a:gd name="csX201" fmla="*/ 6730746 w 10235564"/>
                <a:gd name="csY201" fmla="*/ 267843 h 2064960"/>
                <a:gd name="csX202" fmla="*/ 6747796 w 10235564"/>
                <a:gd name="csY202" fmla="*/ 254984 h 2064960"/>
                <a:gd name="csX203" fmla="*/ 6791039 w 10235564"/>
                <a:gd name="csY203" fmla="*/ 241078 h 2064960"/>
                <a:gd name="csX204" fmla="*/ 6849237 w 10235564"/>
                <a:gd name="csY204" fmla="*/ 230410 h 2064960"/>
                <a:gd name="csX205" fmla="*/ 6910102 w 10235564"/>
                <a:gd name="csY205" fmla="*/ 226124 h 2064960"/>
                <a:gd name="csX206" fmla="*/ 7046310 w 10235564"/>
                <a:gd name="csY206" fmla="*/ 267748 h 2064960"/>
                <a:gd name="csX207" fmla="*/ 7085362 w 10235564"/>
                <a:gd name="csY207" fmla="*/ 389477 h 2064960"/>
                <a:gd name="csX208" fmla="*/ 7085362 w 10235564"/>
                <a:gd name="csY208" fmla="*/ 595598 h 2064960"/>
                <a:gd name="csX209" fmla="*/ 7089648 w 10235564"/>
                <a:gd name="csY209" fmla="*/ 659701 h 2064960"/>
                <a:gd name="csX210" fmla="*/ 7099269 w 10235564"/>
                <a:gd name="csY210" fmla="*/ 699230 h 2064960"/>
                <a:gd name="csX211" fmla="*/ 7104603 w 10235564"/>
                <a:gd name="csY211" fmla="*/ 711517 h 2064960"/>
                <a:gd name="csX212" fmla="*/ 7108889 w 10235564"/>
                <a:gd name="csY212" fmla="*/ 721709 h 2064960"/>
                <a:gd name="csX213" fmla="*/ 7113175 w 10235564"/>
                <a:gd name="csY213" fmla="*/ 732377 h 2064960"/>
                <a:gd name="csX214" fmla="*/ 7108889 w 10235564"/>
                <a:gd name="csY214" fmla="*/ 736664 h 2064960"/>
                <a:gd name="csX215" fmla="*/ 7029831 w 10235564"/>
                <a:gd name="csY215" fmla="*/ 768667 h 2064960"/>
                <a:gd name="csX216" fmla="*/ 7029831 w 10235564"/>
                <a:gd name="csY216" fmla="*/ 768667 h 2064960"/>
                <a:gd name="csX217" fmla="*/ 6930200 w 10235564"/>
                <a:gd name="csY217" fmla="*/ 515683 h 2064960"/>
                <a:gd name="csX218" fmla="*/ 6905054 w 10235564"/>
                <a:gd name="csY218" fmla="*/ 517779 h 2064960"/>
                <a:gd name="csX219" fmla="*/ 6877812 w 10235564"/>
                <a:gd name="csY219" fmla="*/ 523113 h 2064960"/>
                <a:gd name="csX220" fmla="*/ 6828092 w 10235564"/>
                <a:gd name="csY220" fmla="*/ 550355 h 2064960"/>
                <a:gd name="csX221" fmla="*/ 6806184 w 10235564"/>
                <a:gd name="csY221" fmla="*/ 609600 h 2064960"/>
                <a:gd name="csX222" fmla="*/ 6828663 w 10235564"/>
                <a:gd name="csY222" fmla="*/ 667226 h 2064960"/>
                <a:gd name="csX223" fmla="*/ 6885242 w 10235564"/>
                <a:gd name="csY223" fmla="*/ 690753 h 2064960"/>
                <a:gd name="csX224" fmla="*/ 6939725 w 10235564"/>
                <a:gd name="csY224" fmla="*/ 674180 h 2064960"/>
                <a:gd name="csX225" fmla="*/ 6973919 w 10235564"/>
                <a:gd name="csY225" fmla="*/ 644842 h 2064960"/>
                <a:gd name="csX226" fmla="*/ 6973919 w 10235564"/>
                <a:gd name="csY226" fmla="*/ 515588 h 2064960"/>
                <a:gd name="csX227" fmla="*/ 6930105 w 10235564"/>
                <a:gd name="csY227" fmla="*/ 515588 h 2064960"/>
                <a:gd name="csX228" fmla="*/ 7442930 w 10235564"/>
                <a:gd name="csY228" fmla="*/ 755904 h 2064960"/>
                <a:gd name="csX229" fmla="*/ 7439216 w 10235564"/>
                <a:gd name="csY229" fmla="*/ 762857 h 2064960"/>
                <a:gd name="csX230" fmla="*/ 7431215 w 10235564"/>
                <a:gd name="csY230" fmla="*/ 764476 h 2064960"/>
                <a:gd name="csX231" fmla="*/ 7343585 w 10235564"/>
                <a:gd name="csY231" fmla="*/ 764476 h 2064960"/>
                <a:gd name="csX232" fmla="*/ 7335584 w 10235564"/>
                <a:gd name="csY232" fmla="*/ 762857 h 2064960"/>
                <a:gd name="csX233" fmla="*/ 7331869 w 10235564"/>
                <a:gd name="csY233" fmla="*/ 755904 h 2064960"/>
                <a:gd name="csX234" fmla="*/ 7160895 w 10235564"/>
                <a:gd name="csY234" fmla="*/ 263652 h 2064960"/>
                <a:gd name="csX235" fmla="*/ 7159276 w 10235564"/>
                <a:gd name="csY235" fmla="*/ 257747 h 2064960"/>
                <a:gd name="csX236" fmla="*/ 7158705 w 10235564"/>
                <a:gd name="csY236" fmla="*/ 250793 h 2064960"/>
                <a:gd name="csX237" fmla="*/ 7172611 w 10235564"/>
                <a:gd name="csY237" fmla="*/ 245459 h 2064960"/>
                <a:gd name="csX238" fmla="*/ 7260241 w 10235564"/>
                <a:gd name="csY238" fmla="*/ 235839 h 2064960"/>
                <a:gd name="csX239" fmla="*/ 7267766 w 10235564"/>
                <a:gd name="csY239" fmla="*/ 235268 h 2064960"/>
                <a:gd name="csX240" fmla="*/ 7274148 w 10235564"/>
                <a:gd name="csY240" fmla="*/ 234696 h 2064960"/>
                <a:gd name="csX241" fmla="*/ 7280529 w 10235564"/>
                <a:gd name="csY241" fmla="*/ 239458 h 2064960"/>
                <a:gd name="csX242" fmla="*/ 7283768 w 10235564"/>
                <a:gd name="csY242" fmla="*/ 249555 h 2064960"/>
                <a:gd name="csX243" fmla="*/ 7348919 w 10235564"/>
                <a:gd name="csY243" fmla="*/ 489871 h 2064960"/>
                <a:gd name="csX244" fmla="*/ 7359110 w 10235564"/>
                <a:gd name="csY244" fmla="*/ 526733 h 2064960"/>
                <a:gd name="csX245" fmla="*/ 7370350 w 10235564"/>
                <a:gd name="csY245" fmla="*/ 569405 h 2064960"/>
                <a:gd name="csX246" fmla="*/ 7381018 w 10235564"/>
                <a:gd name="csY246" fmla="*/ 612648 h 2064960"/>
                <a:gd name="csX247" fmla="*/ 7389590 w 10235564"/>
                <a:gd name="csY247" fmla="*/ 651129 h 2064960"/>
                <a:gd name="csX248" fmla="*/ 7395972 w 10235564"/>
                <a:gd name="csY248" fmla="*/ 651129 h 2064960"/>
                <a:gd name="csX249" fmla="*/ 7405592 w 10235564"/>
                <a:gd name="csY249" fmla="*/ 612648 h 2064960"/>
                <a:gd name="csX250" fmla="*/ 7428548 w 10235564"/>
                <a:gd name="csY250" fmla="*/ 526637 h 2064960"/>
                <a:gd name="csX251" fmla="*/ 7438739 w 10235564"/>
                <a:gd name="csY251" fmla="*/ 489775 h 2064960"/>
                <a:gd name="csX252" fmla="*/ 7511415 w 10235564"/>
                <a:gd name="csY252" fmla="*/ 249460 h 2064960"/>
                <a:gd name="csX253" fmla="*/ 7515701 w 10235564"/>
                <a:gd name="csY253" fmla="*/ 237744 h 2064960"/>
                <a:gd name="csX254" fmla="*/ 7521035 w 10235564"/>
                <a:gd name="csY254" fmla="*/ 234506 h 2064960"/>
                <a:gd name="csX255" fmla="*/ 7523131 w 10235564"/>
                <a:gd name="csY255" fmla="*/ 234506 h 2064960"/>
                <a:gd name="csX256" fmla="*/ 7528465 w 10235564"/>
                <a:gd name="csY256" fmla="*/ 235077 h 2064960"/>
                <a:gd name="csX257" fmla="*/ 7533799 w 10235564"/>
                <a:gd name="csY257" fmla="*/ 235649 h 2064960"/>
                <a:gd name="csX258" fmla="*/ 7606475 w 10235564"/>
                <a:gd name="csY258" fmla="*/ 245269 h 2064960"/>
                <a:gd name="csX259" fmla="*/ 7617714 w 10235564"/>
                <a:gd name="csY259" fmla="*/ 246888 h 2064960"/>
                <a:gd name="csX260" fmla="*/ 7621429 w 10235564"/>
                <a:gd name="csY260" fmla="*/ 250603 h 2064960"/>
                <a:gd name="csX261" fmla="*/ 7619333 w 10235564"/>
                <a:gd name="csY261" fmla="*/ 258604 h 2064960"/>
                <a:gd name="csX262" fmla="*/ 7618286 w 10235564"/>
                <a:gd name="csY262" fmla="*/ 263366 h 2064960"/>
                <a:gd name="csX263" fmla="*/ 7443026 w 10235564"/>
                <a:gd name="csY263" fmla="*/ 755618 h 2064960"/>
                <a:gd name="csX264" fmla="*/ 7443026 w 10235564"/>
                <a:gd name="csY264" fmla="*/ 755618 h 2064960"/>
                <a:gd name="csX265" fmla="*/ 7783830 w 10235564"/>
                <a:gd name="csY265" fmla="*/ 527399 h 2064960"/>
                <a:gd name="csX266" fmla="*/ 7788211 w 10235564"/>
                <a:gd name="csY266" fmla="*/ 580263 h 2064960"/>
                <a:gd name="csX267" fmla="*/ 7806309 w 10235564"/>
                <a:gd name="csY267" fmla="*/ 628841 h 2064960"/>
                <a:gd name="csX268" fmla="*/ 7844790 w 10235564"/>
                <a:gd name="csY268" fmla="*/ 664083 h 2064960"/>
                <a:gd name="csX269" fmla="*/ 7909941 w 10235564"/>
                <a:gd name="csY269" fmla="*/ 677990 h 2064960"/>
                <a:gd name="csX270" fmla="*/ 7963376 w 10235564"/>
                <a:gd name="csY270" fmla="*/ 672084 h 2064960"/>
                <a:gd name="csX271" fmla="*/ 8003953 w 10235564"/>
                <a:gd name="csY271" fmla="*/ 659797 h 2064960"/>
                <a:gd name="csX272" fmla="*/ 8032814 w 10235564"/>
                <a:gd name="csY272" fmla="*/ 646938 h 2064960"/>
                <a:gd name="csX273" fmla="*/ 8039767 w 10235564"/>
                <a:gd name="csY273" fmla="*/ 643699 h 2064960"/>
                <a:gd name="csX274" fmla="*/ 8044530 w 10235564"/>
                <a:gd name="csY274" fmla="*/ 642652 h 2064960"/>
                <a:gd name="csX275" fmla="*/ 8049864 w 10235564"/>
                <a:gd name="csY275" fmla="*/ 646938 h 2064960"/>
                <a:gd name="csX276" fmla="*/ 8078724 w 10235564"/>
                <a:gd name="csY276" fmla="*/ 712089 h 2064960"/>
                <a:gd name="csX277" fmla="*/ 8077676 w 10235564"/>
                <a:gd name="csY277" fmla="*/ 721709 h 2064960"/>
                <a:gd name="csX278" fmla="*/ 8052530 w 10235564"/>
                <a:gd name="csY278" fmla="*/ 738283 h 2064960"/>
                <a:gd name="csX279" fmla="*/ 8009763 w 10235564"/>
                <a:gd name="csY279" fmla="*/ 755333 h 2064960"/>
                <a:gd name="csX280" fmla="*/ 7955280 w 10235564"/>
                <a:gd name="csY280" fmla="*/ 768191 h 2064960"/>
                <a:gd name="csX281" fmla="*/ 7895939 w 10235564"/>
                <a:gd name="csY281" fmla="*/ 772954 h 2064960"/>
                <a:gd name="csX282" fmla="*/ 7802499 w 10235564"/>
                <a:gd name="csY282" fmla="*/ 757999 h 2064960"/>
                <a:gd name="csX283" fmla="*/ 7729824 w 10235564"/>
                <a:gd name="csY283" fmla="*/ 711041 h 2064960"/>
                <a:gd name="csX284" fmla="*/ 7682294 w 10235564"/>
                <a:gd name="csY284" fmla="*/ 627698 h 2064960"/>
                <a:gd name="csX285" fmla="*/ 7665244 w 10235564"/>
                <a:gd name="csY285" fmla="*/ 504920 h 2064960"/>
                <a:gd name="csX286" fmla="*/ 7681246 w 10235564"/>
                <a:gd name="csY286" fmla="*/ 390620 h 2064960"/>
                <a:gd name="csX287" fmla="*/ 7726680 w 10235564"/>
                <a:gd name="csY287" fmla="*/ 303086 h 2064960"/>
                <a:gd name="csX288" fmla="*/ 7797736 w 10235564"/>
                <a:gd name="csY288" fmla="*/ 246507 h 2064960"/>
                <a:gd name="csX289" fmla="*/ 7890701 w 10235564"/>
                <a:gd name="csY289" fmla="*/ 226219 h 2064960"/>
                <a:gd name="csX290" fmla="*/ 7995952 w 10235564"/>
                <a:gd name="csY290" fmla="*/ 251841 h 2064960"/>
                <a:gd name="csX291" fmla="*/ 8058436 w 10235564"/>
                <a:gd name="csY291" fmla="*/ 318611 h 2064960"/>
                <a:gd name="csX292" fmla="*/ 8088344 w 10235564"/>
                <a:gd name="csY292" fmla="*/ 409956 h 2064960"/>
                <a:gd name="csX293" fmla="*/ 8095869 w 10235564"/>
                <a:gd name="csY293" fmla="*/ 509302 h 2064960"/>
                <a:gd name="csX294" fmla="*/ 8093774 w 10235564"/>
                <a:gd name="csY294" fmla="*/ 524827 h 2064960"/>
                <a:gd name="csX295" fmla="*/ 8079868 w 10235564"/>
                <a:gd name="csY295" fmla="*/ 527495 h 2064960"/>
                <a:gd name="csX296" fmla="*/ 7783926 w 10235564"/>
                <a:gd name="csY296" fmla="*/ 527495 h 2064960"/>
                <a:gd name="csX297" fmla="*/ 7829264 w 10235564"/>
                <a:gd name="csY297" fmla="*/ 324517 h 2064960"/>
                <a:gd name="csX298" fmla="*/ 7799928 w 10235564"/>
                <a:gd name="csY298" fmla="*/ 361855 h 2064960"/>
                <a:gd name="csX299" fmla="*/ 7788211 w 10235564"/>
                <a:gd name="csY299" fmla="*/ 403003 h 2064960"/>
                <a:gd name="csX300" fmla="*/ 7782878 w 10235564"/>
                <a:gd name="csY300" fmla="*/ 445199 h 2064960"/>
                <a:gd name="csX301" fmla="*/ 7968710 w 10235564"/>
                <a:gd name="csY301" fmla="*/ 445199 h 2064960"/>
                <a:gd name="csX302" fmla="*/ 7966615 w 10235564"/>
                <a:gd name="csY302" fmla="*/ 400336 h 2064960"/>
                <a:gd name="csX303" fmla="*/ 7955947 w 10235564"/>
                <a:gd name="csY303" fmla="*/ 356045 h 2064960"/>
                <a:gd name="csX304" fmla="*/ 7930325 w 10235564"/>
                <a:gd name="csY304" fmla="*/ 321850 h 2064960"/>
                <a:gd name="csX305" fmla="*/ 7883271 w 10235564"/>
                <a:gd name="csY305" fmla="*/ 308515 h 2064960"/>
                <a:gd name="csX306" fmla="*/ 7829360 w 10235564"/>
                <a:gd name="csY306" fmla="*/ 324517 h 2064960"/>
                <a:gd name="csX307" fmla="*/ 7829360 w 10235564"/>
                <a:gd name="csY307" fmla="*/ 324517 h 2064960"/>
                <a:gd name="csX308" fmla="*/ 8386858 w 10235564"/>
                <a:gd name="csY308" fmla="*/ 768191 h 2064960"/>
                <a:gd name="csX309" fmla="*/ 8360188 w 10235564"/>
                <a:gd name="csY309" fmla="*/ 757047 h 2064960"/>
                <a:gd name="csX310" fmla="*/ 8350568 w 10235564"/>
                <a:gd name="csY310" fmla="*/ 750094 h 2064960"/>
                <a:gd name="csX311" fmla="*/ 8341995 w 10235564"/>
                <a:gd name="csY311" fmla="*/ 743141 h 2064960"/>
                <a:gd name="csX312" fmla="*/ 8333423 w 10235564"/>
                <a:gd name="csY312" fmla="*/ 734092 h 2064960"/>
                <a:gd name="csX313" fmla="*/ 8318469 w 10235564"/>
                <a:gd name="csY313" fmla="*/ 718566 h 2064960"/>
                <a:gd name="csX314" fmla="*/ 8309896 w 10235564"/>
                <a:gd name="csY314" fmla="*/ 742093 h 2064960"/>
                <a:gd name="csX315" fmla="*/ 8302371 w 10235564"/>
                <a:gd name="csY315" fmla="*/ 759142 h 2064960"/>
                <a:gd name="csX316" fmla="*/ 8297609 w 10235564"/>
                <a:gd name="csY316" fmla="*/ 768763 h 2064960"/>
                <a:gd name="csX317" fmla="*/ 8290655 w 10235564"/>
                <a:gd name="csY317" fmla="*/ 773049 h 2064960"/>
                <a:gd name="csX318" fmla="*/ 8277797 w 10235564"/>
                <a:gd name="csY318" fmla="*/ 770954 h 2064960"/>
                <a:gd name="csX319" fmla="*/ 8198739 w 10235564"/>
                <a:gd name="csY319" fmla="*/ 751713 h 2064960"/>
                <a:gd name="csX320" fmla="*/ 8190167 w 10235564"/>
                <a:gd name="csY320" fmla="*/ 747427 h 2064960"/>
                <a:gd name="csX321" fmla="*/ 8190167 w 10235564"/>
                <a:gd name="csY321" fmla="*/ 743141 h 2064960"/>
                <a:gd name="csX322" fmla="*/ 8191786 w 10235564"/>
                <a:gd name="csY322" fmla="*/ 739902 h 2064960"/>
                <a:gd name="csX323" fmla="*/ 8194453 w 10235564"/>
                <a:gd name="csY323" fmla="*/ 735616 h 2064960"/>
                <a:gd name="csX324" fmla="*/ 8209407 w 10235564"/>
                <a:gd name="csY324" fmla="*/ 682181 h 2064960"/>
                <a:gd name="csX325" fmla="*/ 8211503 w 10235564"/>
                <a:gd name="csY325" fmla="*/ 627698 h 2064960"/>
                <a:gd name="csX326" fmla="*/ 8211503 w 10235564"/>
                <a:gd name="csY326" fmla="*/ 31814 h 2064960"/>
                <a:gd name="csX327" fmla="*/ 8212551 w 10235564"/>
                <a:gd name="csY327" fmla="*/ 25432 h 2064960"/>
                <a:gd name="csX328" fmla="*/ 8220075 w 10235564"/>
                <a:gd name="csY328" fmla="*/ 21145 h 2064960"/>
                <a:gd name="csX329" fmla="*/ 8314087 w 10235564"/>
                <a:gd name="csY329" fmla="*/ 1905 h 2064960"/>
                <a:gd name="csX330" fmla="*/ 8317802 w 10235564"/>
                <a:gd name="csY330" fmla="*/ 1333 h 2064960"/>
                <a:gd name="csX331" fmla="*/ 8321517 w 10235564"/>
                <a:gd name="csY331" fmla="*/ 762 h 2064960"/>
                <a:gd name="csX332" fmla="*/ 8322564 w 10235564"/>
                <a:gd name="csY332" fmla="*/ 190 h 2064960"/>
                <a:gd name="csX333" fmla="*/ 8326851 w 10235564"/>
                <a:gd name="csY333" fmla="*/ 762 h 2064960"/>
                <a:gd name="csX334" fmla="*/ 8330089 w 10235564"/>
                <a:gd name="csY334" fmla="*/ 12478 h 2064960"/>
                <a:gd name="csX335" fmla="*/ 8330089 w 10235564"/>
                <a:gd name="csY335" fmla="*/ 281559 h 2064960"/>
                <a:gd name="csX336" fmla="*/ 8357902 w 10235564"/>
                <a:gd name="csY336" fmla="*/ 261271 h 2064960"/>
                <a:gd name="csX337" fmla="*/ 8387810 w 10235564"/>
                <a:gd name="csY337" fmla="*/ 243078 h 2064960"/>
                <a:gd name="csX338" fmla="*/ 8418766 w 10235564"/>
                <a:gd name="csY338" fmla="*/ 231362 h 2064960"/>
                <a:gd name="csX339" fmla="*/ 8457248 w 10235564"/>
                <a:gd name="csY339" fmla="*/ 226028 h 2064960"/>
                <a:gd name="csX340" fmla="*/ 8542687 w 10235564"/>
                <a:gd name="csY340" fmla="*/ 246888 h 2064960"/>
                <a:gd name="csX341" fmla="*/ 8597741 w 10235564"/>
                <a:gd name="csY341" fmla="*/ 302990 h 2064960"/>
                <a:gd name="csX342" fmla="*/ 8627078 w 10235564"/>
                <a:gd name="csY342" fmla="*/ 385191 h 2064960"/>
                <a:gd name="csX343" fmla="*/ 8635651 w 10235564"/>
                <a:gd name="csY343" fmla="*/ 484537 h 2064960"/>
                <a:gd name="csX344" fmla="*/ 8580596 w 10235564"/>
                <a:gd name="csY344" fmla="*/ 696468 h 2064960"/>
                <a:gd name="csX345" fmla="*/ 8423053 w 10235564"/>
                <a:gd name="csY345" fmla="*/ 772858 h 2064960"/>
                <a:gd name="csX346" fmla="*/ 8386763 w 10235564"/>
                <a:gd name="csY346" fmla="*/ 768096 h 2064960"/>
                <a:gd name="csX347" fmla="*/ 8376190 w 10235564"/>
                <a:gd name="csY347" fmla="*/ 323945 h 2064960"/>
                <a:gd name="csX348" fmla="*/ 8345234 w 10235564"/>
                <a:gd name="csY348" fmla="*/ 343662 h 2064960"/>
                <a:gd name="csX349" fmla="*/ 8338852 w 10235564"/>
                <a:gd name="csY349" fmla="*/ 349568 h 2064960"/>
                <a:gd name="csX350" fmla="*/ 8330280 w 10235564"/>
                <a:gd name="csY350" fmla="*/ 356521 h 2064960"/>
                <a:gd name="csX351" fmla="*/ 8330280 w 10235564"/>
                <a:gd name="csY351" fmla="*/ 656558 h 2064960"/>
                <a:gd name="csX352" fmla="*/ 8340948 w 10235564"/>
                <a:gd name="csY352" fmla="*/ 665131 h 2064960"/>
                <a:gd name="csX353" fmla="*/ 8392192 w 10235564"/>
                <a:gd name="csY353" fmla="*/ 683324 h 2064960"/>
                <a:gd name="csX354" fmla="*/ 8456866 w 10235564"/>
                <a:gd name="csY354" fmla="*/ 665131 h 2064960"/>
                <a:gd name="csX355" fmla="*/ 8494776 w 10235564"/>
                <a:gd name="csY355" fmla="*/ 618649 h 2064960"/>
                <a:gd name="csX356" fmla="*/ 8512969 w 10235564"/>
                <a:gd name="csY356" fmla="*/ 556736 h 2064960"/>
                <a:gd name="csX357" fmla="*/ 8517255 w 10235564"/>
                <a:gd name="csY357" fmla="*/ 492157 h 2064960"/>
                <a:gd name="csX358" fmla="*/ 8513540 w 10235564"/>
                <a:gd name="csY358" fmla="*/ 429673 h 2064960"/>
                <a:gd name="csX359" fmla="*/ 8498586 w 10235564"/>
                <a:gd name="csY359" fmla="*/ 373094 h 2064960"/>
                <a:gd name="csX360" fmla="*/ 8467058 w 10235564"/>
                <a:gd name="csY360" fmla="*/ 331946 h 2064960"/>
                <a:gd name="csX361" fmla="*/ 8412575 w 10235564"/>
                <a:gd name="csY361" fmla="*/ 315944 h 2064960"/>
                <a:gd name="csX362" fmla="*/ 8376285 w 10235564"/>
                <a:gd name="csY362" fmla="*/ 323945 h 2064960"/>
                <a:gd name="csX363" fmla="*/ 9050464 w 10235564"/>
                <a:gd name="csY363" fmla="*/ 754856 h 2064960"/>
                <a:gd name="csX364" fmla="*/ 9044083 w 10235564"/>
                <a:gd name="csY364" fmla="*/ 748474 h 2064960"/>
                <a:gd name="csX365" fmla="*/ 9044083 w 10235564"/>
                <a:gd name="csY365" fmla="*/ 419576 h 2064960"/>
                <a:gd name="csX366" fmla="*/ 9042464 w 10235564"/>
                <a:gd name="csY366" fmla="*/ 387572 h 2064960"/>
                <a:gd name="csX367" fmla="*/ 9033891 w 10235564"/>
                <a:gd name="csY367" fmla="*/ 356045 h 2064960"/>
                <a:gd name="csX368" fmla="*/ 9013603 w 10235564"/>
                <a:gd name="csY368" fmla="*/ 331470 h 2064960"/>
                <a:gd name="csX369" fmla="*/ 8975693 w 10235564"/>
                <a:gd name="csY369" fmla="*/ 321278 h 2064960"/>
                <a:gd name="csX370" fmla="*/ 8941498 w 10235564"/>
                <a:gd name="csY370" fmla="*/ 326612 h 2064960"/>
                <a:gd name="csX371" fmla="*/ 8889682 w 10235564"/>
                <a:gd name="csY371" fmla="*/ 355473 h 2064960"/>
                <a:gd name="csX372" fmla="*/ 8873109 w 10235564"/>
                <a:gd name="csY372" fmla="*/ 369379 h 2064960"/>
                <a:gd name="csX373" fmla="*/ 8873109 w 10235564"/>
                <a:gd name="csY373" fmla="*/ 748474 h 2064960"/>
                <a:gd name="csX374" fmla="*/ 8866727 w 10235564"/>
                <a:gd name="csY374" fmla="*/ 754856 h 2064960"/>
                <a:gd name="csX375" fmla="*/ 8761000 w 10235564"/>
                <a:gd name="csY375" fmla="*/ 754856 h 2064960"/>
                <a:gd name="csX376" fmla="*/ 8754618 w 10235564"/>
                <a:gd name="csY376" fmla="*/ 748474 h 2064960"/>
                <a:gd name="csX377" fmla="*/ 8754618 w 10235564"/>
                <a:gd name="csY377" fmla="*/ 425958 h 2064960"/>
                <a:gd name="csX378" fmla="*/ 8751380 w 10235564"/>
                <a:gd name="csY378" fmla="*/ 338423 h 2064960"/>
                <a:gd name="csX379" fmla="*/ 8743855 w 10235564"/>
                <a:gd name="csY379" fmla="*/ 293561 h 2064960"/>
                <a:gd name="csX380" fmla="*/ 8740140 w 10235564"/>
                <a:gd name="csY380" fmla="*/ 280225 h 2064960"/>
                <a:gd name="csX381" fmla="*/ 8736425 w 10235564"/>
                <a:gd name="csY381" fmla="*/ 271177 h 2064960"/>
                <a:gd name="csX382" fmla="*/ 8735377 w 10235564"/>
                <a:gd name="csY382" fmla="*/ 261557 h 2064960"/>
                <a:gd name="csX383" fmla="*/ 8739664 w 10235564"/>
                <a:gd name="csY383" fmla="*/ 256223 h 2064960"/>
                <a:gd name="csX384" fmla="*/ 8820817 w 10235564"/>
                <a:gd name="csY384" fmla="*/ 229553 h 2064960"/>
                <a:gd name="csX385" fmla="*/ 8831009 w 10235564"/>
                <a:gd name="csY385" fmla="*/ 226314 h 2064960"/>
                <a:gd name="csX386" fmla="*/ 8837962 w 10235564"/>
                <a:gd name="csY386" fmla="*/ 228410 h 2064960"/>
                <a:gd name="csX387" fmla="*/ 8849201 w 10235564"/>
                <a:gd name="csY387" fmla="*/ 250793 h 2064960"/>
                <a:gd name="csX388" fmla="*/ 8863584 w 10235564"/>
                <a:gd name="csY388" fmla="*/ 307372 h 2064960"/>
                <a:gd name="csX389" fmla="*/ 8885491 w 10235564"/>
                <a:gd name="csY389" fmla="*/ 288131 h 2064960"/>
                <a:gd name="csX390" fmla="*/ 8901017 w 10235564"/>
                <a:gd name="csY390" fmla="*/ 274225 h 2064960"/>
                <a:gd name="csX391" fmla="*/ 8961882 w 10235564"/>
                <a:gd name="csY391" fmla="*/ 238411 h 2064960"/>
                <a:gd name="csX392" fmla="*/ 9032367 w 10235564"/>
                <a:gd name="csY392" fmla="*/ 226124 h 2064960"/>
                <a:gd name="csX393" fmla="*/ 9076658 w 10235564"/>
                <a:gd name="csY393" fmla="*/ 232029 h 2064960"/>
                <a:gd name="csX394" fmla="*/ 9118854 w 10235564"/>
                <a:gd name="csY394" fmla="*/ 253936 h 2064960"/>
                <a:gd name="csX395" fmla="*/ 9150382 w 10235564"/>
                <a:gd name="csY395" fmla="*/ 298799 h 2064960"/>
                <a:gd name="csX396" fmla="*/ 9162669 w 10235564"/>
                <a:gd name="csY396" fmla="*/ 373570 h 2064960"/>
                <a:gd name="csX397" fmla="*/ 9162669 w 10235564"/>
                <a:gd name="csY397" fmla="*/ 748379 h 2064960"/>
                <a:gd name="csX398" fmla="*/ 9156287 w 10235564"/>
                <a:gd name="csY398" fmla="*/ 754761 h 2064960"/>
                <a:gd name="csX399" fmla="*/ 9050560 w 10235564"/>
                <a:gd name="csY399" fmla="*/ 754761 h 2064960"/>
                <a:gd name="csX400" fmla="*/ 9358312 w 10235564"/>
                <a:gd name="csY400" fmla="*/ 754856 h 2064960"/>
                <a:gd name="csX401" fmla="*/ 9351931 w 10235564"/>
                <a:gd name="csY401" fmla="*/ 748474 h 2064960"/>
                <a:gd name="csX402" fmla="*/ 9351931 w 10235564"/>
                <a:gd name="csY402" fmla="*/ 326707 h 2064960"/>
                <a:gd name="csX403" fmla="*/ 9261157 w 10235564"/>
                <a:gd name="csY403" fmla="*/ 326707 h 2064960"/>
                <a:gd name="csX404" fmla="*/ 9254776 w 10235564"/>
                <a:gd name="csY404" fmla="*/ 320326 h 2064960"/>
                <a:gd name="csX405" fmla="*/ 9254776 w 10235564"/>
                <a:gd name="csY405" fmla="*/ 250889 h 2064960"/>
                <a:gd name="csX406" fmla="*/ 9261157 w 10235564"/>
                <a:gd name="csY406" fmla="*/ 244507 h 2064960"/>
                <a:gd name="csX407" fmla="*/ 9464135 w 10235564"/>
                <a:gd name="csY407" fmla="*/ 244507 h 2064960"/>
                <a:gd name="csX408" fmla="*/ 9470517 w 10235564"/>
                <a:gd name="csY408" fmla="*/ 250889 h 2064960"/>
                <a:gd name="csX409" fmla="*/ 9470517 w 10235564"/>
                <a:gd name="csY409" fmla="*/ 748474 h 2064960"/>
                <a:gd name="csX410" fmla="*/ 9464135 w 10235564"/>
                <a:gd name="csY410" fmla="*/ 754856 h 2064960"/>
                <a:gd name="csX411" fmla="*/ 9358408 w 10235564"/>
                <a:gd name="csY411" fmla="*/ 754856 h 2064960"/>
                <a:gd name="csX412" fmla="*/ 9545288 w 10235564"/>
                <a:gd name="csY412" fmla="*/ 93345 h 2064960"/>
                <a:gd name="csX413" fmla="*/ 9539954 w 10235564"/>
                <a:gd name="csY413" fmla="*/ 96012 h 2064960"/>
                <a:gd name="csX414" fmla="*/ 9351931 w 10235564"/>
                <a:gd name="csY414" fmla="*/ 170783 h 2064960"/>
                <a:gd name="csX415" fmla="*/ 9346597 w 10235564"/>
                <a:gd name="csY415" fmla="*/ 172879 h 2064960"/>
                <a:gd name="csX416" fmla="*/ 9340215 w 10235564"/>
                <a:gd name="csY416" fmla="*/ 173927 h 2064960"/>
                <a:gd name="csX417" fmla="*/ 9336500 w 10235564"/>
                <a:gd name="csY417" fmla="*/ 170688 h 2064960"/>
                <a:gd name="csX418" fmla="*/ 9333833 w 10235564"/>
                <a:gd name="csY418" fmla="*/ 163258 h 2064960"/>
                <a:gd name="csX419" fmla="*/ 9316784 w 10235564"/>
                <a:gd name="csY419" fmla="*/ 129064 h 2064960"/>
                <a:gd name="csX420" fmla="*/ 9314116 w 10235564"/>
                <a:gd name="csY420" fmla="*/ 123730 h 2064960"/>
                <a:gd name="csX421" fmla="*/ 9312497 w 10235564"/>
                <a:gd name="csY421" fmla="*/ 118396 h 2064960"/>
                <a:gd name="csX422" fmla="*/ 9315164 w 10235564"/>
                <a:gd name="csY422" fmla="*/ 114110 h 2064960"/>
                <a:gd name="csX423" fmla="*/ 9322118 w 10235564"/>
                <a:gd name="csY423" fmla="*/ 110871 h 2064960"/>
                <a:gd name="csX424" fmla="*/ 9496234 w 10235564"/>
                <a:gd name="csY424" fmla="*/ 8382 h 2064960"/>
                <a:gd name="csX425" fmla="*/ 9501568 w 10235564"/>
                <a:gd name="csY425" fmla="*/ 5144 h 2064960"/>
                <a:gd name="csX426" fmla="*/ 9506902 w 10235564"/>
                <a:gd name="csY426" fmla="*/ 3048 h 2064960"/>
                <a:gd name="csX427" fmla="*/ 9510141 w 10235564"/>
                <a:gd name="csY427" fmla="*/ 5144 h 2064960"/>
                <a:gd name="csX428" fmla="*/ 9511189 w 10235564"/>
                <a:gd name="csY428" fmla="*/ 8382 h 2064960"/>
                <a:gd name="csX429" fmla="*/ 9514427 w 10235564"/>
                <a:gd name="csY429" fmla="*/ 13716 h 2064960"/>
                <a:gd name="csX430" fmla="*/ 9547574 w 10235564"/>
                <a:gd name="csY430" fmla="*/ 78867 h 2064960"/>
                <a:gd name="csX431" fmla="*/ 9550241 w 10235564"/>
                <a:gd name="csY431" fmla="*/ 84201 h 2064960"/>
                <a:gd name="csX432" fmla="*/ 9551861 w 10235564"/>
                <a:gd name="csY432" fmla="*/ 89535 h 2064960"/>
                <a:gd name="csX433" fmla="*/ 9550813 w 10235564"/>
                <a:gd name="csY433" fmla="*/ 90583 h 2064960"/>
                <a:gd name="csX434" fmla="*/ 9545479 w 10235564"/>
                <a:gd name="csY434" fmla="*/ 93250 h 2064960"/>
                <a:gd name="csX435" fmla="*/ 9545479 w 10235564"/>
                <a:gd name="csY435" fmla="*/ 93250 h 2064960"/>
                <a:gd name="csX436" fmla="*/ 5899309 w 10235564"/>
                <a:gd name="csY436" fmla="*/ 1841564 h 2064960"/>
                <a:gd name="csX437" fmla="*/ 5818632 w 10235564"/>
                <a:gd name="csY437" fmla="*/ 1804225 h 2064960"/>
                <a:gd name="csX438" fmla="*/ 5814346 w 10235564"/>
                <a:gd name="csY438" fmla="*/ 1798892 h 2064960"/>
                <a:gd name="csX439" fmla="*/ 5814346 w 10235564"/>
                <a:gd name="csY439" fmla="*/ 1794129 h 2064960"/>
                <a:gd name="csX440" fmla="*/ 5816442 w 10235564"/>
                <a:gd name="csY440" fmla="*/ 1788224 h 2064960"/>
                <a:gd name="csX441" fmla="*/ 5818537 w 10235564"/>
                <a:gd name="csY441" fmla="*/ 1782890 h 2064960"/>
                <a:gd name="csX442" fmla="*/ 5839873 w 10235564"/>
                <a:gd name="csY442" fmla="*/ 1728407 h 2064960"/>
                <a:gd name="csX443" fmla="*/ 5844159 w 10235564"/>
                <a:gd name="csY443" fmla="*/ 1724120 h 2064960"/>
                <a:gd name="csX444" fmla="*/ 5848446 w 10235564"/>
                <a:gd name="csY444" fmla="*/ 1725168 h 2064960"/>
                <a:gd name="csX445" fmla="*/ 5869781 w 10235564"/>
                <a:gd name="csY445" fmla="*/ 1734217 h 2064960"/>
                <a:gd name="csX446" fmla="*/ 5892260 w 10235564"/>
                <a:gd name="csY446" fmla="*/ 1743266 h 2064960"/>
                <a:gd name="csX447" fmla="*/ 5940838 w 10235564"/>
                <a:gd name="csY447" fmla="*/ 1759839 h 2064960"/>
                <a:gd name="csX448" fmla="*/ 5994749 w 10235564"/>
                <a:gd name="csY448" fmla="*/ 1767840 h 2064960"/>
                <a:gd name="csX449" fmla="*/ 6045518 w 10235564"/>
                <a:gd name="csY449" fmla="*/ 1753933 h 2064960"/>
                <a:gd name="csX450" fmla="*/ 6068473 w 10235564"/>
                <a:gd name="csY450" fmla="*/ 1705927 h 2064960"/>
                <a:gd name="csX451" fmla="*/ 6048185 w 10235564"/>
                <a:gd name="csY451" fmla="*/ 1663256 h 2064960"/>
                <a:gd name="csX452" fmla="*/ 6002274 w 10235564"/>
                <a:gd name="csY452" fmla="*/ 1637633 h 2064960"/>
                <a:gd name="csX453" fmla="*/ 5944076 w 10235564"/>
                <a:gd name="csY453" fmla="*/ 1616774 h 2064960"/>
                <a:gd name="csX454" fmla="*/ 5889022 w 10235564"/>
                <a:gd name="csY454" fmla="*/ 1589532 h 2064960"/>
                <a:gd name="csX455" fmla="*/ 5848446 w 10235564"/>
                <a:gd name="csY455" fmla="*/ 1547908 h 2064960"/>
                <a:gd name="csX456" fmla="*/ 5830253 w 10235564"/>
                <a:gd name="csY456" fmla="*/ 1476375 h 2064960"/>
                <a:gd name="csX457" fmla="*/ 5843112 w 10235564"/>
                <a:gd name="csY457" fmla="*/ 1411796 h 2064960"/>
                <a:gd name="csX458" fmla="*/ 5878926 w 10235564"/>
                <a:gd name="csY458" fmla="*/ 1358932 h 2064960"/>
                <a:gd name="csX459" fmla="*/ 5935504 w 10235564"/>
                <a:gd name="csY459" fmla="*/ 1323689 h 2064960"/>
                <a:gd name="csX460" fmla="*/ 6010847 w 10235564"/>
                <a:gd name="csY460" fmla="*/ 1310831 h 2064960"/>
                <a:gd name="csX461" fmla="*/ 6100572 w 10235564"/>
                <a:gd name="csY461" fmla="*/ 1323118 h 2064960"/>
                <a:gd name="csX462" fmla="*/ 6165723 w 10235564"/>
                <a:gd name="csY462" fmla="*/ 1348168 h 2064960"/>
                <a:gd name="csX463" fmla="*/ 6167819 w 10235564"/>
                <a:gd name="csY463" fmla="*/ 1357789 h 2064960"/>
                <a:gd name="csX464" fmla="*/ 6166199 w 10235564"/>
                <a:gd name="csY464" fmla="*/ 1362075 h 2064960"/>
                <a:gd name="csX465" fmla="*/ 6164580 w 10235564"/>
                <a:gd name="csY465" fmla="*/ 1366361 h 2064960"/>
                <a:gd name="csX466" fmla="*/ 6150198 w 10235564"/>
                <a:gd name="csY466" fmla="*/ 1399984 h 2064960"/>
                <a:gd name="csX467" fmla="*/ 6140006 w 10235564"/>
                <a:gd name="csY467" fmla="*/ 1423988 h 2064960"/>
                <a:gd name="csX468" fmla="*/ 6136768 w 10235564"/>
                <a:gd name="csY468" fmla="*/ 1426083 h 2064960"/>
                <a:gd name="csX469" fmla="*/ 6135719 w 10235564"/>
                <a:gd name="csY469" fmla="*/ 1426083 h 2064960"/>
                <a:gd name="csX470" fmla="*/ 6133624 w 10235564"/>
                <a:gd name="csY470" fmla="*/ 1426083 h 2064960"/>
                <a:gd name="csX471" fmla="*/ 6131528 w 10235564"/>
                <a:gd name="csY471" fmla="*/ 1425035 h 2064960"/>
                <a:gd name="csX472" fmla="*/ 6074378 w 10235564"/>
                <a:gd name="csY472" fmla="*/ 1406842 h 2064960"/>
                <a:gd name="csX473" fmla="*/ 6015038 w 10235564"/>
                <a:gd name="csY473" fmla="*/ 1400461 h 2064960"/>
                <a:gd name="csX474" fmla="*/ 5959983 w 10235564"/>
                <a:gd name="csY474" fmla="*/ 1413796 h 2064960"/>
                <a:gd name="csX475" fmla="*/ 5935980 w 10235564"/>
                <a:gd name="csY475" fmla="*/ 1460278 h 2064960"/>
                <a:gd name="csX476" fmla="*/ 5955220 w 10235564"/>
                <a:gd name="csY476" fmla="*/ 1500854 h 2064960"/>
                <a:gd name="csX477" fmla="*/ 5999036 w 10235564"/>
                <a:gd name="csY477" fmla="*/ 1523238 h 2064960"/>
                <a:gd name="csX478" fmla="*/ 6025706 w 10235564"/>
                <a:gd name="csY478" fmla="*/ 1532858 h 2064960"/>
                <a:gd name="csX479" fmla="*/ 6054567 w 10235564"/>
                <a:gd name="csY479" fmla="*/ 1542479 h 2064960"/>
                <a:gd name="csX480" fmla="*/ 6083903 w 10235564"/>
                <a:gd name="csY480" fmla="*/ 1554766 h 2064960"/>
                <a:gd name="csX481" fmla="*/ 6112193 w 10235564"/>
                <a:gd name="csY481" fmla="*/ 1571339 h 2064960"/>
                <a:gd name="csX482" fmla="*/ 6160770 w 10235564"/>
                <a:gd name="csY482" fmla="*/ 1619917 h 2064960"/>
                <a:gd name="csX483" fmla="*/ 6179439 w 10235564"/>
                <a:gd name="csY483" fmla="*/ 1694117 h 2064960"/>
                <a:gd name="csX484" fmla="*/ 6167724 w 10235564"/>
                <a:gd name="csY484" fmla="*/ 1759267 h 2064960"/>
                <a:gd name="csX485" fmla="*/ 6133529 w 10235564"/>
                <a:gd name="csY485" fmla="*/ 1811083 h 2064960"/>
                <a:gd name="csX486" fmla="*/ 6078474 w 10235564"/>
                <a:gd name="csY486" fmla="*/ 1845278 h 2064960"/>
                <a:gd name="csX487" fmla="*/ 6005322 w 10235564"/>
                <a:gd name="csY487" fmla="*/ 1857566 h 2064960"/>
                <a:gd name="csX488" fmla="*/ 5899023 w 10235564"/>
                <a:gd name="csY488" fmla="*/ 1841564 h 2064960"/>
                <a:gd name="csX489" fmla="*/ 6489097 w 10235564"/>
                <a:gd name="csY489" fmla="*/ 1854899 h 2064960"/>
                <a:gd name="csX490" fmla="*/ 6460808 w 10235564"/>
                <a:gd name="csY490" fmla="*/ 1848993 h 2064960"/>
                <a:gd name="csX491" fmla="*/ 6438329 w 10235564"/>
                <a:gd name="csY491" fmla="*/ 1839373 h 2064960"/>
                <a:gd name="csX492" fmla="*/ 6427661 w 10235564"/>
                <a:gd name="csY492" fmla="*/ 1834610 h 2064960"/>
                <a:gd name="csX493" fmla="*/ 6408420 w 10235564"/>
                <a:gd name="csY493" fmla="*/ 1824418 h 2064960"/>
                <a:gd name="csX494" fmla="*/ 6408420 w 10235564"/>
                <a:gd name="csY494" fmla="*/ 2033683 h 2064960"/>
                <a:gd name="csX495" fmla="*/ 6406325 w 10235564"/>
                <a:gd name="csY495" fmla="*/ 2040636 h 2064960"/>
                <a:gd name="csX496" fmla="*/ 6394609 w 10235564"/>
                <a:gd name="csY496" fmla="*/ 2044351 h 2064960"/>
                <a:gd name="csX497" fmla="*/ 6305931 w 10235564"/>
                <a:gd name="csY497" fmla="*/ 2062543 h 2064960"/>
                <a:gd name="csX498" fmla="*/ 6298406 w 10235564"/>
                <a:gd name="csY498" fmla="*/ 2064639 h 2064960"/>
                <a:gd name="csX499" fmla="*/ 6292025 w 10235564"/>
                <a:gd name="csY499" fmla="*/ 2063591 h 2064960"/>
                <a:gd name="csX500" fmla="*/ 6289929 w 10235564"/>
                <a:gd name="csY500" fmla="*/ 2060353 h 2064960"/>
                <a:gd name="csX501" fmla="*/ 6289929 w 10235564"/>
                <a:gd name="csY501" fmla="*/ 1510379 h 2064960"/>
                <a:gd name="csX502" fmla="*/ 6286691 w 10235564"/>
                <a:gd name="csY502" fmla="*/ 1422845 h 2064960"/>
                <a:gd name="csX503" fmla="*/ 6279166 w 10235564"/>
                <a:gd name="csY503" fmla="*/ 1377982 h 2064960"/>
                <a:gd name="csX504" fmla="*/ 6275452 w 10235564"/>
                <a:gd name="csY504" fmla="*/ 1364647 h 2064960"/>
                <a:gd name="csX505" fmla="*/ 6271737 w 10235564"/>
                <a:gd name="csY505" fmla="*/ 1355598 h 2064960"/>
                <a:gd name="csX506" fmla="*/ 6270689 w 10235564"/>
                <a:gd name="csY506" fmla="*/ 1351883 h 2064960"/>
                <a:gd name="csX507" fmla="*/ 6269641 w 10235564"/>
                <a:gd name="csY507" fmla="*/ 1344930 h 2064960"/>
                <a:gd name="csX508" fmla="*/ 6274975 w 10235564"/>
                <a:gd name="csY508" fmla="*/ 1340644 h 2064960"/>
                <a:gd name="csX509" fmla="*/ 6356128 w 10235564"/>
                <a:gd name="csY509" fmla="*/ 1313974 h 2064960"/>
                <a:gd name="csX510" fmla="*/ 6366320 w 10235564"/>
                <a:gd name="csY510" fmla="*/ 1311307 h 2064960"/>
                <a:gd name="csX511" fmla="*/ 6373273 w 10235564"/>
                <a:gd name="csY511" fmla="*/ 1312926 h 2064960"/>
                <a:gd name="csX512" fmla="*/ 6384512 w 10235564"/>
                <a:gd name="csY512" fmla="*/ 1331595 h 2064960"/>
                <a:gd name="csX513" fmla="*/ 6398895 w 10235564"/>
                <a:gd name="csY513" fmla="*/ 1372743 h 2064960"/>
                <a:gd name="csX514" fmla="*/ 6456045 w 10235564"/>
                <a:gd name="csY514" fmla="*/ 1330547 h 2064960"/>
                <a:gd name="csX515" fmla="*/ 6539865 w 10235564"/>
                <a:gd name="csY515" fmla="*/ 1310831 h 2064960"/>
                <a:gd name="csX516" fmla="*/ 6669691 w 10235564"/>
                <a:gd name="csY516" fmla="*/ 1375410 h 2064960"/>
                <a:gd name="csX517" fmla="*/ 6716173 w 10235564"/>
                <a:gd name="csY517" fmla="*/ 1574578 h 2064960"/>
                <a:gd name="csX518" fmla="*/ 6671882 w 10235564"/>
                <a:gd name="csY518" fmla="*/ 1786033 h 2064960"/>
                <a:gd name="csX519" fmla="*/ 6528149 w 10235564"/>
                <a:gd name="csY519" fmla="*/ 1857566 h 2064960"/>
                <a:gd name="csX520" fmla="*/ 6489193 w 10235564"/>
                <a:gd name="csY520" fmla="*/ 1854899 h 2064960"/>
                <a:gd name="csX521" fmla="*/ 6460236 w 10235564"/>
                <a:gd name="csY521" fmla="*/ 1407985 h 2064960"/>
                <a:gd name="csX522" fmla="*/ 6424422 w 10235564"/>
                <a:gd name="csY522" fmla="*/ 1430369 h 2064960"/>
                <a:gd name="csX523" fmla="*/ 6408420 w 10235564"/>
                <a:gd name="csY523" fmla="*/ 1446371 h 2064960"/>
                <a:gd name="csX524" fmla="*/ 6408420 w 10235564"/>
                <a:gd name="csY524" fmla="*/ 1744313 h 2064960"/>
                <a:gd name="csX525" fmla="*/ 6444710 w 10235564"/>
                <a:gd name="csY525" fmla="*/ 1761363 h 2064960"/>
                <a:gd name="csX526" fmla="*/ 6494907 w 10235564"/>
                <a:gd name="csY526" fmla="*/ 1767745 h 2064960"/>
                <a:gd name="csX527" fmla="*/ 6546723 w 10235564"/>
                <a:gd name="csY527" fmla="*/ 1756029 h 2064960"/>
                <a:gd name="csX528" fmla="*/ 6577680 w 10235564"/>
                <a:gd name="csY528" fmla="*/ 1720787 h 2064960"/>
                <a:gd name="csX529" fmla="*/ 6593205 w 10235564"/>
                <a:gd name="csY529" fmla="*/ 1662017 h 2064960"/>
                <a:gd name="csX530" fmla="*/ 6597492 w 10235564"/>
                <a:gd name="csY530" fmla="*/ 1579817 h 2064960"/>
                <a:gd name="csX531" fmla="*/ 6593205 w 10235564"/>
                <a:gd name="csY531" fmla="*/ 1506093 h 2064960"/>
                <a:gd name="csX532" fmla="*/ 6578251 w 10235564"/>
                <a:gd name="csY532" fmla="*/ 1449515 h 2064960"/>
                <a:gd name="csX533" fmla="*/ 6549390 w 10235564"/>
                <a:gd name="csY533" fmla="*/ 1413224 h 2064960"/>
                <a:gd name="csX534" fmla="*/ 6502336 w 10235564"/>
                <a:gd name="csY534" fmla="*/ 1400366 h 2064960"/>
                <a:gd name="csX535" fmla="*/ 6460141 w 10235564"/>
                <a:gd name="csY535" fmla="*/ 1407795 h 2064960"/>
                <a:gd name="csX536" fmla="*/ 6942773 w 10235564"/>
                <a:gd name="csY536" fmla="*/ 1838325 h 2064960"/>
                <a:gd name="csX537" fmla="*/ 6872192 w 10235564"/>
                <a:gd name="csY537" fmla="*/ 1783842 h 2064960"/>
                <a:gd name="csX538" fmla="*/ 6827902 w 10235564"/>
                <a:gd name="csY538" fmla="*/ 1697831 h 2064960"/>
                <a:gd name="csX539" fmla="*/ 6812376 w 10235564"/>
                <a:gd name="csY539" fmla="*/ 1584103 h 2064960"/>
                <a:gd name="csX540" fmla="*/ 6827902 w 10235564"/>
                <a:gd name="csY540" fmla="*/ 1470374 h 2064960"/>
                <a:gd name="csX541" fmla="*/ 6872192 w 10235564"/>
                <a:gd name="csY541" fmla="*/ 1384364 h 2064960"/>
                <a:gd name="csX542" fmla="*/ 6942678 w 10235564"/>
                <a:gd name="csY542" fmla="*/ 1329881 h 2064960"/>
                <a:gd name="csX543" fmla="*/ 7035642 w 10235564"/>
                <a:gd name="csY543" fmla="*/ 1310640 h 2064960"/>
                <a:gd name="csX544" fmla="*/ 7128034 w 10235564"/>
                <a:gd name="csY544" fmla="*/ 1329881 h 2064960"/>
                <a:gd name="csX545" fmla="*/ 7198519 w 10235564"/>
                <a:gd name="csY545" fmla="*/ 1384364 h 2064960"/>
                <a:gd name="csX546" fmla="*/ 7243382 w 10235564"/>
                <a:gd name="csY546" fmla="*/ 1470374 h 2064960"/>
                <a:gd name="csX547" fmla="*/ 7258908 w 10235564"/>
                <a:gd name="csY547" fmla="*/ 1584103 h 2064960"/>
                <a:gd name="csX548" fmla="*/ 7243382 w 10235564"/>
                <a:gd name="csY548" fmla="*/ 1697831 h 2064960"/>
                <a:gd name="csX549" fmla="*/ 7199090 w 10235564"/>
                <a:gd name="csY549" fmla="*/ 1783842 h 2064960"/>
                <a:gd name="csX550" fmla="*/ 7128605 w 10235564"/>
                <a:gd name="csY550" fmla="*/ 1838325 h 2064960"/>
                <a:gd name="csX551" fmla="*/ 7035642 w 10235564"/>
                <a:gd name="csY551" fmla="*/ 1857566 h 2064960"/>
                <a:gd name="csX552" fmla="*/ 6942678 w 10235564"/>
                <a:gd name="csY552" fmla="*/ 1838325 h 2064960"/>
                <a:gd name="csX553" fmla="*/ 6985445 w 10235564"/>
                <a:gd name="csY553" fmla="*/ 1415415 h 2064960"/>
                <a:gd name="csX554" fmla="*/ 6956108 w 10235564"/>
                <a:gd name="csY554" fmla="*/ 1455992 h 2064960"/>
                <a:gd name="csX555" fmla="*/ 6942773 w 10235564"/>
                <a:gd name="csY555" fmla="*/ 1514761 h 2064960"/>
                <a:gd name="csX556" fmla="*/ 6939534 w 10235564"/>
                <a:gd name="csY556" fmla="*/ 1584198 h 2064960"/>
                <a:gd name="csX557" fmla="*/ 6942773 w 10235564"/>
                <a:gd name="csY557" fmla="*/ 1653635 h 2064960"/>
                <a:gd name="csX558" fmla="*/ 6956108 w 10235564"/>
                <a:gd name="csY558" fmla="*/ 1712405 h 2064960"/>
                <a:gd name="csX559" fmla="*/ 6984969 w 10235564"/>
                <a:gd name="csY559" fmla="*/ 1752981 h 2064960"/>
                <a:gd name="csX560" fmla="*/ 7035736 w 10235564"/>
                <a:gd name="csY560" fmla="*/ 1767935 h 2064960"/>
                <a:gd name="csX561" fmla="*/ 7086505 w 10235564"/>
                <a:gd name="csY561" fmla="*/ 1752981 h 2064960"/>
                <a:gd name="csX562" fmla="*/ 7115366 w 10235564"/>
                <a:gd name="csY562" fmla="*/ 1712405 h 2064960"/>
                <a:gd name="csX563" fmla="*/ 7128701 w 10235564"/>
                <a:gd name="csY563" fmla="*/ 1653635 h 2064960"/>
                <a:gd name="csX564" fmla="*/ 7131939 w 10235564"/>
                <a:gd name="csY564" fmla="*/ 1584198 h 2064960"/>
                <a:gd name="csX565" fmla="*/ 7128701 w 10235564"/>
                <a:gd name="csY565" fmla="*/ 1514761 h 2064960"/>
                <a:gd name="csX566" fmla="*/ 7115366 w 10235564"/>
                <a:gd name="csY566" fmla="*/ 1455992 h 2064960"/>
                <a:gd name="csX567" fmla="*/ 7086029 w 10235564"/>
                <a:gd name="csY567" fmla="*/ 1415415 h 2064960"/>
                <a:gd name="csX568" fmla="*/ 7035832 w 10235564"/>
                <a:gd name="csY568" fmla="*/ 1400461 h 2064960"/>
                <a:gd name="csX569" fmla="*/ 6985635 w 10235564"/>
                <a:gd name="csY569" fmla="*/ 1415415 h 2064960"/>
                <a:gd name="csX570" fmla="*/ 7637812 w 10235564"/>
                <a:gd name="csY570" fmla="*/ 1423988 h 2064960"/>
                <a:gd name="csX571" fmla="*/ 7636764 w 10235564"/>
                <a:gd name="csY571" fmla="*/ 1426083 h 2064960"/>
                <a:gd name="csX572" fmla="*/ 7635717 w 10235564"/>
                <a:gd name="csY572" fmla="*/ 1427131 h 2064960"/>
                <a:gd name="csX573" fmla="*/ 7633621 w 10235564"/>
                <a:gd name="csY573" fmla="*/ 1427131 h 2064960"/>
                <a:gd name="csX574" fmla="*/ 7628858 w 10235564"/>
                <a:gd name="csY574" fmla="*/ 1425035 h 2064960"/>
                <a:gd name="csX575" fmla="*/ 7621905 w 10235564"/>
                <a:gd name="csY575" fmla="*/ 1422940 h 2064960"/>
                <a:gd name="csX576" fmla="*/ 7606951 w 10235564"/>
                <a:gd name="csY576" fmla="*/ 1418654 h 2064960"/>
                <a:gd name="csX577" fmla="*/ 7587710 w 10235564"/>
                <a:gd name="csY577" fmla="*/ 1416558 h 2064960"/>
                <a:gd name="csX578" fmla="*/ 7561517 w 10235564"/>
                <a:gd name="csY578" fmla="*/ 1422940 h 2064960"/>
                <a:gd name="csX579" fmla="*/ 7535894 w 10235564"/>
                <a:gd name="csY579" fmla="*/ 1437894 h 2064960"/>
                <a:gd name="csX580" fmla="*/ 7513987 w 10235564"/>
                <a:gd name="csY580" fmla="*/ 1456563 h 2064960"/>
                <a:gd name="csX581" fmla="*/ 7497985 w 10235564"/>
                <a:gd name="csY581" fmla="*/ 1473137 h 2064960"/>
                <a:gd name="csX582" fmla="*/ 7497985 w 10235564"/>
                <a:gd name="csY582" fmla="*/ 1832991 h 2064960"/>
                <a:gd name="csX583" fmla="*/ 7491603 w 10235564"/>
                <a:gd name="csY583" fmla="*/ 1839373 h 2064960"/>
                <a:gd name="csX584" fmla="*/ 7385876 w 10235564"/>
                <a:gd name="csY584" fmla="*/ 1839373 h 2064960"/>
                <a:gd name="csX585" fmla="*/ 7379494 w 10235564"/>
                <a:gd name="csY585" fmla="*/ 1832991 h 2064960"/>
                <a:gd name="csX586" fmla="*/ 7379494 w 10235564"/>
                <a:gd name="csY586" fmla="*/ 1510475 h 2064960"/>
                <a:gd name="csX587" fmla="*/ 7375208 w 10235564"/>
                <a:gd name="csY587" fmla="*/ 1438370 h 2064960"/>
                <a:gd name="csX588" fmla="*/ 7365587 w 10235564"/>
                <a:gd name="csY588" fmla="*/ 1393031 h 2064960"/>
                <a:gd name="csX589" fmla="*/ 7360825 w 10235564"/>
                <a:gd name="csY589" fmla="*/ 1377506 h 2064960"/>
                <a:gd name="csX590" fmla="*/ 7356062 w 10235564"/>
                <a:gd name="csY590" fmla="*/ 1365218 h 2064960"/>
                <a:gd name="csX591" fmla="*/ 7351777 w 10235564"/>
                <a:gd name="csY591" fmla="*/ 1351312 h 2064960"/>
                <a:gd name="csX592" fmla="*/ 7356062 w 10235564"/>
                <a:gd name="csY592" fmla="*/ 1347025 h 2064960"/>
                <a:gd name="csX593" fmla="*/ 7436168 w 10235564"/>
                <a:gd name="csY593" fmla="*/ 1315022 h 2064960"/>
                <a:gd name="csX594" fmla="*/ 7439883 w 10235564"/>
                <a:gd name="csY594" fmla="*/ 1313402 h 2064960"/>
                <a:gd name="csX595" fmla="*/ 7443597 w 10235564"/>
                <a:gd name="csY595" fmla="*/ 1311783 h 2064960"/>
                <a:gd name="csX596" fmla="*/ 7451122 w 10235564"/>
                <a:gd name="csY596" fmla="*/ 1313879 h 2064960"/>
                <a:gd name="csX597" fmla="*/ 7466648 w 10235564"/>
                <a:gd name="csY597" fmla="*/ 1343787 h 2064960"/>
                <a:gd name="csX598" fmla="*/ 7482174 w 10235564"/>
                <a:gd name="csY598" fmla="*/ 1406747 h 2064960"/>
                <a:gd name="csX599" fmla="*/ 7501414 w 10235564"/>
                <a:gd name="csY599" fmla="*/ 1383221 h 2064960"/>
                <a:gd name="csX600" fmla="*/ 7513130 w 10235564"/>
                <a:gd name="csY600" fmla="*/ 1368266 h 2064960"/>
                <a:gd name="csX601" fmla="*/ 7560183 w 10235564"/>
                <a:gd name="csY601" fmla="*/ 1327118 h 2064960"/>
                <a:gd name="csX602" fmla="*/ 7620000 w 10235564"/>
                <a:gd name="csY602" fmla="*/ 1310545 h 2064960"/>
                <a:gd name="csX603" fmla="*/ 7652004 w 10235564"/>
                <a:gd name="csY603" fmla="*/ 1315307 h 2064960"/>
                <a:gd name="csX604" fmla="*/ 7670197 w 10235564"/>
                <a:gd name="csY604" fmla="*/ 1325499 h 2064960"/>
                <a:gd name="csX605" fmla="*/ 7670197 w 10235564"/>
                <a:gd name="csY605" fmla="*/ 1338358 h 2064960"/>
                <a:gd name="csX606" fmla="*/ 7638193 w 10235564"/>
                <a:gd name="csY606" fmla="*/ 1423797 h 2064960"/>
                <a:gd name="csX607" fmla="*/ 7638193 w 10235564"/>
                <a:gd name="csY607" fmla="*/ 1423797 h 2064960"/>
                <a:gd name="csX608" fmla="*/ 7654385 w 10235564"/>
                <a:gd name="csY608" fmla="*/ 1153858 h 2064960"/>
                <a:gd name="csX609" fmla="*/ 7650670 w 10235564"/>
                <a:gd name="csY609" fmla="*/ 1157097 h 2064960"/>
                <a:gd name="csX610" fmla="*/ 7529989 w 10235564"/>
                <a:gd name="csY610" fmla="*/ 1252157 h 2064960"/>
                <a:gd name="csX611" fmla="*/ 7525226 w 10235564"/>
                <a:gd name="csY611" fmla="*/ 1255871 h 2064960"/>
                <a:gd name="csX612" fmla="*/ 7520464 w 10235564"/>
                <a:gd name="csY612" fmla="*/ 1258538 h 2064960"/>
                <a:gd name="csX613" fmla="*/ 7515130 w 10235564"/>
                <a:gd name="csY613" fmla="*/ 1255871 h 2064960"/>
                <a:gd name="csX614" fmla="*/ 7510844 w 10235564"/>
                <a:gd name="csY614" fmla="*/ 1252157 h 2064960"/>
                <a:gd name="csX615" fmla="*/ 7390162 w 10235564"/>
                <a:gd name="csY615" fmla="*/ 1157097 h 2064960"/>
                <a:gd name="csX616" fmla="*/ 7386447 w 10235564"/>
                <a:gd name="csY616" fmla="*/ 1153858 h 2064960"/>
                <a:gd name="csX617" fmla="*/ 7380542 w 10235564"/>
                <a:gd name="csY617" fmla="*/ 1148525 h 2064960"/>
                <a:gd name="csX618" fmla="*/ 7382637 w 10235564"/>
                <a:gd name="csY618" fmla="*/ 1143191 h 2064960"/>
                <a:gd name="csX619" fmla="*/ 7385876 w 10235564"/>
                <a:gd name="csY619" fmla="*/ 1137857 h 2064960"/>
                <a:gd name="csX620" fmla="*/ 7406164 w 10235564"/>
                <a:gd name="csY620" fmla="*/ 1103662 h 2064960"/>
                <a:gd name="csX621" fmla="*/ 7413689 w 10235564"/>
                <a:gd name="csY621" fmla="*/ 1094042 h 2064960"/>
                <a:gd name="csX622" fmla="*/ 7419023 w 10235564"/>
                <a:gd name="csY622" fmla="*/ 1096137 h 2064960"/>
                <a:gd name="csX623" fmla="*/ 7424357 w 10235564"/>
                <a:gd name="csY623" fmla="*/ 1099375 h 2064960"/>
                <a:gd name="csX624" fmla="*/ 7520464 w 10235564"/>
                <a:gd name="csY624" fmla="*/ 1153858 h 2064960"/>
                <a:gd name="csX625" fmla="*/ 7616571 w 10235564"/>
                <a:gd name="csY625" fmla="*/ 1099375 h 2064960"/>
                <a:gd name="csX626" fmla="*/ 7621905 w 10235564"/>
                <a:gd name="csY626" fmla="*/ 1096137 h 2064960"/>
                <a:gd name="csX627" fmla="*/ 7627239 w 10235564"/>
                <a:gd name="csY627" fmla="*/ 1094042 h 2064960"/>
                <a:gd name="csX628" fmla="*/ 7634764 w 10235564"/>
                <a:gd name="csY628" fmla="*/ 1103662 h 2064960"/>
                <a:gd name="csX629" fmla="*/ 7655052 w 10235564"/>
                <a:gd name="csY629" fmla="*/ 1137857 h 2064960"/>
                <a:gd name="csX630" fmla="*/ 7658291 w 10235564"/>
                <a:gd name="csY630" fmla="*/ 1143191 h 2064960"/>
                <a:gd name="csX631" fmla="*/ 7660386 w 10235564"/>
                <a:gd name="csY631" fmla="*/ 1148525 h 2064960"/>
                <a:gd name="csX632" fmla="*/ 7658291 w 10235564"/>
                <a:gd name="csY632" fmla="*/ 1150620 h 2064960"/>
                <a:gd name="csX633" fmla="*/ 7654576 w 10235564"/>
                <a:gd name="csY633" fmla="*/ 1153858 h 2064960"/>
                <a:gd name="csX634" fmla="*/ 7654576 w 10235564"/>
                <a:gd name="csY634" fmla="*/ 1153858 h 2064960"/>
                <a:gd name="csX635" fmla="*/ 7834408 w 10235564"/>
                <a:gd name="csY635" fmla="*/ 1839373 h 2064960"/>
                <a:gd name="csX636" fmla="*/ 7828027 w 10235564"/>
                <a:gd name="csY636" fmla="*/ 1832991 h 2064960"/>
                <a:gd name="csX637" fmla="*/ 7828027 w 10235564"/>
                <a:gd name="csY637" fmla="*/ 1411224 h 2064960"/>
                <a:gd name="csX638" fmla="*/ 7737253 w 10235564"/>
                <a:gd name="csY638" fmla="*/ 1411224 h 2064960"/>
                <a:gd name="csX639" fmla="*/ 7730871 w 10235564"/>
                <a:gd name="csY639" fmla="*/ 1404842 h 2064960"/>
                <a:gd name="csX640" fmla="*/ 7730871 w 10235564"/>
                <a:gd name="csY640" fmla="*/ 1335405 h 2064960"/>
                <a:gd name="csX641" fmla="*/ 7737253 w 10235564"/>
                <a:gd name="csY641" fmla="*/ 1329023 h 2064960"/>
                <a:gd name="csX642" fmla="*/ 7940231 w 10235564"/>
                <a:gd name="csY642" fmla="*/ 1329023 h 2064960"/>
                <a:gd name="csX643" fmla="*/ 7946612 w 10235564"/>
                <a:gd name="csY643" fmla="*/ 1335405 h 2064960"/>
                <a:gd name="csX644" fmla="*/ 7946612 w 10235564"/>
                <a:gd name="csY644" fmla="*/ 1832991 h 2064960"/>
                <a:gd name="csX645" fmla="*/ 7940231 w 10235564"/>
                <a:gd name="csY645" fmla="*/ 1839373 h 2064960"/>
                <a:gd name="csX646" fmla="*/ 7834503 w 10235564"/>
                <a:gd name="csY646" fmla="*/ 1839373 h 2064960"/>
                <a:gd name="csX647" fmla="*/ 7829550 w 10235564"/>
                <a:gd name="csY647" fmla="*/ 1219486 h 2064960"/>
                <a:gd name="csX648" fmla="*/ 7806595 w 10235564"/>
                <a:gd name="csY648" fmla="*/ 1162336 h 2064960"/>
                <a:gd name="csX649" fmla="*/ 7829550 w 10235564"/>
                <a:gd name="csY649" fmla="*/ 1106233 h 2064960"/>
                <a:gd name="csX650" fmla="*/ 7886700 w 10235564"/>
                <a:gd name="csY650" fmla="*/ 1083278 h 2064960"/>
                <a:gd name="csX651" fmla="*/ 7942803 w 10235564"/>
                <a:gd name="csY651" fmla="*/ 1105662 h 2064960"/>
                <a:gd name="csX652" fmla="*/ 7965758 w 10235564"/>
                <a:gd name="csY652" fmla="*/ 1162241 h 2064960"/>
                <a:gd name="csX653" fmla="*/ 7942803 w 10235564"/>
                <a:gd name="csY653" fmla="*/ 1219391 h 2064960"/>
                <a:gd name="csX654" fmla="*/ 7886700 w 10235564"/>
                <a:gd name="csY654" fmla="*/ 1242346 h 2064960"/>
                <a:gd name="csX655" fmla="*/ 7829550 w 10235564"/>
                <a:gd name="csY655" fmla="*/ 1219391 h 2064960"/>
                <a:gd name="csX656" fmla="*/ 7829550 w 10235564"/>
                <a:gd name="csY656" fmla="*/ 1219391 h 2064960"/>
                <a:gd name="csX657" fmla="*/ 8189405 w 10235564"/>
                <a:gd name="csY657" fmla="*/ 1840992 h 2064960"/>
                <a:gd name="csX658" fmla="*/ 8150924 w 10235564"/>
                <a:gd name="csY658" fmla="*/ 1796701 h 2064960"/>
                <a:gd name="csX659" fmla="*/ 8136541 w 10235564"/>
                <a:gd name="csY659" fmla="*/ 1733169 h 2064960"/>
                <a:gd name="csX660" fmla="*/ 8134446 w 10235564"/>
                <a:gd name="csY660" fmla="*/ 1660017 h 2064960"/>
                <a:gd name="csX661" fmla="*/ 8134446 w 10235564"/>
                <a:gd name="csY661" fmla="*/ 1411224 h 2064960"/>
                <a:gd name="csX662" fmla="*/ 8050054 w 10235564"/>
                <a:gd name="csY662" fmla="*/ 1411224 h 2064960"/>
                <a:gd name="csX663" fmla="*/ 8043672 w 10235564"/>
                <a:gd name="csY663" fmla="*/ 1404842 h 2064960"/>
                <a:gd name="csX664" fmla="*/ 8043672 w 10235564"/>
                <a:gd name="csY664" fmla="*/ 1335405 h 2064960"/>
                <a:gd name="csX665" fmla="*/ 8050054 w 10235564"/>
                <a:gd name="csY665" fmla="*/ 1329023 h 2064960"/>
                <a:gd name="csX666" fmla="*/ 8134446 w 10235564"/>
                <a:gd name="csY666" fmla="*/ 1329023 h 2064960"/>
                <a:gd name="csX667" fmla="*/ 8134446 w 10235564"/>
                <a:gd name="csY667" fmla="*/ 1185958 h 2064960"/>
                <a:gd name="csX668" fmla="*/ 8136065 w 10235564"/>
                <a:gd name="csY668" fmla="*/ 1178433 h 2064960"/>
                <a:gd name="csX669" fmla="*/ 8144066 w 10235564"/>
                <a:gd name="csY669" fmla="*/ 1175195 h 2064960"/>
                <a:gd name="csX670" fmla="*/ 8238078 w 10235564"/>
                <a:gd name="csY670" fmla="*/ 1162336 h 2064960"/>
                <a:gd name="csX671" fmla="*/ 8244459 w 10235564"/>
                <a:gd name="csY671" fmla="*/ 1161288 h 2064960"/>
                <a:gd name="csX672" fmla="*/ 8250841 w 10235564"/>
                <a:gd name="csY672" fmla="*/ 1162336 h 2064960"/>
                <a:gd name="csX673" fmla="*/ 8252937 w 10235564"/>
                <a:gd name="csY673" fmla="*/ 1171956 h 2064960"/>
                <a:gd name="csX674" fmla="*/ 8252937 w 10235564"/>
                <a:gd name="csY674" fmla="*/ 1328928 h 2064960"/>
                <a:gd name="csX675" fmla="*/ 8389715 w 10235564"/>
                <a:gd name="csY675" fmla="*/ 1328928 h 2064960"/>
                <a:gd name="csX676" fmla="*/ 8392954 w 10235564"/>
                <a:gd name="csY676" fmla="*/ 1333214 h 2064960"/>
                <a:gd name="csX677" fmla="*/ 8391906 w 10235564"/>
                <a:gd name="csY677" fmla="*/ 1338548 h 2064960"/>
                <a:gd name="csX678" fmla="*/ 8378000 w 10235564"/>
                <a:gd name="csY678" fmla="*/ 1401508 h 2064960"/>
                <a:gd name="csX679" fmla="*/ 8374285 w 10235564"/>
                <a:gd name="csY679" fmla="*/ 1409509 h 2064960"/>
                <a:gd name="csX680" fmla="*/ 8367332 w 10235564"/>
                <a:gd name="csY680" fmla="*/ 1411129 h 2064960"/>
                <a:gd name="csX681" fmla="*/ 8253032 w 10235564"/>
                <a:gd name="csY681" fmla="*/ 1411129 h 2064960"/>
                <a:gd name="csX682" fmla="*/ 8253032 w 10235564"/>
                <a:gd name="csY682" fmla="*/ 1678115 h 2064960"/>
                <a:gd name="csX683" fmla="*/ 8259985 w 10235564"/>
                <a:gd name="csY683" fmla="*/ 1729931 h 2064960"/>
                <a:gd name="csX684" fmla="*/ 8297894 w 10235564"/>
                <a:gd name="csY684" fmla="*/ 1751838 h 2064960"/>
                <a:gd name="csX685" fmla="*/ 8328851 w 10235564"/>
                <a:gd name="csY685" fmla="*/ 1748600 h 2064960"/>
                <a:gd name="csX686" fmla="*/ 8353425 w 10235564"/>
                <a:gd name="csY686" fmla="*/ 1741170 h 2064960"/>
                <a:gd name="csX687" fmla="*/ 8362474 w 10235564"/>
                <a:gd name="csY687" fmla="*/ 1737932 h 2064960"/>
                <a:gd name="csX688" fmla="*/ 8370475 w 10235564"/>
                <a:gd name="csY688" fmla="*/ 1734693 h 2064960"/>
                <a:gd name="csX689" fmla="*/ 8380095 w 10235564"/>
                <a:gd name="csY689" fmla="*/ 1734693 h 2064960"/>
                <a:gd name="csX690" fmla="*/ 8383334 w 10235564"/>
                <a:gd name="csY690" fmla="*/ 1738979 h 2064960"/>
                <a:gd name="csX691" fmla="*/ 8403622 w 10235564"/>
                <a:gd name="csY691" fmla="*/ 1819084 h 2064960"/>
                <a:gd name="csX692" fmla="*/ 8402574 w 10235564"/>
                <a:gd name="csY692" fmla="*/ 1826514 h 2064960"/>
                <a:gd name="csX693" fmla="*/ 8352854 w 10235564"/>
                <a:gd name="csY693" fmla="*/ 1848422 h 2064960"/>
                <a:gd name="csX694" fmla="*/ 8263605 w 10235564"/>
                <a:gd name="csY694" fmla="*/ 1857470 h 2064960"/>
                <a:gd name="csX695" fmla="*/ 8189310 w 10235564"/>
                <a:gd name="csY695" fmla="*/ 1840897 h 2064960"/>
                <a:gd name="csX696" fmla="*/ 8573929 w 10235564"/>
                <a:gd name="csY696" fmla="*/ 1611916 h 2064960"/>
                <a:gd name="csX697" fmla="*/ 8578215 w 10235564"/>
                <a:gd name="csY697" fmla="*/ 1664780 h 2064960"/>
                <a:gd name="csX698" fmla="*/ 8596408 w 10235564"/>
                <a:gd name="csY698" fmla="*/ 1713357 h 2064960"/>
                <a:gd name="csX699" fmla="*/ 8634889 w 10235564"/>
                <a:gd name="csY699" fmla="*/ 1748600 h 2064960"/>
                <a:gd name="csX700" fmla="*/ 8700040 w 10235564"/>
                <a:gd name="csY700" fmla="*/ 1762506 h 2064960"/>
                <a:gd name="csX701" fmla="*/ 8753475 w 10235564"/>
                <a:gd name="csY701" fmla="*/ 1756600 h 2064960"/>
                <a:gd name="csX702" fmla="*/ 8794052 w 10235564"/>
                <a:gd name="csY702" fmla="*/ 1744313 h 2064960"/>
                <a:gd name="csX703" fmla="*/ 8822912 w 10235564"/>
                <a:gd name="csY703" fmla="*/ 1731455 h 2064960"/>
                <a:gd name="csX704" fmla="*/ 8829866 w 10235564"/>
                <a:gd name="csY704" fmla="*/ 1728216 h 2064960"/>
                <a:gd name="csX705" fmla="*/ 8834628 w 10235564"/>
                <a:gd name="csY705" fmla="*/ 1727168 h 2064960"/>
                <a:gd name="csX706" fmla="*/ 8839962 w 10235564"/>
                <a:gd name="csY706" fmla="*/ 1731455 h 2064960"/>
                <a:gd name="csX707" fmla="*/ 8868823 w 10235564"/>
                <a:gd name="csY707" fmla="*/ 1796606 h 2064960"/>
                <a:gd name="csX708" fmla="*/ 8867775 w 10235564"/>
                <a:gd name="csY708" fmla="*/ 1806226 h 2064960"/>
                <a:gd name="csX709" fmla="*/ 8842629 w 10235564"/>
                <a:gd name="csY709" fmla="*/ 1822799 h 2064960"/>
                <a:gd name="csX710" fmla="*/ 8799862 w 10235564"/>
                <a:gd name="csY710" fmla="*/ 1839849 h 2064960"/>
                <a:gd name="csX711" fmla="*/ 8745379 w 10235564"/>
                <a:gd name="csY711" fmla="*/ 1852708 h 2064960"/>
                <a:gd name="csX712" fmla="*/ 8686038 w 10235564"/>
                <a:gd name="csY712" fmla="*/ 1857470 h 2064960"/>
                <a:gd name="csX713" fmla="*/ 8592598 w 10235564"/>
                <a:gd name="csY713" fmla="*/ 1842516 h 2064960"/>
                <a:gd name="csX714" fmla="*/ 8519922 w 10235564"/>
                <a:gd name="csY714" fmla="*/ 1795558 h 2064960"/>
                <a:gd name="csX715" fmla="*/ 8472392 w 10235564"/>
                <a:gd name="csY715" fmla="*/ 1712309 h 2064960"/>
                <a:gd name="csX716" fmla="*/ 8455343 w 10235564"/>
                <a:gd name="csY716" fmla="*/ 1589532 h 2064960"/>
                <a:gd name="csX717" fmla="*/ 8471345 w 10235564"/>
                <a:gd name="csY717" fmla="*/ 1475232 h 2064960"/>
                <a:gd name="csX718" fmla="*/ 8516779 w 10235564"/>
                <a:gd name="csY718" fmla="*/ 1387697 h 2064960"/>
                <a:gd name="csX719" fmla="*/ 8587835 w 10235564"/>
                <a:gd name="csY719" fmla="*/ 1331119 h 2064960"/>
                <a:gd name="csX720" fmla="*/ 8680799 w 10235564"/>
                <a:gd name="csY720" fmla="*/ 1310831 h 2064960"/>
                <a:gd name="csX721" fmla="*/ 8786050 w 10235564"/>
                <a:gd name="csY721" fmla="*/ 1336453 h 2064960"/>
                <a:gd name="csX722" fmla="*/ 8848534 w 10235564"/>
                <a:gd name="csY722" fmla="*/ 1403223 h 2064960"/>
                <a:gd name="csX723" fmla="*/ 8878443 w 10235564"/>
                <a:gd name="csY723" fmla="*/ 1494568 h 2064960"/>
                <a:gd name="csX724" fmla="*/ 8885967 w 10235564"/>
                <a:gd name="csY724" fmla="*/ 1593914 h 2064960"/>
                <a:gd name="csX725" fmla="*/ 8883872 w 10235564"/>
                <a:gd name="csY725" fmla="*/ 1609439 h 2064960"/>
                <a:gd name="csX726" fmla="*/ 8869966 w 10235564"/>
                <a:gd name="csY726" fmla="*/ 1612106 h 2064960"/>
                <a:gd name="csX727" fmla="*/ 8574024 w 10235564"/>
                <a:gd name="csY727" fmla="*/ 1612106 h 2064960"/>
                <a:gd name="csX728" fmla="*/ 8619267 w 10235564"/>
                <a:gd name="csY728" fmla="*/ 1409033 h 2064960"/>
                <a:gd name="csX729" fmla="*/ 8589931 w 10235564"/>
                <a:gd name="csY729" fmla="*/ 1446371 h 2064960"/>
                <a:gd name="csX730" fmla="*/ 8578215 w 10235564"/>
                <a:gd name="csY730" fmla="*/ 1487519 h 2064960"/>
                <a:gd name="csX731" fmla="*/ 8572881 w 10235564"/>
                <a:gd name="csY731" fmla="*/ 1529715 h 2064960"/>
                <a:gd name="csX732" fmla="*/ 8758809 w 10235564"/>
                <a:gd name="csY732" fmla="*/ 1529715 h 2064960"/>
                <a:gd name="csX733" fmla="*/ 8756714 w 10235564"/>
                <a:gd name="csY733" fmla="*/ 1484852 h 2064960"/>
                <a:gd name="csX734" fmla="*/ 8746045 w 10235564"/>
                <a:gd name="csY734" fmla="*/ 1440561 h 2064960"/>
                <a:gd name="csX735" fmla="*/ 8720424 w 10235564"/>
                <a:gd name="csY735" fmla="*/ 1406366 h 2064960"/>
                <a:gd name="csX736" fmla="*/ 8673370 w 10235564"/>
                <a:gd name="csY736" fmla="*/ 1393031 h 2064960"/>
                <a:gd name="csX737" fmla="*/ 8619458 w 10235564"/>
                <a:gd name="csY737" fmla="*/ 1409033 h 2064960"/>
                <a:gd name="csX738" fmla="*/ 8619458 w 10235564"/>
                <a:gd name="csY738" fmla="*/ 1409033 h 2064960"/>
                <a:gd name="csX739" fmla="*/ 9048559 w 10235564"/>
                <a:gd name="csY739" fmla="*/ 1840992 h 2064960"/>
                <a:gd name="csX740" fmla="*/ 9012269 w 10235564"/>
                <a:gd name="csY740" fmla="*/ 1796701 h 2064960"/>
                <a:gd name="csX741" fmla="*/ 8998363 w 10235564"/>
                <a:gd name="csY741" fmla="*/ 1733169 h 2064960"/>
                <a:gd name="csX742" fmla="*/ 8996267 w 10235564"/>
                <a:gd name="csY742" fmla="*/ 1660017 h 2064960"/>
                <a:gd name="csX743" fmla="*/ 8996267 w 10235564"/>
                <a:gd name="csY743" fmla="*/ 1116521 h 2064960"/>
                <a:gd name="csX744" fmla="*/ 8998363 w 10235564"/>
                <a:gd name="csY744" fmla="*/ 1108996 h 2064960"/>
                <a:gd name="csX745" fmla="*/ 9003697 w 10235564"/>
                <a:gd name="csY745" fmla="*/ 1105757 h 2064960"/>
                <a:gd name="csX746" fmla="*/ 9010079 w 10235564"/>
                <a:gd name="csY746" fmla="*/ 1104709 h 2064960"/>
                <a:gd name="csX747" fmla="*/ 9100851 w 10235564"/>
                <a:gd name="csY747" fmla="*/ 1085469 h 2064960"/>
                <a:gd name="csX748" fmla="*/ 9103519 w 10235564"/>
                <a:gd name="csY748" fmla="*/ 1084898 h 2064960"/>
                <a:gd name="csX749" fmla="*/ 9106186 w 10235564"/>
                <a:gd name="csY749" fmla="*/ 1084326 h 2064960"/>
                <a:gd name="csX750" fmla="*/ 9110472 w 10235564"/>
                <a:gd name="csY750" fmla="*/ 1084326 h 2064960"/>
                <a:gd name="csX751" fmla="*/ 9114282 w 10235564"/>
                <a:gd name="csY751" fmla="*/ 1087565 h 2064960"/>
                <a:gd name="csX752" fmla="*/ 9114758 w 10235564"/>
                <a:gd name="csY752" fmla="*/ 1097185 h 2064960"/>
                <a:gd name="csX753" fmla="*/ 9114758 w 10235564"/>
                <a:gd name="csY753" fmla="*/ 1679162 h 2064960"/>
                <a:gd name="csX754" fmla="*/ 9120664 w 10235564"/>
                <a:gd name="csY754" fmla="*/ 1730407 h 2064960"/>
                <a:gd name="csX755" fmla="*/ 9153239 w 10235564"/>
                <a:gd name="csY755" fmla="*/ 1751743 h 2064960"/>
                <a:gd name="csX756" fmla="*/ 9182100 w 10235564"/>
                <a:gd name="csY756" fmla="*/ 1746409 h 2064960"/>
                <a:gd name="csX757" fmla="*/ 9191720 w 10235564"/>
                <a:gd name="csY757" fmla="*/ 1744313 h 2064960"/>
                <a:gd name="csX758" fmla="*/ 9196007 w 10235564"/>
                <a:gd name="csY758" fmla="*/ 1747552 h 2064960"/>
                <a:gd name="csX759" fmla="*/ 9215247 w 10235564"/>
                <a:gd name="csY759" fmla="*/ 1826609 h 2064960"/>
                <a:gd name="csX760" fmla="*/ 9215724 w 10235564"/>
                <a:gd name="csY760" fmla="*/ 1832991 h 2064960"/>
                <a:gd name="csX761" fmla="*/ 9214104 w 10235564"/>
                <a:gd name="csY761" fmla="*/ 1836230 h 2064960"/>
                <a:gd name="csX762" fmla="*/ 9181052 w 10235564"/>
                <a:gd name="csY762" fmla="*/ 1850612 h 2064960"/>
                <a:gd name="csX763" fmla="*/ 9119045 w 10235564"/>
                <a:gd name="csY763" fmla="*/ 1857566 h 2064960"/>
                <a:gd name="csX764" fmla="*/ 9048464 w 10235564"/>
                <a:gd name="csY764" fmla="*/ 1840992 h 2064960"/>
                <a:gd name="csX765" fmla="*/ 9600914 w 10235564"/>
                <a:gd name="csY765" fmla="*/ 1839373 h 2064960"/>
                <a:gd name="csX766" fmla="*/ 9594532 w 10235564"/>
                <a:gd name="csY766" fmla="*/ 1832991 h 2064960"/>
                <a:gd name="csX767" fmla="*/ 9594532 w 10235564"/>
                <a:gd name="csY767" fmla="*/ 1504093 h 2064960"/>
                <a:gd name="csX768" fmla="*/ 9592913 w 10235564"/>
                <a:gd name="csY768" fmla="*/ 1472089 h 2064960"/>
                <a:gd name="csX769" fmla="*/ 9584341 w 10235564"/>
                <a:gd name="csY769" fmla="*/ 1440561 h 2064960"/>
                <a:gd name="csX770" fmla="*/ 9564052 w 10235564"/>
                <a:gd name="csY770" fmla="*/ 1415987 h 2064960"/>
                <a:gd name="csX771" fmla="*/ 9526143 w 10235564"/>
                <a:gd name="csY771" fmla="*/ 1405890 h 2064960"/>
                <a:gd name="csX772" fmla="*/ 9491949 w 10235564"/>
                <a:gd name="csY772" fmla="*/ 1411224 h 2064960"/>
                <a:gd name="csX773" fmla="*/ 9440133 w 10235564"/>
                <a:gd name="csY773" fmla="*/ 1440085 h 2064960"/>
                <a:gd name="csX774" fmla="*/ 9423559 w 10235564"/>
                <a:gd name="csY774" fmla="*/ 1453991 h 2064960"/>
                <a:gd name="csX775" fmla="*/ 9423559 w 10235564"/>
                <a:gd name="csY775" fmla="*/ 1833086 h 2064960"/>
                <a:gd name="csX776" fmla="*/ 9417177 w 10235564"/>
                <a:gd name="csY776" fmla="*/ 1839468 h 2064960"/>
                <a:gd name="csX777" fmla="*/ 9311450 w 10235564"/>
                <a:gd name="csY777" fmla="*/ 1839468 h 2064960"/>
                <a:gd name="csX778" fmla="*/ 9305067 w 10235564"/>
                <a:gd name="csY778" fmla="*/ 1833086 h 2064960"/>
                <a:gd name="csX779" fmla="*/ 9305067 w 10235564"/>
                <a:gd name="csY779" fmla="*/ 1510570 h 2064960"/>
                <a:gd name="csX780" fmla="*/ 9301829 w 10235564"/>
                <a:gd name="csY780" fmla="*/ 1423035 h 2064960"/>
                <a:gd name="csX781" fmla="*/ 9294305 w 10235564"/>
                <a:gd name="csY781" fmla="*/ 1378172 h 2064960"/>
                <a:gd name="csX782" fmla="*/ 9290590 w 10235564"/>
                <a:gd name="csY782" fmla="*/ 1364837 h 2064960"/>
                <a:gd name="csX783" fmla="*/ 9286875 w 10235564"/>
                <a:gd name="csY783" fmla="*/ 1355789 h 2064960"/>
                <a:gd name="csX784" fmla="*/ 9285827 w 10235564"/>
                <a:gd name="csY784" fmla="*/ 1346168 h 2064960"/>
                <a:gd name="csX785" fmla="*/ 9290114 w 10235564"/>
                <a:gd name="csY785" fmla="*/ 1340834 h 2064960"/>
                <a:gd name="csX786" fmla="*/ 9371266 w 10235564"/>
                <a:gd name="csY786" fmla="*/ 1314164 h 2064960"/>
                <a:gd name="csX787" fmla="*/ 9381458 w 10235564"/>
                <a:gd name="csY787" fmla="*/ 1310926 h 2064960"/>
                <a:gd name="csX788" fmla="*/ 9388411 w 10235564"/>
                <a:gd name="csY788" fmla="*/ 1313021 h 2064960"/>
                <a:gd name="csX789" fmla="*/ 9399651 w 10235564"/>
                <a:gd name="csY789" fmla="*/ 1335405 h 2064960"/>
                <a:gd name="csX790" fmla="*/ 9414034 w 10235564"/>
                <a:gd name="csY790" fmla="*/ 1391983 h 2064960"/>
                <a:gd name="csX791" fmla="*/ 9435941 w 10235564"/>
                <a:gd name="csY791" fmla="*/ 1372743 h 2064960"/>
                <a:gd name="csX792" fmla="*/ 9451467 w 10235564"/>
                <a:gd name="csY792" fmla="*/ 1358837 h 2064960"/>
                <a:gd name="csX793" fmla="*/ 9512332 w 10235564"/>
                <a:gd name="csY793" fmla="*/ 1323023 h 2064960"/>
                <a:gd name="csX794" fmla="*/ 9582817 w 10235564"/>
                <a:gd name="csY794" fmla="*/ 1310735 h 2064960"/>
                <a:gd name="csX795" fmla="*/ 9627108 w 10235564"/>
                <a:gd name="csY795" fmla="*/ 1316641 h 2064960"/>
                <a:gd name="csX796" fmla="*/ 9669304 w 10235564"/>
                <a:gd name="csY796" fmla="*/ 1338548 h 2064960"/>
                <a:gd name="csX797" fmla="*/ 9700832 w 10235564"/>
                <a:gd name="csY797" fmla="*/ 1383411 h 2064960"/>
                <a:gd name="csX798" fmla="*/ 9713119 w 10235564"/>
                <a:gd name="csY798" fmla="*/ 1458182 h 2064960"/>
                <a:gd name="csX799" fmla="*/ 9713119 w 10235564"/>
                <a:gd name="csY799" fmla="*/ 1832991 h 2064960"/>
                <a:gd name="csX800" fmla="*/ 9706737 w 10235564"/>
                <a:gd name="csY800" fmla="*/ 1839373 h 2064960"/>
                <a:gd name="csX801" fmla="*/ 9601009 w 10235564"/>
                <a:gd name="csY801" fmla="*/ 1839373 h 2064960"/>
                <a:gd name="csX802" fmla="*/ 10152126 w 10235564"/>
                <a:gd name="csY802" fmla="*/ 1853279 h 2064960"/>
                <a:gd name="csX803" fmla="*/ 10144602 w 10235564"/>
                <a:gd name="csY803" fmla="*/ 1856518 h 2064960"/>
                <a:gd name="csX804" fmla="*/ 10141362 w 10235564"/>
                <a:gd name="csY804" fmla="*/ 1857566 h 2064960"/>
                <a:gd name="csX805" fmla="*/ 10126980 w 10235564"/>
                <a:gd name="csY805" fmla="*/ 1835658 h 2064960"/>
                <a:gd name="csX806" fmla="*/ 10113645 w 10235564"/>
                <a:gd name="csY806" fmla="*/ 1784985 h 2064960"/>
                <a:gd name="csX807" fmla="*/ 10094976 w 10235564"/>
                <a:gd name="csY807" fmla="*/ 1803178 h 2064960"/>
                <a:gd name="csX808" fmla="*/ 10082689 w 10235564"/>
                <a:gd name="csY808" fmla="*/ 1814893 h 2064960"/>
                <a:gd name="csX809" fmla="*/ 10070972 w 10235564"/>
                <a:gd name="csY809" fmla="*/ 1825085 h 2064960"/>
                <a:gd name="csX810" fmla="*/ 10056019 w 10235564"/>
                <a:gd name="csY810" fmla="*/ 1835277 h 2064960"/>
                <a:gd name="csX811" fmla="*/ 10019728 w 10235564"/>
                <a:gd name="csY811" fmla="*/ 1850803 h 2064960"/>
                <a:gd name="csX812" fmla="*/ 9969532 w 10235564"/>
                <a:gd name="csY812" fmla="*/ 1857756 h 2064960"/>
                <a:gd name="csX813" fmla="*/ 9858375 w 10235564"/>
                <a:gd name="csY813" fmla="*/ 1816132 h 2064960"/>
                <a:gd name="csX814" fmla="*/ 9817798 w 10235564"/>
                <a:gd name="csY814" fmla="*/ 1701832 h 2064960"/>
                <a:gd name="csX815" fmla="*/ 9831705 w 10235564"/>
                <a:gd name="csY815" fmla="*/ 1629727 h 2064960"/>
                <a:gd name="csX816" fmla="*/ 9868566 w 10235564"/>
                <a:gd name="csY816" fmla="*/ 1581150 h 2064960"/>
                <a:gd name="csX817" fmla="*/ 9920954 w 10235564"/>
                <a:gd name="csY817" fmla="*/ 1551813 h 2064960"/>
                <a:gd name="csX818" fmla="*/ 9981343 w 10235564"/>
                <a:gd name="csY818" fmla="*/ 1536859 h 2064960"/>
                <a:gd name="csX819" fmla="*/ 10042779 w 10235564"/>
                <a:gd name="csY819" fmla="*/ 1530953 h 2064960"/>
                <a:gd name="csX820" fmla="*/ 10096691 w 10235564"/>
                <a:gd name="csY820" fmla="*/ 1529906 h 2064960"/>
                <a:gd name="csX821" fmla="*/ 10096691 w 10235564"/>
                <a:gd name="csY821" fmla="*/ 1488281 h 2064960"/>
                <a:gd name="csX822" fmla="*/ 10094023 w 10235564"/>
                <a:gd name="csY822" fmla="*/ 1453039 h 2064960"/>
                <a:gd name="csX823" fmla="*/ 10082308 w 10235564"/>
                <a:gd name="csY823" fmla="*/ 1425226 h 2064960"/>
                <a:gd name="csX824" fmla="*/ 10056685 w 10235564"/>
                <a:gd name="csY824" fmla="*/ 1407033 h 2064960"/>
                <a:gd name="csX825" fmla="*/ 10012299 w 10235564"/>
                <a:gd name="csY825" fmla="*/ 1400651 h 2064960"/>
                <a:gd name="csX826" fmla="*/ 9966388 w 10235564"/>
                <a:gd name="csY826" fmla="*/ 1405985 h 2064960"/>
                <a:gd name="csX827" fmla="*/ 9925812 w 10235564"/>
                <a:gd name="csY827" fmla="*/ 1416653 h 2064960"/>
                <a:gd name="csX828" fmla="*/ 9909238 w 10235564"/>
                <a:gd name="csY828" fmla="*/ 1423035 h 2064960"/>
                <a:gd name="csX829" fmla="*/ 9894855 w 10235564"/>
                <a:gd name="csY829" fmla="*/ 1428369 h 2064960"/>
                <a:gd name="csX830" fmla="*/ 9881997 w 10235564"/>
                <a:gd name="csY830" fmla="*/ 1431608 h 2064960"/>
                <a:gd name="csX831" fmla="*/ 9877711 w 10235564"/>
                <a:gd name="csY831" fmla="*/ 1428369 h 2064960"/>
                <a:gd name="csX832" fmla="*/ 9856375 w 10235564"/>
                <a:gd name="csY832" fmla="*/ 1363218 h 2064960"/>
                <a:gd name="csX833" fmla="*/ 9854279 w 10235564"/>
                <a:gd name="csY833" fmla="*/ 1357884 h 2064960"/>
                <a:gd name="csX834" fmla="*/ 9853231 w 10235564"/>
                <a:gd name="csY834" fmla="*/ 1352550 h 2064960"/>
                <a:gd name="csX835" fmla="*/ 9870281 w 10235564"/>
                <a:gd name="csY835" fmla="*/ 1339691 h 2064960"/>
                <a:gd name="csX836" fmla="*/ 9913525 w 10235564"/>
                <a:gd name="csY836" fmla="*/ 1325785 h 2064960"/>
                <a:gd name="csX837" fmla="*/ 9971723 w 10235564"/>
                <a:gd name="csY837" fmla="*/ 1315117 h 2064960"/>
                <a:gd name="csX838" fmla="*/ 10032588 w 10235564"/>
                <a:gd name="csY838" fmla="*/ 1310831 h 2064960"/>
                <a:gd name="csX839" fmla="*/ 10168794 w 10235564"/>
                <a:gd name="csY839" fmla="*/ 1352455 h 2064960"/>
                <a:gd name="csX840" fmla="*/ 10207753 w 10235564"/>
                <a:gd name="csY840" fmla="*/ 1474184 h 2064960"/>
                <a:gd name="csX841" fmla="*/ 10207753 w 10235564"/>
                <a:gd name="csY841" fmla="*/ 1680305 h 2064960"/>
                <a:gd name="csX842" fmla="*/ 10212038 w 10235564"/>
                <a:gd name="csY842" fmla="*/ 1744408 h 2064960"/>
                <a:gd name="csX843" fmla="*/ 10221659 w 10235564"/>
                <a:gd name="csY843" fmla="*/ 1783937 h 2064960"/>
                <a:gd name="csX844" fmla="*/ 10226992 w 10235564"/>
                <a:gd name="csY844" fmla="*/ 1796225 h 2064960"/>
                <a:gd name="csX845" fmla="*/ 10231279 w 10235564"/>
                <a:gd name="csY845" fmla="*/ 1806416 h 2064960"/>
                <a:gd name="csX846" fmla="*/ 10235565 w 10235564"/>
                <a:gd name="csY846" fmla="*/ 1817084 h 2064960"/>
                <a:gd name="csX847" fmla="*/ 10231279 w 10235564"/>
                <a:gd name="csY847" fmla="*/ 1821371 h 2064960"/>
                <a:gd name="csX848" fmla="*/ 10152221 w 10235564"/>
                <a:gd name="csY848" fmla="*/ 1853375 h 2064960"/>
                <a:gd name="csX849" fmla="*/ 10152221 w 10235564"/>
                <a:gd name="csY849" fmla="*/ 1853375 h 2064960"/>
                <a:gd name="csX850" fmla="*/ 10052685 w 10235564"/>
                <a:gd name="csY850" fmla="*/ 1600200 h 2064960"/>
                <a:gd name="csX851" fmla="*/ 10027539 w 10235564"/>
                <a:gd name="csY851" fmla="*/ 1602296 h 2064960"/>
                <a:gd name="csX852" fmla="*/ 10000298 w 10235564"/>
                <a:gd name="csY852" fmla="*/ 1607630 h 2064960"/>
                <a:gd name="csX853" fmla="*/ 9950672 w 10235564"/>
                <a:gd name="csY853" fmla="*/ 1634871 h 2064960"/>
                <a:gd name="csX854" fmla="*/ 9928765 w 10235564"/>
                <a:gd name="csY854" fmla="*/ 1694117 h 2064960"/>
                <a:gd name="csX855" fmla="*/ 9951244 w 10235564"/>
                <a:gd name="csY855" fmla="*/ 1751743 h 2064960"/>
                <a:gd name="csX856" fmla="*/ 10007822 w 10235564"/>
                <a:gd name="csY856" fmla="*/ 1775270 h 2064960"/>
                <a:gd name="csX857" fmla="*/ 10062306 w 10235564"/>
                <a:gd name="csY857" fmla="*/ 1758696 h 2064960"/>
                <a:gd name="csX858" fmla="*/ 10096500 w 10235564"/>
                <a:gd name="csY858" fmla="*/ 1729359 h 2064960"/>
                <a:gd name="csX859" fmla="*/ 10096500 w 10235564"/>
                <a:gd name="csY859" fmla="*/ 1600105 h 2064960"/>
                <a:gd name="csX860" fmla="*/ 10052685 w 10235564"/>
                <a:gd name="csY860" fmla="*/ 1600105 h 20649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</a:cxnLst>
              <a:rect l="l" t="t" r="r" b="b"/>
              <a:pathLst>
                <a:path w="10235564" h="2064960">
                  <a:moveTo>
                    <a:pt x="3673793" y="597217"/>
                  </a:moveTo>
                  <a:lnTo>
                    <a:pt x="3657981" y="597217"/>
                  </a:lnTo>
                  <a:lnTo>
                    <a:pt x="3657981" y="1841468"/>
                  </a:lnTo>
                  <a:lnTo>
                    <a:pt x="4356640" y="1841468"/>
                  </a:lnTo>
                  <a:cubicBezTo>
                    <a:pt x="4616006" y="1841468"/>
                    <a:pt x="4856036" y="1798796"/>
                    <a:pt x="4856036" y="1488376"/>
                  </a:cubicBezTo>
                  <a:cubicBezTo>
                    <a:pt x="4856036" y="1376839"/>
                    <a:pt x="4771740" y="1250728"/>
                    <a:pt x="4628960" y="1208532"/>
                  </a:cubicBezTo>
                  <a:cubicBezTo>
                    <a:pt x="4768406" y="1157192"/>
                    <a:pt x="4834128" y="1061752"/>
                    <a:pt x="4834128" y="911924"/>
                  </a:cubicBezTo>
                  <a:cubicBezTo>
                    <a:pt x="4834128" y="708850"/>
                    <a:pt x="4684776" y="597217"/>
                    <a:pt x="4413790" y="597217"/>
                  </a:cubicBezTo>
                  <a:lnTo>
                    <a:pt x="3673793" y="597217"/>
                  </a:lnTo>
                  <a:close/>
                  <a:moveTo>
                    <a:pt x="4220147" y="1342644"/>
                  </a:moveTo>
                  <a:cubicBezTo>
                    <a:pt x="4327017" y="1342644"/>
                    <a:pt x="4372642" y="1375029"/>
                    <a:pt x="4372642" y="1450276"/>
                  </a:cubicBezTo>
                  <a:cubicBezTo>
                    <a:pt x="4372642" y="1551718"/>
                    <a:pt x="4253294" y="1559433"/>
                    <a:pt x="4216432" y="1559433"/>
                  </a:cubicBezTo>
                  <a:lnTo>
                    <a:pt x="4114800" y="1559433"/>
                  </a:lnTo>
                  <a:lnTo>
                    <a:pt x="4114800" y="1342739"/>
                  </a:lnTo>
                  <a:lnTo>
                    <a:pt x="4220147" y="1342739"/>
                  </a:lnTo>
                  <a:close/>
                  <a:moveTo>
                    <a:pt x="4221766" y="858583"/>
                  </a:moveTo>
                  <a:cubicBezTo>
                    <a:pt x="4313873" y="858583"/>
                    <a:pt x="4360736" y="892874"/>
                    <a:pt x="4360736" y="960501"/>
                  </a:cubicBezTo>
                  <a:cubicBezTo>
                    <a:pt x="4360736" y="1043464"/>
                    <a:pt x="4279678" y="1060990"/>
                    <a:pt x="4211289" y="1060990"/>
                  </a:cubicBezTo>
                  <a:lnTo>
                    <a:pt x="4114800" y="1060990"/>
                  </a:lnTo>
                  <a:lnTo>
                    <a:pt x="4114800" y="858583"/>
                  </a:lnTo>
                  <a:lnTo>
                    <a:pt x="4221766" y="858583"/>
                  </a:lnTo>
                  <a:close/>
                  <a:moveTo>
                    <a:pt x="2237327" y="1219105"/>
                  </a:moveTo>
                  <a:cubicBezTo>
                    <a:pt x="2237327" y="1634204"/>
                    <a:pt x="2474405" y="1861947"/>
                    <a:pt x="2905601" y="1861947"/>
                  </a:cubicBezTo>
                  <a:cubicBezTo>
                    <a:pt x="3336798" y="1861947"/>
                    <a:pt x="3578733" y="1634109"/>
                    <a:pt x="3578733" y="1219105"/>
                  </a:cubicBezTo>
                  <a:cubicBezTo>
                    <a:pt x="3578733" y="804100"/>
                    <a:pt x="3333179" y="576548"/>
                    <a:pt x="2905601" y="576548"/>
                  </a:cubicBezTo>
                  <a:cubicBezTo>
                    <a:pt x="2478024" y="576548"/>
                    <a:pt x="2237327" y="810673"/>
                    <a:pt x="2237327" y="1219105"/>
                  </a:cubicBezTo>
                  <a:moveTo>
                    <a:pt x="2740914" y="1219105"/>
                  </a:moveTo>
                  <a:cubicBezTo>
                    <a:pt x="2740914" y="1007555"/>
                    <a:pt x="2796254" y="900113"/>
                    <a:pt x="2905601" y="900113"/>
                  </a:cubicBezTo>
                  <a:cubicBezTo>
                    <a:pt x="3053048" y="900113"/>
                    <a:pt x="3072765" y="1082612"/>
                    <a:pt x="3074670" y="1219391"/>
                  </a:cubicBezTo>
                  <a:cubicBezTo>
                    <a:pt x="3072765" y="1373315"/>
                    <a:pt x="3058001" y="1538288"/>
                    <a:pt x="2905601" y="1538288"/>
                  </a:cubicBezTo>
                  <a:cubicBezTo>
                    <a:pt x="2794730" y="1538288"/>
                    <a:pt x="2740914" y="1433798"/>
                    <a:pt x="2740914" y="1219009"/>
                  </a:cubicBezTo>
                  <a:moveTo>
                    <a:pt x="1098423" y="984790"/>
                  </a:moveTo>
                  <a:cubicBezTo>
                    <a:pt x="1098423" y="1293781"/>
                    <a:pt x="1352074" y="1347407"/>
                    <a:pt x="1537716" y="1386173"/>
                  </a:cubicBezTo>
                  <a:cubicBezTo>
                    <a:pt x="1637633" y="1406842"/>
                    <a:pt x="1716691" y="1423892"/>
                    <a:pt x="1716691" y="1471136"/>
                  </a:cubicBezTo>
                  <a:cubicBezTo>
                    <a:pt x="1716691" y="1518380"/>
                    <a:pt x="1620679" y="1538383"/>
                    <a:pt x="1530572" y="1538383"/>
                  </a:cubicBezTo>
                  <a:cubicBezTo>
                    <a:pt x="1393793" y="1538383"/>
                    <a:pt x="1249109" y="1509522"/>
                    <a:pt x="1132618" y="1459801"/>
                  </a:cubicBezTo>
                  <a:lnTo>
                    <a:pt x="1110044" y="1450276"/>
                  </a:lnTo>
                  <a:lnTo>
                    <a:pt x="1110044" y="1801463"/>
                  </a:lnTo>
                  <a:lnTo>
                    <a:pt x="1122807" y="1804607"/>
                  </a:lnTo>
                  <a:cubicBezTo>
                    <a:pt x="1293209" y="1845088"/>
                    <a:pt x="1439418" y="1862042"/>
                    <a:pt x="1611439" y="1862042"/>
                  </a:cubicBezTo>
                  <a:cubicBezTo>
                    <a:pt x="1783461" y="1862042"/>
                    <a:pt x="2200370" y="1821085"/>
                    <a:pt x="2200370" y="1439990"/>
                  </a:cubicBezTo>
                  <a:cubicBezTo>
                    <a:pt x="2200370" y="1131856"/>
                    <a:pt x="1945005" y="1080992"/>
                    <a:pt x="1758601" y="1043845"/>
                  </a:cubicBezTo>
                  <a:cubicBezTo>
                    <a:pt x="1659922" y="1024509"/>
                    <a:pt x="1582007" y="1009079"/>
                    <a:pt x="1582007" y="964121"/>
                  </a:cubicBezTo>
                  <a:cubicBezTo>
                    <a:pt x="1582007" y="907828"/>
                    <a:pt x="1672114" y="900208"/>
                    <a:pt x="1759744" y="900208"/>
                  </a:cubicBezTo>
                  <a:cubicBezTo>
                    <a:pt x="1875949" y="900208"/>
                    <a:pt x="1994726" y="921163"/>
                    <a:pt x="2103215" y="960025"/>
                  </a:cubicBezTo>
                  <a:lnTo>
                    <a:pt x="2124647" y="968121"/>
                  </a:lnTo>
                  <a:lnTo>
                    <a:pt x="2124647" y="620840"/>
                  </a:lnTo>
                  <a:lnTo>
                    <a:pt x="2111883" y="618649"/>
                  </a:lnTo>
                  <a:cubicBezTo>
                    <a:pt x="1983962" y="591312"/>
                    <a:pt x="1844516" y="576548"/>
                    <a:pt x="1719358" y="576548"/>
                  </a:cubicBezTo>
                  <a:cubicBezTo>
                    <a:pt x="1307306" y="576548"/>
                    <a:pt x="1098423" y="713994"/>
                    <a:pt x="1098423" y="984790"/>
                  </a:cubicBezTo>
                  <a:moveTo>
                    <a:pt x="368713" y="375761"/>
                  </a:moveTo>
                  <a:lnTo>
                    <a:pt x="227838" y="504635"/>
                  </a:lnTo>
                  <a:lnTo>
                    <a:pt x="238125" y="513493"/>
                  </a:lnTo>
                  <a:cubicBezTo>
                    <a:pt x="242030" y="517017"/>
                    <a:pt x="320707" y="582644"/>
                    <a:pt x="449294" y="617791"/>
                  </a:cubicBezTo>
                  <a:cubicBezTo>
                    <a:pt x="166878" y="701040"/>
                    <a:pt x="0" y="916115"/>
                    <a:pt x="0" y="1201865"/>
                  </a:cubicBezTo>
                  <a:cubicBezTo>
                    <a:pt x="0" y="1606963"/>
                    <a:pt x="274796" y="1858518"/>
                    <a:pt x="716756" y="1858518"/>
                  </a:cubicBezTo>
                  <a:cubicBezTo>
                    <a:pt x="862298" y="1858518"/>
                    <a:pt x="1003554" y="1821085"/>
                    <a:pt x="1043559" y="1809369"/>
                  </a:cubicBezTo>
                  <a:lnTo>
                    <a:pt x="1052227" y="1806702"/>
                  </a:lnTo>
                  <a:lnTo>
                    <a:pt x="1052227" y="1458849"/>
                  </a:lnTo>
                  <a:lnTo>
                    <a:pt x="1036034" y="1464755"/>
                  </a:lnTo>
                  <a:cubicBezTo>
                    <a:pt x="947928" y="1496092"/>
                    <a:pt x="871633" y="1511046"/>
                    <a:pt x="795909" y="1511046"/>
                  </a:cubicBezTo>
                  <a:cubicBezTo>
                    <a:pt x="601980" y="1511046"/>
                    <a:pt x="485870" y="1398080"/>
                    <a:pt x="485870" y="1208818"/>
                  </a:cubicBezTo>
                  <a:cubicBezTo>
                    <a:pt x="485870" y="1019556"/>
                    <a:pt x="610648" y="917353"/>
                    <a:pt x="810768" y="917353"/>
                  </a:cubicBezTo>
                  <a:cubicBezTo>
                    <a:pt x="886587" y="917353"/>
                    <a:pt x="962406" y="938498"/>
                    <a:pt x="1033177" y="961834"/>
                  </a:cubicBezTo>
                  <a:lnTo>
                    <a:pt x="1049179" y="966978"/>
                  </a:lnTo>
                  <a:lnTo>
                    <a:pt x="1049179" y="620649"/>
                  </a:lnTo>
                  <a:lnTo>
                    <a:pt x="1014984" y="614077"/>
                  </a:lnTo>
                  <a:cubicBezTo>
                    <a:pt x="954119" y="602837"/>
                    <a:pt x="903161" y="593408"/>
                    <a:pt x="849059" y="587502"/>
                  </a:cubicBezTo>
                  <a:cubicBezTo>
                    <a:pt x="946976" y="543973"/>
                    <a:pt x="1011555" y="484918"/>
                    <a:pt x="1043464" y="450342"/>
                  </a:cubicBezTo>
                  <a:lnTo>
                    <a:pt x="1052798" y="440627"/>
                  </a:lnTo>
                  <a:lnTo>
                    <a:pt x="998601" y="399860"/>
                  </a:lnTo>
                  <a:lnTo>
                    <a:pt x="991172" y="407956"/>
                  </a:lnTo>
                  <a:cubicBezTo>
                    <a:pt x="989933" y="409099"/>
                    <a:pt x="888873" y="517112"/>
                    <a:pt x="702183" y="515493"/>
                  </a:cubicBezTo>
                  <a:cubicBezTo>
                    <a:pt x="503301" y="513398"/>
                    <a:pt x="387572" y="377666"/>
                    <a:pt x="386334" y="376523"/>
                  </a:cubicBezTo>
                  <a:lnTo>
                    <a:pt x="377952" y="366522"/>
                  </a:lnTo>
                  <a:moveTo>
                    <a:pt x="5939409" y="766096"/>
                  </a:moveTo>
                  <a:cubicBezTo>
                    <a:pt x="5917406" y="762191"/>
                    <a:pt x="5895594" y="756857"/>
                    <a:pt x="5874258" y="750094"/>
                  </a:cubicBezTo>
                  <a:cubicBezTo>
                    <a:pt x="5858828" y="745236"/>
                    <a:pt x="5843683" y="739521"/>
                    <a:pt x="5828824" y="733044"/>
                  </a:cubicBezTo>
                  <a:cubicBezTo>
                    <a:pt x="5817108" y="727710"/>
                    <a:pt x="5810536" y="724376"/>
                    <a:pt x="5809107" y="722852"/>
                  </a:cubicBezTo>
                  <a:cubicBezTo>
                    <a:pt x="5806250" y="721424"/>
                    <a:pt x="5805012" y="719899"/>
                    <a:pt x="5805297" y="718090"/>
                  </a:cubicBezTo>
                  <a:cubicBezTo>
                    <a:pt x="5805678" y="716280"/>
                    <a:pt x="5807202" y="711517"/>
                    <a:pt x="5810060" y="703707"/>
                  </a:cubicBezTo>
                  <a:lnTo>
                    <a:pt x="5834634" y="633222"/>
                  </a:lnTo>
                  <a:cubicBezTo>
                    <a:pt x="5834634" y="631126"/>
                    <a:pt x="5836063" y="629983"/>
                    <a:pt x="5838921" y="629983"/>
                  </a:cubicBezTo>
                  <a:cubicBezTo>
                    <a:pt x="5841778" y="629983"/>
                    <a:pt x="5843969" y="630746"/>
                    <a:pt x="5845302" y="632079"/>
                  </a:cubicBezTo>
                  <a:cubicBezTo>
                    <a:pt x="5847398" y="632841"/>
                    <a:pt x="5849874" y="633889"/>
                    <a:pt x="5852827" y="635317"/>
                  </a:cubicBezTo>
                  <a:cubicBezTo>
                    <a:pt x="5862828" y="639604"/>
                    <a:pt x="5875592" y="644938"/>
                    <a:pt x="5891308" y="651320"/>
                  </a:cubicBezTo>
                  <a:cubicBezTo>
                    <a:pt x="5907691" y="657034"/>
                    <a:pt x="5926551" y="662368"/>
                    <a:pt x="5947887" y="667322"/>
                  </a:cubicBezTo>
                  <a:cubicBezTo>
                    <a:pt x="5969223" y="672274"/>
                    <a:pt x="5991701" y="674751"/>
                    <a:pt x="6015228" y="674751"/>
                  </a:cubicBezTo>
                  <a:cubicBezTo>
                    <a:pt x="6047232" y="674751"/>
                    <a:pt x="6072759" y="666083"/>
                    <a:pt x="6091619" y="648557"/>
                  </a:cubicBezTo>
                  <a:cubicBezTo>
                    <a:pt x="6110478" y="631126"/>
                    <a:pt x="6119908" y="604266"/>
                    <a:pt x="6119908" y="567976"/>
                  </a:cubicBezTo>
                  <a:cubicBezTo>
                    <a:pt x="6119908" y="541591"/>
                    <a:pt x="6112955" y="520827"/>
                    <a:pt x="6099048" y="505492"/>
                  </a:cubicBezTo>
                  <a:cubicBezTo>
                    <a:pt x="6083999" y="489204"/>
                    <a:pt x="6066473" y="475393"/>
                    <a:pt x="6047232" y="464344"/>
                  </a:cubicBezTo>
                  <a:cubicBezTo>
                    <a:pt x="6024467" y="451961"/>
                    <a:pt x="6001131" y="440722"/>
                    <a:pt x="5977224" y="430720"/>
                  </a:cubicBezTo>
                  <a:cubicBezTo>
                    <a:pt x="5949792" y="418910"/>
                    <a:pt x="5923217" y="405194"/>
                    <a:pt x="5897690" y="389573"/>
                  </a:cubicBezTo>
                  <a:cubicBezTo>
                    <a:pt x="5870544" y="373190"/>
                    <a:pt x="5849017" y="353473"/>
                    <a:pt x="5833015" y="330327"/>
                  </a:cubicBezTo>
                  <a:cubicBezTo>
                    <a:pt x="5817013" y="307181"/>
                    <a:pt x="5809012" y="274225"/>
                    <a:pt x="5809012" y="231553"/>
                  </a:cubicBezTo>
                  <a:cubicBezTo>
                    <a:pt x="5809012" y="194500"/>
                    <a:pt x="5815013" y="162878"/>
                    <a:pt x="5827205" y="136493"/>
                  </a:cubicBezTo>
                  <a:cubicBezTo>
                    <a:pt x="5838444" y="111252"/>
                    <a:pt x="5855494" y="88964"/>
                    <a:pt x="5876925" y="71342"/>
                  </a:cubicBezTo>
                  <a:cubicBezTo>
                    <a:pt x="5898356" y="54102"/>
                    <a:pt x="5923027" y="41339"/>
                    <a:pt x="5949506" y="34004"/>
                  </a:cubicBezTo>
                  <a:cubicBezTo>
                    <a:pt x="5977509" y="26098"/>
                    <a:pt x="6006465" y="22193"/>
                    <a:pt x="6035517" y="22289"/>
                  </a:cubicBezTo>
                  <a:cubicBezTo>
                    <a:pt x="6061901" y="22289"/>
                    <a:pt x="6086951" y="24765"/>
                    <a:pt x="6110859" y="29813"/>
                  </a:cubicBezTo>
                  <a:cubicBezTo>
                    <a:pt x="6134767" y="34766"/>
                    <a:pt x="6155722" y="40672"/>
                    <a:pt x="6173915" y="47435"/>
                  </a:cubicBezTo>
                  <a:cubicBezTo>
                    <a:pt x="6192108" y="54197"/>
                    <a:pt x="6206490" y="60579"/>
                    <a:pt x="6217158" y="66675"/>
                  </a:cubicBezTo>
                  <a:cubicBezTo>
                    <a:pt x="6227827" y="72771"/>
                    <a:pt x="6233160" y="76867"/>
                    <a:pt x="6233160" y="78962"/>
                  </a:cubicBezTo>
                  <a:cubicBezTo>
                    <a:pt x="6233065" y="80200"/>
                    <a:pt x="6232874" y="81439"/>
                    <a:pt x="6232589" y="82677"/>
                  </a:cubicBezTo>
                  <a:cubicBezTo>
                    <a:pt x="6231731" y="85535"/>
                    <a:pt x="6230493" y="88202"/>
                    <a:pt x="6228874" y="90678"/>
                  </a:cubicBezTo>
                  <a:lnTo>
                    <a:pt x="6193631" y="161163"/>
                  </a:lnTo>
                  <a:cubicBezTo>
                    <a:pt x="6191441" y="164020"/>
                    <a:pt x="6189345" y="165449"/>
                    <a:pt x="6187250" y="165449"/>
                  </a:cubicBezTo>
                  <a:cubicBezTo>
                    <a:pt x="6186202" y="164878"/>
                    <a:pt x="6185154" y="164497"/>
                    <a:pt x="6184011" y="164402"/>
                  </a:cubicBezTo>
                  <a:lnTo>
                    <a:pt x="6177630" y="161163"/>
                  </a:lnTo>
                  <a:cubicBezTo>
                    <a:pt x="6173153" y="158591"/>
                    <a:pt x="6168485" y="156210"/>
                    <a:pt x="6163723" y="154210"/>
                  </a:cubicBezTo>
                  <a:cubicBezTo>
                    <a:pt x="6157246" y="151352"/>
                    <a:pt x="6150769" y="148304"/>
                    <a:pt x="6144483" y="145161"/>
                  </a:cubicBezTo>
                  <a:cubicBezTo>
                    <a:pt x="6128862" y="138970"/>
                    <a:pt x="6112955" y="133445"/>
                    <a:pt x="6096953" y="128587"/>
                  </a:cubicBezTo>
                  <a:cubicBezTo>
                    <a:pt x="6065902" y="119444"/>
                    <a:pt x="6033040" y="118110"/>
                    <a:pt x="6001322" y="124873"/>
                  </a:cubicBezTo>
                  <a:cubicBezTo>
                    <a:pt x="5988939" y="127540"/>
                    <a:pt x="5977128" y="132683"/>
                    <a:pt x="5966555" y="139827"/>
                  </a:cubicBezTo>
                  <a:cubicBezTo>
                    <a:pt x="5956173" y="146971"/>
                    <a:pt x="5947696" y="156400"/>
                    <a:pt x="5940933" y="168116"/>
                  </a:cubicBezTo>
                  <a:cubicBezTo>
                    <a:pt x="5934171" y="179832"/>
                    <a:pt x="5930742" y="194691"/>
                    <a:pt x="5930742" y="212407"/>
                  </a:cubicBezTo>
                  <a:cubicBezTo>
                    <a:pt x="5930742" y="235172"/>
                    <a:pt x="5938647" y="253841"/>
                    <a:pt x="5954268" y="268510"/>
                  </a:cubicBezTo>
                  <a:cubicBezTo>
                    <a:pt x="5971032" y="283845"/>
                    <a:pt x="5989702" y="296990"/>
                    <a:pt x="6009799" y="307467"/>
                  </a:cubicBezTo>
                  <a:cubicBezTo>
                    <a:pt x="6020467" y="313182"/>
                    <a:pt x="6031897" y="318707"/>
                    <a:pt x="6043994" y="324040"/>
                  </a:cubicBezTo>
                  <a:cubicBezTo>
                    <a:pt x="6056090" y="329374"/>
                    <a:pt x="6068187" y="335280"/>
                    <a:pt x="6080284" y="341662"/>
                  </a:cubicBezTo>
                  <a:cubicBezTo>
                    <a:pt x="6092381" y="348044"/>
                    <a:pt x="6104763" y="354806"/>
                    <a:pt x="6117145" y="361950"/>
                  </a:cubicBezTo>
                  <a:cubicBezTo>
                    <a:pt x="6129528" y="369094"/>
                    <a:pt x="6141530" y="376523"/>
                    <a:pt x="6152864" y="384334"/>
                  </a:cubicBezTo>
                  <a:cubicBezTo>
                    <a:pt x="6179153" y="403384"/>
                    <a:pt x="6201156" y="427768"/>
                    <a:pt x="6217539" y="455866"/>
                  </a:cubicBezTo>
                  <a:cubicBezTo>
                    <a:pt x="6233541" y="483679"/>
                    <a:pt x="6241543" y="517112"/>
                    <a:pt x="6241543" y="556260"/>
                  </a:cubicBezTo>
                  <a:cubicBezTo>
                    <a:pt x="6241543" y="589026"/>
                    <a:pt x="6236018" y="618744"/>
                    <a:pt x="6224969" y="645414"/>
                  </a:cubicBezTo>
                  <a:cubicBezTo>
                    <a:pt x="6214587" y="671132"/>
                    <a:pt x="6198965" y="694468"/>
                    <a:pt x="6179058" y="713804"/>
                  </a:cubicBezTo>
                  <a:cubicBezTo>
                    <a:pt x="6158960" y="733044"/>
                    <a:pt x="6135148" y="747903"/>
                    <a:pt x="6109049" y="757618"/>
                  </a:cubicBezTo>
                  <a:cubicBezTo>
                    <a:pt x="6081999" y="767906"/>
                    <a:pt x="6052090" y="773144"/>
                    <a:pt x="6019324" y="773144"/>
                  </a:cubicBezTo>
                  <a:cubicBezTo>
                    <a:pt x="5992464" y="773240"/>
                    <a:pt x="5965603" y="770954"/>
                    <a:pt x="5939219" y="766191"/>
                  </a:cubicBezTo>
                  <a:moveTo>
                    <a:pt x="6419946" y="756475"/>
                  </a:moveTo>
                  <a:cubicBezTo>
                    <a:pt x="6402895" y="745903"/>
                    <a:pt x="6389465" y="730472"/>
                    <a:pt x="6381464" y="712184"/>
                  </a:cubicBezTo>
                  <a:cubicBezTo>
                    <a:pt x="6373273" y="693706"/>
                    <a:pt x="6368415" y="672465"/>
                    <a:pt x="6367082" y="648652"/>
                  </a:cubicBezTo>
                  <a:cubicBezTo>
                    <a:pt x="6365653" y="624268"/>
                    <a:pt x="6364891" y="599884"/>
                    <a:pt x="6364986" y="575500"/>
                  </a:cubicBezTo>
                  <a:lnTo>
                    <a:pt x="6364986" y="326707"/>
                  </a:lnTo>
                  <a:lnTo>
                    <a:pt x="6280595" y="326707"/>
                  </a:lnTo>
                  <a:cubicBezTo>
                    <a:pt x="6276308" y="326707"/>
                    <a:pt x="6274213" y="324612"/>
                    <a:pt x="6274213" y="320326"/>
                  </a:cubicBezTo>
                  <a:lnTo>
                    <a:pt x="6274213" y="250889"/>
                  </a:lnTo>
                  <a:cubicBezTo>
                    <a:pt x="6274213" y="246602"/>
                    <a:pt x="6276308" y="244507"/>
                    <a:pt x="6280595" y="244507"/>
                  </a:cubicBezTo>
                  <a:lnTo>
                    <a:pt x="6364986" y="244507"/>
                  </a:lnTo>
                  <a:lnTo>
                    <a:pt x="6364986" y="101441"/>
                  </a:lnTo>
                  <a:cubicBezTo>
                    <a:pt x="6364986" y="97917"/>
                    <a:pt x="6365558" y="95440"/>
                    <a:pt x="6366605" y="94012"/>
                  </a:cubicBezTo>
                  <a:cubicBezTo>
                    <a:pt x="6367653" y="92583"/>
                    <a:pt x="6370320" y="91535"/>
                    <a:pt x="6374606" y="90773"/>
                  </a:cubicBezTo>
                  <a:lnTo>
                    <a:pt x="6468618" y="77915"/>
                  </a:lnTo>
                  <a:cubicBezTo>
                    <a:pt x="6470809" y="77819"/>
                    <a:pt x="6472905" y="77438"/>
                    <a:pt x="6475000" y="76867"/>
                  </a:cubicBezTo>
                  <a:cubicBezTo>
                    <a:pt x="6477858" y="76200"/>
                    <a:pt x="6479953" y="76486"/>
                    <a:pt x="6481382" y="77915"/>
                  </a:cubicBezTo>
                  <a:cubicBezTo>
                    <a:pt x="6482810" y="79343"/>
                    <a:pt x="6483477" y="82582"/>
                    <a:pt x="6483477" y="87535"/>
                  </a:cubicBezTo>
                  <a:lnTo>
                    <a:pt x="6483477" y="244507"/>
                  </a:lnTo>
                  <a:lnTo>
                    <a:pt x="6620256" y="244507"/>
                  </a:lnTo>
                  <a:cubicBezTo>
                    <a:pt x="6622352" y="244507"/>
                    <a:pt x="6623495" y="245936"/>
                    <a:pt x="6623495" y="248793"/>
                  </a:cubicBezTo>
                  <a:cubicBezTo>
                    <a:pt x="6623495" y="250603"/>
                    <a:pt x="6623019" y="252412"/>
                    <a:pt x="6622447" y="254127"/>
                  </a:cubicBezTo>
                  <a:lnTo>
                    <a:pt x="6608540" y="317087"/>
                  </a:lnTo>
                  <a:cubicBezTo>
                    <a:pt x="6607111" y="321374"/>
                    <a:pt x="6605874" y="324040"/>
                    <a:pt x="6604826" y="325088"/>
                  </a:cubicBezTo>
                  <a:cubicBezTo>
                    <a:pt x="6603778" y="326136"/>
                    <a:pt x="6601397" y="326707"/>
                    <a:pt x="6597873" y="326707"/>
                  </a:cubicBezTo>
                  <a:lnTo>
                    <a:pt x="6483573" y="326707"/>
                  </a:lnTo>
                  <a:lnTo>
                    <a:pt x="6483573" y="593693"/>
                  </a:lnTo>
                  <a:cubicBezTo>
                    <a:pt x="6483573" y="613600"/>
                    <a:pt x="6485858" y="630936"/>
                    <a:pt x="6490526" y="645509"/>
                  </a:cubicBezTo>
                  <a:cubicBezTo>
                    <a:pt x="6495193" y="660083"/>
                    <a:pt x="6507766" y="667417"/>
                    <a:pt x="6528435" y="667417"/>
                  </a:cubicBezTo>
                  <a:cubicBezTo>
                    <a:pt x="6539865" y="667417"/>
                    <a:pt x="6550152" y="666369"/>
                    <a:pt x="6559392" y="664178"/>
                  </a:cubicBezTo>
                  <a:cubicBezTo>
                    <a:pt x="6568631" y="662083"/>
                    <a:pt x="6576822" y="659511"/>
                    <a:pt x="6583966" y="656749"/>
                  </a:cubicBezTo>
                  <a:cubicBezTo>
                    <a:pt x="6587585" y="655320"/>
                    <a:pt x="6590538" y="654272"/>
                    <a:pt x="6593015" y="653510"/>
                  </a:cubicBezTo>
                  <a:cubicBezTo>
                    <a:pt x="6595491" y="652843"/>
                    <a:pt x="6598158" y="651700"/>
                    <a:pt x="6601016" y="650272"/>
                  </a:cubicBezTo>
                  <a:cubicBezTo>
                    <a:pt x="6605969" y="648843"/>
                    <a:pt x="6609207" y="648843"/>
                    <a:pt x="6610636" y="650272"/>
                  </a:cubicBezTo>
                  <a:cubicBezTo>
                    <a:pt x="6611874" y="651510"/>
                    <a:pt x="6613018" y="652939"/>
                    <a:pt x="6613874" y="654558"/>
                  </a:cubicBezTo>
                  <a:lnTo>
                    <a:pt x="6634163" y="734663"/>
                  </a:lnTo>
                  <a:cubicBezTo>
                    <a:pt x="6635592" y="737521"/>
                    <a:pt x="6635210" y="739997"/>
                    <a:pt x="6633115" y="742188"/>
                  </a:cubicBezTo>
                  <a:cubicBezTo>
                    <a:pt x="6625305" y="750760"/>
                    <a:pt x="6608731" y="757999"/>
                    <a:pt x="6583394" y="764096"/>
                  </a:cubicBezTo>
                  <a:cubicBezTo>
                    <a:pt x="6558058" y="770096"/>
                    <a:pt x="6528340" y="773144"/>
                    <a:pt x="6494145" y="773144"/>
                  </a:cubicBezTo>
                  <a:cubicBezTo>
                    <a:pt x="6462141" y="773144"/>
                    <a:pt x="6437377" y="767620"/>
                    <a:pt x="6419850" y="756571"/>
                  </a:cubicBezTo>
                  <a:moveTo>
                    <a:pt x="7029546" y="768763"/>
                  </a:moveTo>
                  <a:cubicBezTo>
                    <a:pt x="7026688" y="770191"/>
                    <a:pt x="7024212" y="771239"/>
                    <a:pt x="7022116" y="772001"/>
                  </a:cubicBezTo>
                  <a:cubicBezTo>
                    <a:pt x="7020687" y="772001"/>
                    <a:pt x="7019639" y="772287"/>
                    <a:pt x="7018878" y="773049"/>
                  </a:cubicBezTo>
                  <a:cubicBezTo>
                    <a:pt x="7014591" y="773049"/>
                    <a:pt x="7009829" y="765715"/>
                    <a:pt x="7004399" y="751141"/>
                  </a:cubicBezTo>
                  <a:cubicBezTo>
                    <a:pt x="6998589" y="734663"/>
                    <a:pt x="6994112" y="717709"/>
                    <a:pt x="6991064" y="700373"/>
                  </a:cubicBezTo>
                  <a:cubicBezTo>
                    <a:pt x="6984587" y="706183"/>
                    <a:pt x="6978301" y="712184"/>
                    <a:pt x="6972396" y="718566"/>
                  </a:cubicBezTo>
                  <a:cubicBezTo>
                    <a:pt x="6968490" y="722852"/>
                    <a:pt x="6964394" y="726758"/>
                    <a:pt x="6960108" y="730282"/>
                  </a:cubicBezTo>
                  <a:cubicBezTo>
                    <a:pt x="6956394" y="733901"/>
                    <a:pt x="6952488" y="737330"/>
                    <a:pt x="6948392" y="740474"/>
                  </a:cubicBezTo>
                  <a:cubicBezTo>
                    <a:pt x="6943535" y="744093"/>
                    <a:pt x="6938582" y="747427"/>
                    <a:pt x="6933438" y="750570"/>
                  </a:cubicBezTo>
                  <a:cubicBezTo>
                    <a:pt x="6923437" y="756285"/>
                    <a:pt x="6911340" y="761429"/>
                    <a:pt x="6897148" y="766096"/>
                  </a:cubicBezTo>
                  <a:cubicBezTo>
                    <a:pt x="6882860" y="770763"/>
                    <a:pt x="6866192" y="773049"/>
                    <a:pt x="6846952" y="773049"/>
                  </a:cubicBezTo>
                  <a:cubicBezTo>
                    <a:pt x="6799898" y="773049"/>
                    <a:pt x="6762846" y="759142"/>
                    <a:pt x="6735794" y="731425"/>
                  </a:cubicBezTo>
                  <a:cubicBezTo>
                    <a:pt x="6708744" y="703612"/>
                    <a:pt x="6695218" y="665607"/>
                    <a:pt x="6695218" y="617125"/>
                  </a:cubicBezTo>
                  <a:cubicBezTo>
                    <a:pt x="6695218" y="588645"/>
                    <a:pt x="6699790" y="564642"/>
                    <a:pt x="6709124" y="545021"/>
                  </a:cubicBezTo>
                  <a:cubicBezTo>
                    <a:pt x="6717697" y="526351"/>
                    <a:pt x="6730270" y="509683"/>
                    <a:pt x="6745986" y="496443"/>
                  </a:cubicBezTo>
                  <a:cubicBezTo>
                    <a:pt x="6761512" y="483489"/>
                    <a:pt x="6779228" y="473583"/>
                    <a:pt x="6798374" y="467106"/>
                  </a:cubicBezTo>
                  <a:cubicBezTo>
                    <a:pt x="6817995" y="460343"/>
                    <a:pt x="6838188" y="455295"/>
                    <a:pt x="6858762" y="452152"/>
                  </a:cubicBezTo>
                  <a:cubicBezTo>
                    <a:pt x="6879051" y="449008"/>
                    <a:pt x="6899624" y="447008"/>
                    <a:pt x="6920199" y="446246"/>
                  </a:cubicBezTo>
                  <a:cubicBezTo>
                    <a:pt x="6938201" y="445579"/>
                    <a:pt x="6956203" y="445199"/>
                    <a:pt x="6974110" y="445199"/>
                  </a:cubicBezTo>
                  <a:lnTo>
                    <a:pt x="6974110" y="403574"/>
                  </a:lnTo>
                  <a:cubicBezTo>
                    <a:pt x="6974110" y="391763"/>
                    <a:pt x="6973253" y="379952"/>
                    <a:pt x="6971443" y="368332"/>
                  </a:cubicBezTo>
                  <a:cubicBezTo>
                    <a:pt x="6969919" y="358235"/>
                    <a:pt x="6965823" y="348710"/>
                    <a:pt x="6959727" y="340519"/>
                  </a:cubicBezTo>
                  <a:cubicBezTo>
                    <a:pt x="6953060" y="332232"/>
                    <a:pt x="6944106" y="325945"/>
                    <a:pt x="6934105" y="322326"/>
                  </a:cubicBezTo>
                  <a:cubicBezTo>
                    <a:pt x="6923056" y="318040"/>
                    <a:pt x="6908293" y="315944"/>
                    <a:pt x="6889814" y="315944"/>
                  </a:cubicBezTo>
                  <a:cubicBezTo>
                    <a:pt x="6874098" y="315944"/>
                    <a:pt x="6858858" y="317754"/>
                    <a:pt x="6843903" y="321278"/>
                  </a:cubicBezTo>
                  <a:cubicBezTo>
                    <a:pt x="6828949" y="324803"/>
                    <a:pt x="6815424" y="328422"/>
                    <a:pt x="6803327" y="331946"/>
                  </a:cubicBezTo>
                  <a:cubicBezTo>
                    <a:pt x="6797611" y="334042"/>
                    <a:pt x="6792087" y="336232"/>
                    <a:pt x="6786753" y="338328"/>
                  </a:cubicBezTo>
                  <a:cubicBezTo>
                    <a:pt x="6781419" y="340424"/>
                    <a:pt x="6776562" y="342233"/>
                    <a:pt x="6772371" y="343662"/>
                  </a:cubicBezTo>
                  <a:cubicBezTo>
                    <a:pt x="6765989" y="345757"/>
                    <a:pt x="6761703" y="346900"/>
                    <a:pt x="6759511" y="346900"/>
                  </a:cubicBezTo>
                  <a:cubicBezTo>
                    <a:pt x="6756654" y="346900"/>
                    <a:pt x="6755226" y="345853"/>
                    <a:pt x="6755226" y="343662"/>
                  </a:cubicBezTo>
                  <a:lnTo>
                    <a:pt x="6733889" y="278511"/>
                  </a:lnTo>
                  <a:cubicBezTo>
                    <a:pt x="6733032" y="276797"/>
                    <a:pt x="6732365" y="274987"/>
                    <a:pt x="6731794" y="273177"/>
                  </a:cubicBezTo>
                  <a:cubicBezTo>
                    <a:pt x="6731127" y="271462"/>
                    <a:pt x="6730746" y="269653"/>
                    <a:pt x="6730746" y="267843"/>
                  </a:cubicBezTo>
                  <a:cubicBezTo>
                    <a:pt x="6730746" y="264319"/>
                    <a:pt x="6736461" y="260032"/>
                    <a:pt x="6747796" y="254984"/>
                  </a:cubicBezTo>
                  <a:cubicBezTo>
                    <a:pt x="6761798" y="249174"/>
                    <a:pt x="6776276" y="244507"/>
                    <a:pt x="6791039" y="241078"/>
                  </a:cubicBezTo>
                  <a:cubicBezTo>
                    <a:pt x="6810280" y="236506"/>
                    <a:pt x="6829711" y="232886"/>
                    <a:pt x="6849237" y="230410"/>
                  </a:cubicBezTo>
                  <a:cubicBezTo>
                    <a:pt x="6869430" y="227648"/>
                    <a:pt x="6889814" y="226219"/>
                    <a:pt x="6910102" y="226124"/>
                  </a:cubicBezTo>
                  <a:cubicBezTo>
                    <a:pt x="6974872" y="226124"/>
                    <a:pt x="7020306" y="240030"/>
                    <a:pt x="7046310" y="267748"/>
                  </a:cubicBezTo>
                  <a:cubicBezTo>
                    <a:pt x="7072313" y="295465"/>
                    <a:pt x="7085362" y="336137"/>
                    <a:pt x="7085362" y="389477"/>
                  </a:cubicBezTo>
                  <a:lnTo>
                    <a:pt x="7085362" y="595598"/>
                  </a:lnTo>
                  <a:cubicBezTo>
                    <a:pt x="7085362" y="621887"/>
                    <a:pt x="7086791" y="643318"/>
                    <a:pt x="7089648" y="659701"/>
                  </a:cubicBezTo>
                  <a:cubicBezTo>
                    <a:pt x="7092506" y="676084"/>
                    <a:pt x="7095649" y="689229"/>
                    <a:pt x="7099269" y="699230"/>
                  </a:cubicBezTo>
                  <a:cubicBezTo>
                    <a:pt x="7101364" y="704279"/>
                    <a:pt x="7103174" y="708279"/>
                    <a:pt x="7104603" y="711517"/>
                  </a:cubicBezTo>
                  <a:cubicBezTo>
                    <a:pt x="7106031" y="714756"/>
                    <a:pt x="7107460" y="718090"/>
                    <a:pt x="7108889" y="721709"/>
                  </a:cubicBezTo>
                  <a:cubicBezTo>
                    <a:pt x="7111746" y="727424"/>
                    <a:pt x="7113175" y="730949"/>
                    <a:pt x="7113175" y="732377"/>
                  </a:cubicBezTo>
                  <a:cubicBezTo>
                    <a:pt x="7113175" y="733806"/>
                    <a:pt x="7111746" y="735235"/>
                    <a:pt x="7108889" y="736664"/>
                  </a:cubicBezTo>
                  <a:lnTo>
                    <a:pt x="7029831" y="768667"/>
                  </a:lnTo>
                  <a:lnTo>
                    <a:pt x="7029831" y="768667"/>
                  </a:lnTo>
                  <a:close/>
                  <a:moveTo>
                    <a:pt x="6930200" y="515683"/>
                  </a:moveTo>
                  <a:cubicBezTo>
                    <a:pt x="6922389" y="516446"/>
                    <a:pt x="6914007" y="517112"/>
                    <a:pt x="6905054" y="517779"/>
                  </a:cubicBezTo>
                  <a:cubicBezTo>
                    <a:pt x="6895814" y="518541"/>
                    <a:pt x="6886671" y="520351"/>
                    <a:pt x="6877812" y="523113"/>
                  </a:cubicBezTo>
                  <a:cubicBezTo>
                    <a:pt x="6859334" y="528066"/>
                    <a:pt x="6842284" y="537400"/>
                    <a:pt x="6828092" y="550355"/>
                  </a:cubicBezTo>
                  <a:cubicBezTo>
                    <a:pt x="6813423" y="563499"/>
                    <a:pt x="6806184" y="583311"/>
                    <a:pt x="6806184" y="609600"/>
                  </a:cubicBezTo>
                  <a:cubicBezTo>
                    <a:pt x="6806184" y="632365"/>
                    <a:pt x="6813709" y="651605"/>
                    <a:pt x="6828663" y="667226"/>
                  </a:cubicBezTo>
                  <a:cubicBezTo>
                    <a:pt x="6843617" y="682847"/>
                    <a:pt x="6862477" y="690753"/>
                    <a:pt x="6885242" y="690753"/>
                  </a:cubicBezTo>
                  <a:cubicBezTo>
                    <a:pt x="6906578" y="690753"/>
                    <a:pt x="6924771" y="685229"/>
                    <a:pt x="6939725" y="674180"/>
                  </a:cubicBezTo>
                  <a:cubicBezTo>
                    <a:pt x="6954679" y="663131"/>
                    <a:pt x="6966109" y="653320"/>
                    <a:pt x="6973919" y="644842"/>
                  </a:cubicBezTo>
                  <a:lnTo>
                    <a:pt x="6973919" y="515588"/>
                  </a:lnTo>
                  <a:lnTo>
                    <a:pt x="6930105" y="515588"/>
                  </a:lnTo>
                  <a:close/>
                  <a:moveTo>
                    <a:pt x="7442930" y="755904"/>
                  </a:moveTo>
                  <a:cubicBezTo>
                    <a:pt x="7442073" y="758381"/>
                    <a:pt x="7440835" y="760762"/>
                    <a:pt x="7439216" y="762857"/>
                  </a:cubicBezTo>
                  <a:cubicBezTo>
                    <a:pt x="7438168" y="763905"/>
                    <a:pt x="7435501" y="764476"/>
                    <a:pt x="7431215" y="764476"/>
                  </a:cubicBezTo>
                  <a:lnTo>
                    <a:pt x="7343585" y="764476"/>
                  </a:lnTo>
                  <a:cubicBezTo>
                    <a:pt x="7339299" y="764476"/>
                    <a:pt x="7336631" y="763905"/>
                    <a:pt x="7335584" y="762857"/>
                  </a:cubicBezTo>
                  <a:cubicBezTo>
                    <a:pt x="7333964" y="760762"/>
                    <a:pt x="7332727" y="758381"/>
                    <a:pt x="7331869" y="755904"/>
                  </a:cubicBezTo>
                  <a:lnTo>
                    <a:pt x="7160895" y="263652"/>
                  </a:lnTo>
                  <a:cubicBezTo>
                    <a:pt x="7160705" y="261652"/>
                    <a:pt x="7160228" y="259652"/>
                    <a:pt x="7159276" y="257747"/>
                  </a:cubicBezTo>
                  <a:cubicBezTo>
                    <a:pt x="7158228" y="255556"/>
                    <a:pt x="7158038" y="253079"/>
                    <a:pt x="7158705" y="250793"/>
                  </a:cubicBezTo>
                  <a:cubicBezTo>
                    <a:pt x="7159371" y="247936"/>
                    <a:pt x="7164039" y="246221"/>
                    <a:pt x="7172611" y="245459"/>
                  </a:cubicBezTo>
                  <a:lnTo>
                    <a:pt x="7260241" y="235839"/>
                  </a:lnTo>
                  <a:cubicBezTo>
                    <a:pt x="7262337" y="235839"/>
                    <a:pt x="7264908" y="235649"/>
                    <a:pt x="7267766" y="235268"/>
                  </a:cubicBezTo>
                  <a:cubicBezTo>
                    <a:pt x="7270623" y="234886"/>
                    <a:pt x="7272814" y="234696"/>
                    <a:pt x="7274148" y="234696"/>
                  </a:cubicBezTo>
                  <a:cubicBezTo>
                    <a:pt x="7277005" y="234696"/>
                    <a:pt x="7279195" y="236315"/>
                    <a:pt x="7280529" y="239458"/>
                  </a:cubicBezTo>
                  <a:cubicBezTo>
                    <a:pt x="7281958" y="242697"/>
                    <a:pt x="7283006" y="246031"/>
                    <a:pt x="7283768" y="249555"/>
                  </a:cubicBezTo>
                  <a:lnTo>
                    <a:pt x="7348919" y="489871"/>
                  </a:lnTo>
                  <a:cubicBezTo>
                    <a:pt x="7351777" y="500539"/>
                    <a:pt x="7355205" y="512826"/>
                    <a:pt x="7359110" y="526733"/>
                  </a:cubicBezTo>
                  <a:cubicBezTo>
                    <a:pt x="7363016" y="540639"/>
                    <a:pt x="7366826" y="554831"/>
                    <a:pt x="7370350" y="569405"/>
                  </a:cubicBezTo>
                  <a:cubicBezTo>
                    <a:pt x="7373969" y="584073"/>
                    <a:pt x="7377494" y="598360"/>
                    <a:pt x="7381018" y="612648"/>
                  </a:cubicBezTo>
                  <a:cubicBezTo>
                    <a:pt x="7384543" y="626935"/>
                    <a:pt x="7387400" y="639699"/>
                    <a:pt x="7389590" y="651129"/>
                  </a:cubicBezTo>
                  <a:lnTo>
                    <a:pt x="7395972" y="651129"/>
                  </a:lnTo>
                  <a:lnTo>
                    <a:pt x="7405592" y="612648"/>
                  </a:lnTo>
                  <a:cubicBezTo>
                    <a:pt x="7412831" y="583883"/>
                    <a:pt x="7420451" y="555212"/>
                    <a:pt x="7428548" y="526637"/>
                  </a:cubicBezTo>
                  <a:cubicBezTo>
                    <a:pt x="7432453" y="512731"/>
                    <a:pt x="7435882" y="500444"/>
                    <a:pt x="7438739" y="489775"/>
                  </a:cubicBezTo>
                  <a:lnTo>
                    <a:pt x="7511415" y="249460"/>
                  </a:lnTo>
                  <a:cubicBezTo>
                    <a:pt x="7512844" y="243745"/>
                    <a:pt x="7514273" y="239840"/>
                    <a:pt x="7515701" y="237744"/>
                  </a:cubicBezTo>
                  <a:cubicBezTo>
                    <a:pt x="7517130" y="235649"/>
                    <a:pt x="7518940" y="234506"/>
                    <a:pt x="7521035" y="234506"/>
                  </a:cubicBezTo>
                  <a:lnTo>
                    <a:pt x="7523131" y="234506"/>
                  </a:lnTo>
                  <a:cubicBezTo>
                    <a:pt x="7524560" y="234506"/>
                    <a:pt x="7526369" y="234696"/>
                    <a:pt x="7528465" y="235077"/>
                  </a:cubicBezTo>
                  <a:cubicBezTo>
                    <a:pt x="7530275" y="235363"/>
                    <a:pt x="7531989" y="235553"/>
                    <a:pt x="7533799" y="235649"/>
                  </a:cubicBezTo>
                  <a:lnTo>
                    <a:pt x="7606475" y="245269"/>
                  </a:lnTo>
                  <a:lnTo>
                    <a:pt x="7617714" y="246888"/>
                  </a:lnTo>
                  <a:cubicBezTo>
                    <a:pt x="7620191" y="247174"/>
                    <a:pt x="7621429" y="248507"/>
                    <a:pt x="7621429" y="250603"/>
                  </a:cubicBezTo>
                  <a:cubicBezTo>
                    <a:pt x="7620953" y="253365"/>
                    <a:pt x="7620191" y="256032"/>
                    <a:pt x="7619333" y="258604"/>
                  </a:cubicBezTo>
                  <a:cubicBezTo>
                    <a:pt x="7618667" y="260128"/>
                    <a:pt x="7618286" y="261747"/>
                    <a:pt x="7618286" y="263366"/>
                  </a:cubicBezTo>
                  <a:lnTo>
                    <a:pt x="7443026" y="755618"/>
                  </a:lnTo>
                  <a:lnTo>
                    <a:pt x="7443026" y="755618"/>
                  </a:lnTo>
                  <a:close/>
                  <a:moveTo>
                    <a:pt x="7783830" y="527399"/>
                  </a:moveTo>
                  <a:cubicBezTo>
                    <a:pt x="7783830" y="544449"/>
                    <a:pt x="7785259" y="562070"/>
                    <a:pt x="7788211" y="580263"/>
                  </a:cubicBezTo>
                  <a:cubicBezTo>
                    <a:pt x="7790688" y="597599"/>
                    <a:pt x="7796880" y="614077"/>
                    <a:pt x="7806309" y="628841"/>
                  </a:cubicBezTo>
                  <a:cubicBezTo>
                    <a:pt x="7815549" y="643128"/>
                    <a:pt x="7828407" y="654844"/>
                    <a:pt x="7844790" y="664083"/>
                  </a:cubicBezTo>
                  <a:cubicBezTo>
                    <a:pt x="7861173" y="673322"/>
                    <a:pt x="7882890" y="677990"/>
                    <a:pt x="7909941" y="677990"/>
                  </a:cubicBezTo>
                  <a:cubicBezTo>
                    <a:pt x="7927944" y="678180"/>
                    <a:pt x="7945851" y="676180"/>
                    <a:pt x="7963376" y="672084"/>
                  </a:cubicBezTo>
                  <a:cubicBezTo>
                    <a:pt x="7978998" y="668179"/>
                    <a:pt x="7992523" y="664083"/>
                    <a:pt x="8003953" y="659797"/>
                  </a:cubicBezTo>
                  <a:cubicBezTo>
                    <a:pt x="8016050" y="655510"/>
                    <a:pt x="8025670" y="651224"/>
                    <a:pt x="8032814" y="646938"/>
                  </a:cubicBezTo>
                  <a:cubicBezTo>
                    <a:pt x="8035671" y="645509"/>
                    <a:pt x="8037957" y="644462"/>
                    <a:pt x="8039767" y="643699"/>
                  </a:cubicBezTo>
                  <a:cubicBezTo>
                    <a:pt x="8041291" y="643033"/>
                    <a:pt x="8042910" y="642652"/>
                    <a:pt x="8044530" y="642652"/>
                  </a:cubicBezTo>
                  <a:cubicBezTo>
                    <a:pt x="8046625" y="642652"/>
                    <a:pt x="8048435" y="644081"/>
                    <a:pt x="8049864" y="646938"/>
                  </a:cubicBezTo>
                  <a:lnTo>
                    <a:pt x="8078724" y="712089"/>
                  </a:lnTo>
                  <a:cubicBezTo>
                    <a:pt x="8080820" y="715613"/>
                    <a:pt x="8080534" y="718852"/>
                    <a:pt x="8077676" y="721709"/>
                  </a:cubicBezTo>
                  <a:cubicBezTo>
                    <a:pt x="8072724" y="726662"/>
                    <a:pt x="8064342" y="732187"/>
                    <a:pt x="8052530" y="738283"/>
                  </a:cubicBezTo>
                  <a:cubicBezTo>
                    <a:pt x="8038814" y="745141"/>
                    <a:pt x="8024527" y="750856"/>
                    <a:pt x="8009763" y="755333"/>
                  </a:cubicBezTo>
                  <a:cubicBezTo>
                    <a:pt x="7991951" y="760952"/>
                    <a:pt x="7973759" y="765239"/>
                    <a:pt x="7955280" y="768191"/>
                  </a:cubicBezTo>
                  <a:cubicBezTo>
                    <a:pt x="7935659" y="771430"/>
                    <a:pt x="7915942" y="772954"/>
                    <a:pt x="7895939" y="772954"/>
                  </a:cubicBezTo>
                  <a:cubicBezTo>
                    <a:pt x="7861745" y="772954"/>
                    <a:pt x="7830598" y="767906"/>
                    <a:pt x="7802499" y="757999"/>
                  </a:cubicBezTo>
                  <a:cubicBezTo>
                    <a:pt x="7774877" y="748379"/>
                    <a:pt x="7749921" y="732282"/>
                    <a:pt x="7729824" y="711041"/>
                  </a:cubicBezTo>
                  <a:cubicBezTo>
                    <a:pt x="7709535" y="689705"/>
                    <a:pt x="7693628" y="661892"/>
                    <a:pt x="7682294" y="627698"/>
                  </a:cubicBezTo>
                  <a:cubicBezTo>
                    <a:pt x="7670959" y="593503"/>
                    <a:pt x="7665244" y="552545"/>
                    <a:pt x="7665244" y="504920"/>
                  </a:cubicBezTo>
                  <a:cubicBezTo>
                    <a:pt x="7665244" y="462915"/>
                    <a:pt x="7670578" y="424815"/>
                    <a:pt x="7681246" y="390620"/>
                  </a:cubicBezTo>
                  <a:cubicBezTo>
                    <a:pt x="7691914" y="356425"/>
                    <a:pt x="7707059" y="327184"/>
                    <a:pt x="7726680" y="303086"/>
                  </a:cubicBezTo>
                  <a:cubicBezTo>
                    <a:pt x="7745920" y="279178"/>
                    <a:pt x="7770114" y="259842"/>
                    <a:pt x="7797736" y="246507"/>
                  </a:cubicBezTo>
                  <a:cubicBezTo>
                    <a:pt x="7825550" y="232982"/>
                    <a:pt x="7856506" y="226219"/>
                    <a:pt x="7890701" y="226219"/>
                  </a:cubicBezTo>
                  <a:cubicBezTo>
                    <a:pt x="7934135" y="226219"/>
                    <a:pt x="7969186" y="234791"/>
                    <a:pt x="7995952" y="251841"/>
                  </a:cubicBezTo>
                  <a:cubicBezTo>
                    <a:pt x="8022145" y="268415"/>
                    <a:pt x="8043672" y="291370"/>
                    <a:pt x="8058436" y="318611"/>
                  </a:cubicBezTo>
                  <a:cubicBezTo>
                    <a:pt x="8073390" y="345948"/>
                    <a:pt x="8083392" y="376428"/>
                    <a:pt x="8088344" y="409956"/>
                  </a:cubicBezTo>
                  <a:cubicBezTo>
                    <a:pt x="8093393" y="443389"/>
                    <a:pt x="8095869" y="476536"/>
                    <a:pt x="8095869" y="509302"/>
                  </a:cubicBezTo>
                  <a:cubicBezTo>
                    <a:pt x="8095869" y="517874"/>
                    <a:pt x="8095203" y="523018"/>
                    <a:pt x="8093774" y="524827"/>
                  </a:cubicBezTo>
                  <a:cubicBezTo>
                    <a:pt x="8092345" y="526637"/>
                    <a:pt x="8087773" y="527495"/>
                    <a:pt x="8079868" y="527495"/>
                  </a:cubicBezTo>
                  <a:lnTo>
                    <a:pt x="7783926" y="527495"/>
                  </a:lnTo>
                  <a:close/>
                  <a:moveTo>
                    <a:pt x="7829264" y="324517"/>
                  </a:moveTo>
                  <a:cubicBezTo>
                    <a:pt x="7816120" y="335185"/>
                    <a:pt x="7806309" y="347662"/>
                    <a:pt x="7799928" y="361855"/>
                  </a:cubicBezTo>
                  <a:cubicBezTo>
                    <a:pt x="7794308" y="374999"/>
                    <a:pt x="7790307" y="388811"/>
                    <a:pt x="7788211" y="403003"/>
                  </a:cubicBezTo>
                  <a:cubicBezTo>
                    <a:pt x="7786021" y="416909"/>
                    <a:pt x="7784306" y="430911"/>
                    <a:pt x="7782878" y="445199"/>
                  </a:cubicBezTo>
                  <a:lnTo>
                    <a:pt x="7968710" y="445199"/>
                  </a:lnTo>
                  <a:cubicBezTo>
                    <a:pt x="7968710" y="430911"/>
                    <a:pt x="7968044" y="415957"/>
                    <a:pt x="7966615" y="400336"/>
                  </a:cubicBezTo>
                  <a:cubicBezTo>
                    <a:pt x="7965281" y="385096"/>
                    <a:pt x="7961662" y="370141"/>
                    <a:pt x="7955947" y="356045"/>
                  </a:cubicBezTo>
                  <a:cubicBezTo>
                    <a:pt x="7950613" y="342614"/>
                    <a:pt x="7941755" y="330803"/>
                    <a:pt x="7930325" y="321850"/>
                  </a:cubicBezTo>
                  <a:cubicBezTo>
                    <a:pt x="7918990" y="312991"/>
                    <a:pt x="7903274" y="308515"/>
                    <a:pt x="7883271" y="308515"/>
                  </a:cubicBezTo>
                  <a:cubicBezTo>
                    <a:pt x="7860506" y="308515"/>
                    <a:pt x="7842504" y="313849"/>
                    <a:pt x="7829360" y="324517"/>
                  </a:cubicBezTo>
                  <a:lnTo>
                    <a:pt x="7829360" y="324517"/>
                  </a:lnTo>
                  <a:close/>
                  <a:moveTo>
                    <a:pt x="8386858" y="768191"/>
                  </a:moveTo>
                  <a:cubicBezTo>
                    <a:pt x="8377619" y="765334"/>
                    <a:pt x="8368665" y="761524"/>
                    <a:pt x="8360188" y="757047"/>
                  </a:cubicBezTo>
                  <a:cubicBezTo>
                    <a:pt x="8356759" y="755047"/>
                    <a:pt x="8353521" y="752761"/>
                    <a:pt x="8350568" y="750094"/>
                  </a:cubicBezTo>
                  <a:cubicBezTo>
                    <a:pt x="8347805" y="747713"/>
                    <a:pt x="8344948" y="745331"/>
                    <a:pt x="8341995" y="743141"/>
                  </a:cubicBezTo>
                  <a:cubicBezTo>
                    <a:pt x="8339042" y="740188"/>
                    <a:pt x="8336185" y="737140"/>
                    <a:pt x="8333423" y="734092"/>
                  </a:cubicBezTo>
                  <a:cubicBezTo>
                    <a:pt x="8330565" y="730853"/>
                    <a:pt x="8325612" y="725710"/>
                    <a:pt x="8318469" y="718566"/>
                  </a:cubicBezTo>
                  <a:cubicBezTo>
                    <a:pt x="8314849" y="728567"/>
                    <a:pt x="8312086" y="736378"/>
                    <a:pt x="8309896" y="742093"/>
                  </a:cubicBezTo>
                  <a:cubicBezTo>
                    <a:pt x="8307705" y="747903"/>
                    <a:pt x="8305229" y="753618"/>
                    <a:pt x="8302371" y="759142"/>
                  </a:cubicBezTo>
                  <a:cubicBezTo>
                    <a:pt x="8301038" y="762476"/>
                    <a:pt x="8299419" y="765715"/>
                    <a:pt x="8297609" y="768763"/>
                  </a:cubicBezTo>
                  <a:cubicBezTo>
                    <a:pt x="8295799" y="771620"/>
                    <a:pt x="8293513" y="773049"/>
                    <a:pt x="8290655" y="773049"/>
                  </a:cubicBezTo>
                  <a:cubicBezTo>
                    <a:pt x="8287798" y="773049"/>
                    <a:pt x="8283511" y="772382"/>
                    <a:pt x="8277797" y="770954"/>
                  </a:cubicBezTo>
                  <a:lnTo>
                    <a:pt x="8198739" y="751713"/>
                  </a:lnTo>
                  <a:cubicBezTo>
                    <a:pt x="8195501" y="751141"/>
                    <a:pt x="8192548" y="749713"/>
                    <a:pt x="8190167" y="747427"/>
                  </a:cubicBezTo>
                  <a:cubicBezTo>
                    <a:pt x="8189500" y="746093"/>
                    <a:pt x="8189500" y="744474"/>
                    <a:pt x="8190167" y="743141"/>
                  </a:cubicBezTo>
                  <a:lnTo>
                    <a:pt x="8191786" y="739902"/>
                  </a:lnTo>
                  <a:cubicBezTo>
                    <a:pt x="8192167" y="739235"/>
                    <a:pt x="8193024" y="737807"/>
                    <a:pt x="8194453" y="735616"/>
                  </a:cubicBezTo>
                  <a:cubicBezTo>
                    <a:pt x="8202549" y="718852"/>
                    <a:pt x="8207598" y="700754"/>
                    <a:pt x="8209407" y="682181"/>
                  </a:cubicBezTo>
                  <a:cubicBezTo>
                    <a:pt x="8210836" y="665131"/>
                    <a:pt x="8211503" y="646938"/>
                    <a:pt x="8211503" y="627698"/>
                  </a:cubicBezTo>
                  <a:lnTo>
                    <a:pt x="8211503" y="31814"/>
                  </a:lnTo>
                  <a:cubicBezTo>
                    <a:pt x="8211503" y="28956"/>
                    <a:pt x="8211884" y="26765"/>
                    <a:pt x="8212551" y="25432"/>
                  </a:cubicBezTo>
                  <a:cubicBezTo>
                    <a:pt x="8213979" y="22574"/>
                    <a:pt x="8216456" y="21145"/>
                    <a:pt x="8220075" y="21145"/>
                  </a:cubicBezTo>
                  <a:lnTo>
                    <a:pt x="8314087" y="1905"/>
                  </a:lnTo>
                  <a:cubicBezTo>
                    <a:pt x="8315516" y="1905"/>
                    <a:pt x="8316754" y="1715"/>
                    <a:pt x="8317802" y="1333"/>
                  </a:cubicBezTo>
                  <a:cubicBezTo>
                    <a:pt x="8319040" y="952"/>
                    <a:pt x="8320278" y="762"/>
                    <a:pt x="8321517" y="762"/>
                  </a:cubicBezTo>
                  <a:cubicBezTo>
                    <a:pt x="8320755" y="762"/>
                    <a:pt x="8321135" y="572"/>
                    <a:pt x="8322564" y="190"/>
                  </a:cubicBezTo>
                  <a:cubicBezTo>
                    <a:pt x="8323993" y="-190"/>
                    <a:pt x="8325517" y="0"/>
                    <a:pt x="8326851" y="762"/>
                  </a:cubicBezTo>
                  <a:cubicBezTo>
                    <a:pt x="8328946" y="1524"/>
                    <a:pt x="8330089" y="5429"/>
                    <a:pt x="8330089" y="12478"/>
                  </a:cubicBezTo>
                  <a:lnTo>
                    <a:pt x="8330089" y="281559"/>
                  </a:lnTo>
                  <a:cubicBezTo>
                    <a:pt x="8339328" y="274415"/>
                    <a:pt x="8348567" y="267653"/>
                    <a:pt x="8357902" y="261271"/>
                  </a:cubicBezTo>
                  <a:cubicBezTo>
                    <a:pt x="8367522" y="254603"/>
                    <a:pt x="8377524" y="248603"/>
                    <a:pt x="8387810" y="243078"/>
                  </a:cubicBezTo>
                  <a:cubicBezTo>
                    <a:pt x="8397050" y="238792"/>
                    <a:pt x="8407432" y="234886"/>
                    <a:pt x="8418766" y="231362"/>
                  </a:cubicBezTo>
                  <a:cubicBezTo>
                    <a:pt x="8430101" y="227838"/>
                    <a:pt x="8442960" y="226028"/>
                    <a:pt x="8457248" y="226028"/>
                  </a:cubicBezTo>
                  <a:cubicBezTo>
                    <a:pt x="8491442" y="226028"/>
                    <a:pt x="8519922" y="232982"/>
                    <a:pt x="8542687" y="246888"/>
                  </a:cubicBezTo>
                  <a:cubicBezTo>
                    <a:pt x="8565452" y="260699"/>
                    <a:pt x="8584311" y="279940"/>
                    <a:pt x="8597741" y="302990"/>
                  </a:cubicBezTo>
                  <a:cubicBezTo>
                    <a:pt x="8611648" y="326517"/>
                    <a:pt x="8621459" y="353949"/>
                    <a:pt x="8627078" y="385191"/>
                  </a:cubicBezTo>
                  <a:cubicBezTo>
                    <a:pt x="8632793" y="416528"/>
                    <a:pt x="8635651" y="449580"/>
                    <a:pt x="8635651" y="484537"/>
                  </a:cubicBezTo>
                  <a:cubicBezTo>
                    <a:pt x="8635651" y="574929"/>
                    <a:pt x="8617268" y="645605"/>
                    <a:pt x="8580596" y="696468"/>
                  </a:cubicBezTo>
                  <a:cubicBezTo>
                    <a:pt x="8543830" y="747427"/>
                    <a:pt x="8491347" y="772858"/>
                    <a:pt x="8423053" y="772858"/>
                  </a:cubicBezTo>
                  <a:cubicBezTo>
                    <a:pt x="8408765" y="772858"/>
                    <a:pt x="8396668" y="771239"/>
                    <a:pt x="8386763" y="768096"/>
                  </a:cubicBezTo>
                  <a:moveTo>
                    <a:pt x="8376190" y="323945"/>
                  </a:moveTo>
                  <a:cubicBezTo>
                    <a:pt x="8365522" y="329279"/>
                    <a:pt x="8355140" y="335947"/>
                    <a:pt x="8345234" y="343662"/>
                  </a:cubicBezTo>
                  <a:cubicBezTo>
                    <a:pt x="8343233" y="345757"/>
                    <a:pt x="8341043" y="347662"/>
                    <a:pt x="8338852" y="349568"/>
                  </a:cubicBezTo>
                  <a:cubicBezTo>
                    <a:pt x="8336756" y="351377"/>
                    <a:pt x="8333804" y="353663"/>
                    <a:pt x="8330280" y="356521"/>
                  </a:cubicBezTo>
                  <a:lnTo>
                    <a:pt x="8330280" y="656558"/>
                  </a:lnTo>
                  <a:cubicBezTo>
                    <a:pt x="8334089" y="659035"/>
                    <a:pt x="8337709" y="661892"/>
                    <a:pt x="8340948" y="665131"/>
                  </a:cubicBezTo>
                  <a:cubicBezTo>
                    <a:pt x="8356569" y="677227"/>
                    <a:pt x="8373714" y="683324"/>
                    <a:pt x="8392192" y="683324"/>
                  </a:cubicBezTo>
                  <a:cubicBezTo>
                    <a:pt x="8419242" y="683324"/>
                    <a:pt x="8440769" y="677323"/>
                    <a:pt x="8456866" y="665131"/>
                  </a:cubicBezTo>
                  <a:cubicBezTo>
                    <a:pt x="8472868" y="653034"/>
                    <a:pt x="8485537" y="637604"/>
                    <a:pt x="8494776" y="618649"/>
                  </a:cubicBezTo>
                  <a:cubicBezTo>
                    <a:pt x="8504206" y="599123"/>
                    <a:pt x="8510397" y="578263"/>
                    <a:pt x="8512969" y="556736"/>
                  </a:cubicBezTo>
                  <a:cubicBezTo>
                    <a:pt x="8515826" y="534352"/>
                    <a:pt x="8517255" y="512826"/>
                    <a:pt x="8517255" y="492157"/>
                  </a:cubicBezTo>
                  <a:cubicBezTo>
                    <a:pt x="8517255" y="471487"/>
                    <a:pt x="8516017" y="450723"/>
                    <a:pt x="8513540" y="429673"/>
                  </a:cubicBezTo>
                  <a:cubicBezTo>
                    <a:pt x="8511445" y="410147"/>
                    <a:pt x="8506396" y="391097"/>
                    <a:pt x="8498586" y="373094"/>
                  </a:cubicBezTo>
                  <a:cubicBezTo>
                    <a:pt x="8491633" y="356997"/>
                    <a:pt x="8480774" y="342900"/>
                    <a:pt x="8467058" y="331946"/>
                  </a:cubicBezTo>
                  <a:cubicBezTo>
                    <a:pt x="8453533" y="321278"/>
                    <a:pt x="8435340" y="315944"/>
                    <a:pt x="8412575" y="315944"/>
                  </a:cubicBezTo>
                  <a:cubicBezTo>
                    <a:pt x="8400002" y="315754"/>
                    <a:pt x="8387525" y="318516"/>
                    <a:pt x="8376285" y="323945"/>
                  </a:cubicBezTo>
                  <a:moveTo>
                    <a:pt x="9050464" y="754856"/>
                  </a:moveTo>
                  <a:cubicBezTo>
                    <a:pt x="9046178" y="754856"/>
                    <a:pt x="9044083" y="752761"/>
                    <a:pt x="9044083" y="748474"/>
                  </a:cubicBezTo>
                  <a:lnTo>
                    <a:pt x="9044083" y="419576"/>
                  </a:lnTo>
                  <a:cubicBezTo>
                    <a:pt x="9044083" y="409670"/>
                    <a:pt x="9043511" y="399002"/>
                    <a:pt x="9042464" y="387572"/>
                  </a:cubicBezTo>
                  <a:cubicBezTo>
                    <a:pt x="9041511" y="376619"/>
                    <a:pt x="9038654" y="365950"/>
                    <a:pt x="9033891" y="356045"/>
                  </a:cubicBezTo>
                  <a:cubicBezTo>
                    <a:pt x="9029224" y="346329"/>
                    <a:pt x="9022270" y="337947"/>
                    <a:pt x="9013603" y="331470"/>
                  </a:cubicBezTo>
                  <a:cubicBezTo>
                    <a:pt x="9004649" y="324707"/>
                    <a:pt x="8992076" y="321278"/>
                    <a:pt x="8975693" y="321278"/>
                  </a:cubicBezTo>
                  <a:cubicBezTo>
                    <a:pt x="8963596" y="321278"/>
                    <a:pt x="8952166" y="323088"/>
                    <a:pt x="8941498" y="326612"/>
                  </a:cubicBezTo>
                  <a:cubicBezTo>
                    <a:pt x="8922544" y="332803"/>
                    <a:pt x="8904923" y="342614"/>
                    <a:pt x="8889682" y="355473"/>
                  </a:cubicBezTo>
                  <a:cubicBezTo>
                    <a:pt x="8882920" y="361188"/>
                    <a:pt x="8877395" y="365855"/>
                    <a:pt x="8873109" y="369379"/>
                  </a:cubicBezTo>
                  <a:lnTo>
                    <a:pt x="8873109" y="748474"/>
                  </a:lnTo>
                  <a:cubicBezTo>
                    <a:pt x="8873109" y="752761"/>
                    <a:pt x="8871014" y="754856"/>
                    <a:pt x="8866727" y="754856"/>
                  </a:cubicBezTo>
                  <a:lnTo>
                    <a:pt x="8761000" y="754856"/>
                  </a:lnTo>
                  <a:cubicBezTo>
                    <a:pt x="8756714" y="754856"/>
                    <a:pt x="8754618" y="752761"/>
                    <a:pt x="8754618" y="748474"/>
                  </a:cubicBezTo>
                  <a:lnTo>
                    <a:pt x="8754618" y="425958"/>
                  </a:lnTo>
                  <a:cubicBezTo>
                    <a:pt x="8754618" y="387477"/>
                    <a:pt x="8753570" y="358331"/>
                    <a:pt x="8751380" y="338423"/>
                  </a:cubicBezTo>
                  <a:cubicBezTo>
                    <a:pt x="8749284" y="318516"/>
                    <a:pt x="8746712" y="303562"/>
                    <a:pt x="8743855" y="293561"/>
                  </a:cubicBezTo>
                  <a:cubicBezTo>
                    <a:pt x="8742712" y="289084"/>
                    <a:pt x="8741473" y="284607"/>
                    <a:pt x="8740140" y="280225"/>
                  </a:cubicBezTo>
                  <a:cubicBezTo>
                    <a:pt x="8739092" y="277082"/>
                    <a:pt x="8737854" y="274034"/>
                    <a:pt x="8736425" y="271177"/>
                  </a:cubicBezTo>
                  <a:cubicBezTo>
                    <a:pt x="8735092" y="268129"/>
                    <a:pt x="8734711" y="264795"/>
                    <a:pt x="8735377" y="261557"/>
                  </a:cubicBezTo>
                  <a:cubicBezTo>
                    <a:pt x="8735377" y="259461"/>
                    <a:pt x="8736806" y="257651"/>
                    <a:pt x="8739664" y="256223"/>
                  </a:cubicBezTo>
                  <a:lnTo>
                    <a:pt x="8820817" y="229553"/>
                  </a:lnTo>
                  <a:cubicBezTo>
                    <a:pt x="8824436" y="228124"/>
                    <a:pt x="8827770" y="227076"/>
                    <a:pt x="8831009" y="226314"/>
                  </a:cubicBezTo>
                  <a:cubicBezTo>
                    <a:pt x="8834247" y="225647"/>
                    <a:pt x="8836533" y="226314"/>
                    <a:pt x="8837962" y="228410"/>
                  </a:cubicBezTo>
                  <a:cubicBezTo>
                    <a:pt x="8841581" y="232696"/>
                    <a:pt x="8845201" y="240125"/>
                    <a:pt x="8849201" y="250793"/>
                  </a:cubicBezTo>
                  <a:cubicBezTo>
                    <a:pt x="8853107" y="261461"/>
                    <a:pt x="8857869" y="280321"/>
                    <a:pt x="8863584" y="307372"/>
                  </a:cubicBezTo>
                  <a:cubicBezTo>
                    <a:pt x="8872824" y="299561"/>
                    <a:pt x="8880157" y="293179"/>
                    <a:pt x="8885491" y="288131"/>
                  </a:cubicBezTo>
                  <a:cubicBezTo>
                    <a:pt x="8890540" y="283369"/>
                    <a:pt x="8895779" y="278797"/>
                    <a:pt x="8901017" y="274225"/>
                  </a:cubicBezTo>
                  <a:cubicBezTo>
                    <a:pt x="8919305" y="259175"/>
                    <a:pt x="8939879" y="247078"/>
                    <a:pt x="8961882" y="238411"/>
                  </a:cubicBezTo>
                  <a:cubicBezTo>
                    <a:pt x="8984456" y="230029"/>
                    <a:pt x="9008364" y="225838"/>
                    <a:pt x="9032367" y="226124"/>
                  </a:cubicBezTo>
                  <a:cubicBezTo>
                    <a:pt x="9046655" y="226124"/>
                    <a:pt x="9061418" y="228124"/>
                    <a:pt x="9076658" y="232029"/>
                  </a:cubicBezTo>
                  <a:cubicBezTo>
                    <a:pt x="9092184" y="236029"/>
                    <a:pt x="9106567" y="243554"/>
                    <a:pt x="9118854" y="253936"/>
                  </a:cubicBezTo>
                  <a:cubicBezTo>
                    <a:pt x="9131713" y="264604"/>
                    <a:pt x="9142190" y="279559"/>
                    <a:pt x="9150382" y="298799"/>
                  </a:cubicBezTo>
                  <a:cubicBezTo>
                    <a:pt x="9158574" y="318040"/>
                    <a:pt x="9162669" y="342995"/>
                    <a:pt x="9162669" y="373570"/>
                  </a:cubicBezTo>
                  <a:lnTo>
                    <a:pt x="9162669" y="748379"/>
                  </a:lnTo>
                  <a:cubicBezTo>
                    <a:pt x="9162669" y="752666"/>
                    <a:pt x="9160573" y="754761"/>
                    <a:pt x="9156287" y="754761"/>
                  </a:cubicBezTo>
                  <a:lnTo>
                    <a:pt x="9050560" y="754761"/>
                  </a:lnTo>
                  <a:close/>
                  <a:moveTo>
                    <a:pt x="9358312" y="754856"/>
                  </a:moveTo>
                  <a:cubicBezTo>
                    <a:pt x="9354026" y="754856"/>
                    <a:pt x="9351931" y="752761"/>
                    <a:pt x="9351931" y="748474"/>
                  </a:cubicBezTo>
                  <a:lnTo>
                    <a:pt x="9351931" y="326707"/>
                  </a:lnTo>
                  <a:lnTo>
                    <a:pt x="9261157" y="326707"/>
                  </a:lnTo>
                  <a:cubicBezTo>
                    <a:pt x="9256871" y="326707"/>
                    <a:pt x="9254776" y="324612"/>
                    <a:pt x="9254776" y="320326"/>
                  </a:cubicBezTo>
                  <a:lnTo>
                    <a:pt x="9254776" y="250889"/>
                  </a:lnTo>
                  <a:cubicBezTo>
                    <a:pt x="9254776" y="246602"/>
                    <a:pt x="9256871" y="244507"/>
                    <a:pt x="9261157" y="244507"/>
                  </a:cubicBezTo>
                  <a:lnTo>
                    <a:pt x="9464135" y="244507"/>
                  </a:lnTo>
                  <a:cubicBezTo>
                    <a:pt x="9468421" y="244507"/>
                    <a:pt x="9470517" y="246602"/>
                    <a:pt x="9470517" y="250889"/>
                  </a:cubicBezTo>
                  <a:lnTo>
                    <a:pt x="9470517" y="748474"/>
                  </a:lnTo>
                  <a:cubicBezTo>
                    <a:pt x="9470517" y="752761"/>
                    <a:pt x="9468421" y="754856"/>
                    <a:pt x="9464135" y="754856"/>
                  </a:cubicBezTo>
                  <a:lnTo>
                    <a:pt x="9358408" y="754856"/>
                  </a:lnTo>
                  <a:close/>
                  <a:moveTo>
                    <a:pt x="9545288" y="93345"/>
                  </a:moveTo>
                  <a:cubicBezTo>
                    <a:pt x="9543288" y="93631"/>
                    <a:pt x="9541383" y="94583"/>
                    <a:pt x="9539954" y="96012"/>
                  </a:cubicBezTo>
                  <a:lnTo>
                    <a:pt x="9351931" y="170783"/>
                  </a:lnTo>
                  <a:cubicBezTo>
                    <a:pt x="9350216" y="171640"/>
                    <a:pt x="9348407" y="172307"/>
                    <a:pt x="9346597" y="172879"/>
                  </a:cubicBezTo>
                  <a:cubicBezTo>
                    <a:pt x="9344501" y="173545"/>
                    <a:pt x="9342311" y="173927"/>
                    <a:pt x="9340215" y="173927"/>
                  </a:cubicBezTo>
                  <a:cubicBezTo>
                    <a:pt x="9338120" y="173927"/>
                    <a:pt x="9336786" y="172879"/>
                    <a:pt x="9336500" y="170688"/>
                  </a:cubicBezTo>
                  <a:cubicBezTo>
                    <a:pt x="9335929" y="168116"/>
                    <a:pt x="9335071" y="165544"/>
                    <a:pt x="9333833" y="163258"/>
                  </a:cubicBezTo>
                  <a:lnTo>
                    <a:pt x="9316784" y="129064"/>
                  </a:lnTo>
                  <a:lnTo>
                    <a:pt x="9314116" y="123730"/>
                  </a:lnTo>
                  <a:cubicBezTo>
                    <a:pt x="9313164" y="122111"/>
                    <a:pt x="9312688" y="120301"/>
                    <a:pt x="9312497" y="118396"/>
                  </a:cubicBezTo>
                  <a:cubicBezTo>
                    <a:pt x="9312497" y="116300"/>
                    <a:pt x="9313355" y="114872"/>
                    <a:pt x="9315164" y="114110"/>
                  </a:cubicBezTo>
                  <a:cubicBezTo>
                    <a:pt x="9317545" y="113157"/>
                    <a:pt x="9319832" y="112109"/>
                    <a:pt x="9322118" y="110871"/>
                  </a:cubicBezTo>
                  <a:lnTo>
                    <a:pt x="9496234" y="8382"/>
                  </a:lnTo>
                  <a:cubicBezTo>
                    <a:pt x="9497663" y="7715"/>
                    <a:pt x="9499473" y="6572"/>
                    <a:pt x="9501568" y="5144"/>
                  </a:cubicBezTo>
                  <a:cubicBezTo>
                    <a:pt x="9503093" y="3905"/>
                    <a:pt x="9504998" y="3239"/>
                    <a:pt x="9506902" y="3048"/>
                  </a:cubicBezTo>
                  <a:cubicBezTo>
                    <a:pt x="9508331" y="3048"/>
                    <a:pt x="9509379" y="3715"/>
                    <a:pt x="9510141" y="5144"/>
                  </a:cubicBezTo>
                  <a:cubicBezTo>
                    <a:pt x="9510712" y="6096"/>
                    <a:pt x="9511093" y="7239"/>
                    <a:pt x="9511189" y="8382"/>
                  </a:cubicBezTo>
                  <a:cubicBezTo>
                    <a:pt x="9512427" y="10001"/>
                    <a:pt x="9513570" y="11811"/>
                    <a:pt x="9514427" y="13716"/>
                  </a:cubicBezTo>
                  <a:lnTo>
                    <a:pt x="9547574" y="78867"/>
                  </a:lnTo>
                  <a:lnTo>
                    <a:pt x="9550241" y="84201"/>
                  </a:lnTo>
                  <a:cubicBezTo>
                    <a:pt x="9551194" y="85820"/>
                    <a:pt x="9551670" y="87630"/>
                    <a:pt x="9551861" y="89535"/>
                  </a:cubicBezTo>
                  <a:cubicBezTo>
                    <a:pt x="9551861" y="90202"/>
                    <a:pt x="9551480" y="90583"/>
                    <a:pt x="9550813" y="90583"/>
                  </a:cubicBezTo>
                  <a:cubicBezTo>
                    <a:pt x="9549384" y="92011"/>
                    <a:pt x="9547479" y="92964"/>
                    <a:pt x="9545479" y="93250"/>
                  </a:cubicBezTo>
                  <a:lnTo>
                    <a:pt x="9545479" y="93250"/>
                  </a:lnTo>
                  <a:close/>
                  <a:moveTo>
                    <a:pt x="5899309" y="1841564"/>
                  </a:moveTo>
                  <a:cubicBezTo>
                    <a:pt x="5866162" y="1830896"/>
                    <a:pt x="5839301" y="1818418"/>
                    <a:pt x="5818632" y="1804225"/>
                  </a:cubicBezTo>
                  <a:cubicBezTo>
                    <a:pt x="5816918" y="1802701"/>
                    <a:pt x="5815489" y="1800892"/>
                    <a:pt x="5814346" y="1798892"/>
                  </a:cubicBezTo>
                  <a:cubicBezTo>
                    <a:pt x="5813679" y="1797367"/>
                    <a:pt x="5813679" y="1795653"/>
                    <a:pt x="5814346" y="1794129"/>
                  </a:cubicBezTo>
                  <a:cubicBezTo>
                    <a:pt x="5815013" y="1792319"/>
                    <a:pt x="5815775" y="1790414"/>
                    <a:pt x="5816442" y="1788224"/>
                  </a:cubicBezTo>
                  <a:cubicBezTo>
                    <a:pt x="5817870" y="1783937"/>
                    <a:pt x="5818537" y="1782223"/>
                    <a:pt x="5818537" y="1782890"/>
                  </a:cubicBezTo>
                  <a:lnTo>
                    <a:pt x="5839873" y="1728407"/>
                  </a:lnTo>
                  <a:cubicBezTo>
                    <a:pt x="5841302" y="1725549"/>
                    <a:pt x="5842730" y="1724120"/>
                    <a:pt x="5844159" y="1724120"/>
                  </a:cubicBezTo>
                  <a:cubicBezTo>
                    <a:pt x="5845493" y="1724692"/>
                    <a:pt x="5846921" y="1724977"/>
                    <a:pt x="5848446" y="1725168"/>
                  </a:cubicBezTo>
                  <a:cubicBezTo>
                    <a:pt x="5856256" y="1728692"/>
                    <a:pt x="5863400" y="1731740"/>
                    <a:pt x="5869781" y="1734217"/>
                  </a:cubicBezTo>
                  <a:cubicBezTo>
                    <a:pt x="5876163" y="1736693"/>
                    <a:pt x="5883688" y="1739741"/>
                    <a:pt x="5892260" y="1743266"/>
                  </a:cubicBezTo>
                  <a:cubicBezTo>
                    <a:pt x="5906548" y="1748981"/>
                    <a:pt x="5922740" y="1754505"/>
                    <a:pt x="5940838" y="1759839"/>
                  </a:cubicBezTo>
                  <a:cubicBezTo>
                    <a:pt x="5959031" y="1765173"/>
                    <a:pt x="5977033" y="1767840"/>
                    <a:pt x="5994749" y="1767840"/>
                  </a:cubicBezTo>
                  <a:cubicBezTo>
                    <a:pt x="6012466" y="1767840"/>
                    <a:pt x="6030183" y="1763268"/>
                    <a:pt x="6045518" y="1753933"/>
                  </a:cubicBezTo>
                  <a:cubicBezTo>
                    <a:pt x="6060853" y="1744694"/>
                    <a:pt x="6068473" y="1728692"/>
                    <a:pt x="6068473" y="1705927"/>
                  </a:cubicBezTo>
                  <a:cubicBezTo>
                    <a:pt x="6068473" y="1687449"/>
                    <a:pt x="6061710" y="1673162"/>
                    <a:pt x="6048185" y="1663256"/>
                  </a:cubicBezTo>
                  <a:cubicBezTo>
                    <a:pt x="6033992" y="1652873"/>
                    <a:pt x="6018562" y="1644301"/>
                    <a:pt x="6002274" y="1637633"/>
                  </a:cubicBezTo>
                  <a:cubicBezTo>
                    <a:pt x="5983224" y="1629823"/>
                    <a:pt x="5963698" y="1622870"/>
                    <a:pt x="5944076" y="1616774"/>
                  </a:cubicBezTo>
                  <a:cubicBezTo>
                    <a:pt x="5924455" y="1610677"/>
                    <a:pt x="5905786" y="1601533"/>
                    <a:pt x="5889022" y="1589532"/>
                  </a:cubicBezTo>
                  <a:cubicBezTo>
                    <a:pt x="5874068" y="1579531"/>
                    <a:pt x="5860543" y="1565720"/>
                    <a:pt x="5848446" y="1547908"/>
                  </a:cubicBezTo>
                  <a:cubicBezTo>
                    <a:pt x="5836349" y="1530096"/>
                    <a:pt x="5830253" y="1506283"/>
                    <a:pt x="5830253" y="1476375"/>
                  </a:cubicBezTo>
                  <a:cubicBezTo>
                    <a:pt x="5830253" y="1453610"/>
                    <a:pt x="5834539" y="1432084"/>
                    <a:pt x="5843112" y="1411796"/>
                  </a:cubicBezTo>
                  <a:cubicBezTo>
                    <a:pt x="5851398" y="1391983"/>
                    <a:pt x="5863590" y="1373981"/>
                    <a:pt x="5878926" y="1358932"/>
                  </a:cubicBezTo>
                  <a:cubicBezTo>
                    <a:pt x="5895118" y="1343406"/>
                    <a:pt x="5914454" y="1331405"/>
                    <a:pt x="5935504" y="1323689"/>
                  </a:cubicBezTo>
                  <a:cubicBezTo>
                    <a:pt x="5957983" y="1315117"/>
                    <a:pt x="5983034" y="1310831"/>
                    <a:pt x="6010847" y="1310831"/>
                  </a:cubicBezTo>
                  <a:cubicBezTo>
                    <a:pt x="6041422" y="1310831"/>
                    <a:pt x="6071330" y="1314926"/>
                    <a:pt x="6100572" y="1323118"/>
                  </a:cubicBezTo>
                  <a:cubicBezTo>
                    <a:pt x="6129814" y="1331309"/>
                    <a:pt x="6151531" y="1339691"/>
                    <a:pt x="6165723" y="1348168"/>
                  </a:cubicBezTo>
                  <a:cubicBezTo>
                    <a:pt x="6168581" y="1349597"/>
                    <a:pt x="6169343" y="1352836"/>
                    <a:pt x="6167819" y="1357789"/>
                  </a:cubicBezTo>
                  <a:cubicBezTo>
                    <a:pt x="6167152" y="1359122"/>
                    <a:pt x="6166580" y="1360551"/>
                    <a:pt x="6166199" y="1362075"/>
                  </a:cubicBezTo>
                  <a:cubicBezTo>
                    <a:pt x="6165819" y="1363599"/>
                    <a:pt x="6165247" y="1365028"/>
                    <a:pt x="6164580" y="1366361"/>
                  </a:cubicBezTo>
                  <a:cubicBezTo>
                    <a:pt x="6158865" y="1380649"/>
                    <a:pt x="6154103" y="1391793"/>
                    <a:pt x="6150198" y="1399984"/>
                  </a:cubicBezTo>
                  <a:cubicBezTo>
                    <a:pt x="6146387" y="1407795"/>
                    <a:pt x="6143054" y="1415796"/>
                    <a:pt x="6140006" y="1423988"/>
                  </a:cubicBezTo>
                  <a:cubicBezTo>
                    <a:pt x="6139339" y="1425416"/>
                    <a:pt x="6138196" y="1426083"/>
                    <a:pt x="6136768" y="1426083"/>
                  </a:cubicBezTo>
                  <a:lnTo>
                    <a:pt x="6135719" y="1426083"/>
                  </a:lnTo>
                  <a:cubicBezTo>
                    <a:pt x="6134291" y="1425416"/>
                    <a:pt x="6133624" y="1425416"/>
                    <a:pt x="6133624" y="1426083"/>
                  </a:cubicBezTo>
                  <a:lnTo>
                    <a:pt x="6131528" y="1425035"/>
                  </a:lnTo>
                  <a:cubicBezTo>
                    <a:pt x="6113050" y="1417225"/>
                    <a:pt x="6093905" y="1411129"/>
                    <a:pt x="6074378" y="1406842"/>
                  </a:cubicBezTo>
                  <a:cubicBezTo>
                    <a:pt x="6054948" y="1402556"/>
                    <a:pt x="6035040" y="1400461"/>
                    <a:pt x="6015038" y="1400461"/>
                  </a:cubicBezTo>
                  <a:cubicBezTo>
                    <a:pt x="5995035" y="1400461"/>
                    <a:pt x="5976080" y="1404938"/>
                    <a:pt x="5959983" y="1413796"/>
                  </a:cubicBezTo>
                  <a:cubicBezTo>
                    <a:pt x="5943981" y="1422654"/>
                    <a:pt x="5935980" y="1438180"/>
                    <a:pt x="5935980" y="1460278"/>
                  </a:cubicBezTo>
                  <a:cubicBezTo>
                    <a:pt x="5935980" y="1478090"/>
                    <a:pt x="5942362" y="1491615"/>
                    <a:pt x="5955220" y="1500854"/>
                  </a:cubicBezTo>
                  <a:cubicBezTo>
                    <a:pt x="5968080" y="1510093"/>
                    <a:pt x="5982653" y="1517523"/>
                    <a:pt x="5999036" y="1523238"/>
                  </a:cubicBezTo>
                  <a:cubicBezTo>
                    <a:pt x="6007608" y="1526762"/>
                    <a:pt x="6016467" y="1530001"/>
                    <a:pt x="6025706" y="1532858"/>
                  </a:cubicBezTo>
                  <a:cubicBezTo>
                    <a:pt x="6034945" y="1535716"/>
                    <a:pt x="6044565" y="1538954"/>
                    <a:pt x="6054567" y="1542479"/>
                  </a:cubicBezTo>
                  <a:cubicBezTo>
                    <a:pt x="6064568" y="1546003"/>
                    <a:pt x="6074378" y="1550099"/>
                    <a:pt x="6083903" y="1554766"/>
                  </a:cubicBezTo>
                  <a:cubicBezTo>
                    <a:pt x="6093524" y="1559433"/>
                    <a:pt x="6102953" y="1564958"/>
                    <a:pt x="6112193" y="1571339"/>
                  </a:cubicBezTo>
                  <a:cubicBezTo>
                    <a:pt x="6131719" y="1583817"/>
                    <a:pt x="6148388" y="1600391"/>
                    <a:pt x="6160770" y="1619917"/>
                  </a:cubicBezTo>
                  <a:cubicBezTo>
                    <a:pt x="6173248" y="1639538"/>
                    <a:pt x="6179439" y="1664208"/>
                    <a:pt x="6179439" y="1694117"/>
                  </a:cubicBezTo>
                  <a:cubicBezTo>
                    <a:pt x="6179439" y="1717643"/>
                    <a:pt x="6175534" y="1739360"/>
                    <a:pt x="6167724" y="1759267"/>
                  </a:cubicBezTo>
                  <a:cubicBezTo>
                    <a:pt x="6160199" y="1778794"/>
                    <a:pt x="6148483" y="1796415"/>
                    <a:pt x="6133529" y="1811083"/>
                  </a:cubicBezTo>
                  <a:cubicBezTo>
                    <a:pt x="6117812" y="1826228"/>
                    <a:pt x="6099048" y="1837849"/>
                    <a:pt x="6078474" y="1845278"/>
                  </a:cubicBezTo>
                  <a:cubicBezTo>
                    <a:pt x="6056757" y="1853470"/>
                    <a:pt x="6032373" y="1857566"/>
                    <a:pt x="6005322" y="1857566"/>
                  </a:cubicBezTo>
                  <a:cubicBezTo>
                    <a:pt x="5969223" y="1857851"/>
                    <a:pt x="5933408" y="1852422"/>
                    <a:pt x="5899023" y="1841564"/>
                  </a:cubicBezTo>
                  <a:moveTo>
                    <a:pt x="6489097" y="1854899"/>
                  </a:moveTo>
                  <a:cubicBezTo>
                    <a:pt x="6479572" y="1853375"/>
                    <a:pt x="6470143" y="1851470"/>
                    <a:pt x="6460808" y="1848993"/>
                  </a:cubicBezTo>
                  <a:cubicBezTo>
                    <a:pt x="6453092" y="1846421"/>
                    <a:pt x="6445568" y="1843278"/>
                    <a:pt x="6438329" y="1839373"/>
                  </a:cubicBezTo>
                  <a:cubicBezTo>
                    <a:pt x="6434709" y="1837944"/>
                    <a:pt x="6431185" y="1836325"/>
                    <a:pt x="6427661" y="1834610"/>
                  </a:cubicBezTo>
                  <a:cubicBezTo>
                    <a:pt x="6421184" y="1831276"/>
                    <a:pt x="6414802" y="1827943"/>
                    <a:pt x="6408420" y="1824418"/>
                  </a:cubicBezTo>
                  <a:lnTo>
                    <a:pt x="6408420" y="2033683"/>
                  </a:lnTo>
                  <a:cubicBezTo>
                    <a:pt x="6408420" y="2037207"/>
                    <a:pt x="6407658" y="2039588"/>
                    <a:pt x="6406325" y="2040636"/>
                  </a:cubicBezTo>
                  <a:cubicBezTo>
                    <a:pt x="6404896" y="2041684"/>
                    <a:pt x="6400991" y="2042922"/>
                    <a:pt x="6394609" y="2044351"/>
                  </a:cubicBezTo>
                  <a:lnTo>
                    <a:pt x="6305931" y="2062543"/>
                  </a:lnTo>
                  <a:cubicBezTo>
                    <a:pt x="6303455" y="2063306"/>
                    <a:pt x="6300978" y="2064067"/>
                    <a:pt x="6298406" y="2064639"/>
                  </a:cubicBezTo>
                  <a:cubicBezTo>
                    <a:pt x="6295549" y="2065306"/>
                    <a:pt x="6293453" y="2064925"/>
                    <a:pt x="6292025" y="2063591"/>
                  </a:cubicBezTo>
                  <a:cubicBezTo>
                    <a:pt x="6290596" y="2062163"/>
                    <a:pt x="6289929" y="2061115"/>
                    <a:pt x="6289929" y="2060353"/>
                  </a:cubicBezTo>
                  <a:lnTo>
                    <a:pt x="6289929" y="1510379"/>
                  </a:lnTo>
                  <a:cubicBezTo>
                    <a:pt x="6289929" y="1471898"/>
                    <a:pt x="6288881" y="1442752"/>
                    <a:pt x="6286691" y="1422845"/>
                  </a:cubicBezTo>
                  <a:cubicBezTo>
                    <a:pt x="6284595" y="1402937"/>
                    <a:pt x="6282024" y="1387983"/>
                    <a:pt x="6279166" y="1377982"/>
                  </a:cubicBezTo>
                  <a:cubicBezTo>
                    <a:pt x="6278023" y="1373505"/>
                    <a:pt x="6276785" y="1369028"/>
                    <a:pt x="6275452" y="1364647"/>
                  </a:cubicBezTo>
                  <a:cubicBezTo>
                    <a:pt x="6274403" y="1361504"/>
                    <a:pt x="6273165" y="1358456"/>
                    <a:pt x="6271737" y="1355598"/>
                  </a:cubicBezTo>
                  <a:cubicBezTo>
                    <a:pt x="6272403" y="1356265"/>
                    <a:pt x="6272117" y="1355026"/>
                    <a:pt x="6270689" y="1351883"/>
                  </a:cubicBezTo>
                  <a:cubicBezTo>
                    <a:pt x="6269260" y="1348740"/>
                    <a:pt x="6268879" y="1346359"/>
                    <a:pt x="6269641" y="1344930"/>
                  </a:cubicBezTo>
                  <a:cubicBezTo>
                    <a:pt x="6270308" y="1343501"/>
                    <a:pt x="6272117" y="1342073"/>
                    <a:pt x="6274975" y="1340644"/>
                  </a:cubicBezTo>
                  <a:lnTo>
                    <a:pt x="6356128" y="1313974"/>
                  </a:lnTo>
                  <a:cubicBezTo>
                    <a:pt x="6359748" y="1312545"/>
                    <a:pt x="6363081" y="1311592"/>
                    <a:pt x="6366320" y="1311307"/>
                  </a:cubicBezTo>
                  <a:cubicBezTo>
                    <a:pt x="6369558" y="1310926"/>
                    <a:pt x="6371844" y="1311497"/>
                    <a:pt x="6373273" y="1312926"/>
                  </a:cubicBezTo>
                  <a:cubicBezTo>
                    <a:pt x="6376892" y="1316450"/>
                    <a:pt x="6380607" y="1322737"/>
                    <a:pt x="6384512" y="1331595"/>
                  </a:cubicBezTo>
                  <a:cubicBezTo>
                    <a:pt x="6388418" y="1340453"/>
                    <a:pt x="6393180" y="1354169"/>
                    <a:pt x="6398895" y="1372743"/>
                  </a:cubicBezTo>
                  <a:cubicBezTo>
                    <a:pt x="6416517" y="1356836"/>
                    <a:pt x="6435661" y="1342739"/>
                    <a:pt x="6456045" y="1330547"/>
                  </a:cubicBezTo>
                  <a:cubicBezTo>
                    <a:pt x="6477762" y="1317403"/>
                    <a:pt x="6505766" y="1310831"/>
                    <a:pt x="6539865" y="1310831"/>
                  </a:cubicBezTo>
                  <a:cubicBezTo>
                    <a:pt x="6595396" y="1310831"/>
                    <a:pt x="6638735" y="1332357"/>
                    <a:pt x="6669691" y="1375410"/>
                  </a:cubicBezTo>
                  <a:cubicBezTo>
                    <a:pt x="6700647" y="1418463"/>
                    <a:pt x="6716173" y="1484852"/>
                    <a:pt x="6716173" y="1574578"/>
                  </a:cubicBezTo>
                  <a:cubicBezTo>
                    <a:pt x="6716173" y="1664303"/>
                    <a:pt x="6701409" y="1738313"/>
                    <a:pt x="6671882" y="1786033"/>
                  </a:cubicBezTo>
                  <a:cubicBezTo>
                    <a:pt x="6642259" y="1833753"/>
                    <a:pt x="6594444" y="1857566"/>
                    <a:pt x="6528149" y="1857566"/>
                  </a:cubicBezTo>
                  <a:cubicBezTo>
                    <a:pt x="6513195" y="1857566"/>
                    <a:pt x="6500241" y="1856708"/>
                    <a:pt x="6489193" y="1854899"/>
                  </a:cubicBezTo>
                  <a:moveTo>
                    <a:pt x="6460236" y="1407985"/>
                  </a:moveTo>
                  <a:cubicBezTo>
                    <a:pt x="6447092" y="1413320"/>
                    <a:pt x="6434995" y="1420940"/>
                    <a:pt x="6424422" y="1430369"/>
                  </a:cubicBezTo>
                  <a:lnTo>
                    <a:pt x="6408420" y="1446371"/>
                  </a:lnTo>
                  <a:lnTo>
                    <a:pt x="6408420" y="1744313"/>
                  </a:lnTo>
                  <a:cubicBezTo>
                    <a:pt x="6419755" y="1751457"/>
                    <a:pt x="6431947" y="1757267"/>
                    <a:pt x="6444710" y="1761363"/>
                  </a:cubicBezTo>
                  <a:cubicBezTo>
                    <a:pt x="6457569" y="1765649"/>
                    <a:pt x="6474238" y="1767745"/>
                    <a:pt x="6494907" y="1767745"/>
                  </a:cubicBezTo>
                  <a:cubicBezTo>
                    <a:pt x="6515576" y="1767745"/>
                    <a:pt x="6533579" y="1763840"/>
                    <a:pt x="6546723" y="1756029"/>
                  </a:cubicBezTo>
                  <a:cubicBezTo>
                    <a:pt x="6559868" y="1748218"/>
                    <a:pt x="6570250" y="1736408"/>
                    <a:pt x="6577680" y="1720787"/>
                  </a:cubicBezTo>
                  <a:cubicBezTo>
                    <a:pt x="6585204" y="1705070"/>
                    <a:pt x="6590348" y="1685544"/>
                    <a:pt x="6593205" y="1662017"/>
                  </a:cubicBezTo>
                  <a:cubicBezTo>
                    <a:pt x="6596253" y="1634681"/>
                    <a:pt x="6597682" y="1607249"/>
                    <a:pt x="6597492" y="1579817"/>
                  </a:cubicBezTo>
                  <a:cubicBezTo>
                    <a:pt x="6597492" y="1552766"/>
                    <a:pt x="6596063" y="1528191"/>
                    <a:pt x="6593205" y="1506093"/>
                  </a:cubicBezTo>
                  <a:cubicBezTo>
                    <a:pt x="6590348" y="1483995"/>
                    <a:pt x="6585395" y="1465135"/>
                    <a:pt x="6578251" y="1449515"/>
                  </a:cubicBezTo>
                  <a:cubicBezTo>
                    <a:pt x="6571107" y="1433798"/>
                    <a:pt x="6561487" y="1421701"/>
                    <a:pt x="6549390" y="1413224"/>
                  </a:cubicBezTo>
                  <a:cubicBezTo>
                    <a:pt x="6537294" y="1404652"/>
                    <a:pt x="6521577" y="1400366"/>
                    <a:pt x="6502336" y="1400366"/>
                  </a:cubicBezTo>
                  <a:cubicBezTo>
                    <a:pt x="6486716" y="1400366"/>
                    <a:pt x="6472619" y="1402842"/>
                    <a:pt x="6460141" y="1407795"/>
                  </a:cubicBezTo>
                  <a:moveTo>
                    <a:pt x="6942773" y="1838325"/>
                  </a:moveTo>
                  <a:cubicBezTo>
                    <a:pt x="6915436" y="1825847"/>
                    <a:pt x="6891242" y="1807178"/>
                    <a:pt x="6872192" y="1783842"/>
                  </a:cubicBezTo>
                  <a:cubicBezTo>
                    <a:pt x="6852952" y="1760315"/>
                    <a:pt x="6838188" y="1731645"/>
                    <a:pt x="6827902" y="1697831"/>
                  </a:cubicBezTo>
                  <a:cubicBezTo>
                    <a:pt x="6817519" y="1664017"/>
                    <a:pt x="6812376" y="1626108"/>
                    <a:pt x="6812376" y="1584103"/>
                  </a:cubicBezTo>
                  <a:cubicBezTo>
                    <a:pt x="6812376" y="1542098"/>
                    <a:pt x="6817519" y="1504188"/>
                    <a:pt x="6827902" y="1470374"/>
                  </a:cubicBezTo>
                  <a:cubicBezTo>
                    <a:pt x="6838283" y="1436560"/>
                    <a:pt x="6853047" y="1407890"/>
                    <a:pt x="6872192" y="1384364"/>
                  </a:cubicBezTo>
                  <a:cubicBezTo>
                    <a:pt x="6891147" y="1361027"/>
                    <a:pt x="6915341" y="1342454"/>
                    <a:pt x="6942678" y="1329881"/>
                  </a:cubicBezTo>
                  <a:cubicBezTo>
                    <a:pt x="6970490" y="1317022"/>
                    <a:pt x="7001447" y="1310640"/>
                    <a:pt x="7035642" y="1310640"/>
                  </a:cubicBezTo>
                  <a:cubicBezTo>
                    <a:pt x="7069836" y="1310640"/>
                    <a:pt x="7100602" y="1317022"/>
                    <a:pt x="7128034" y="1329881"/>
                  </a:cubicBezTo>
                  <a:cubicBezTo>
                    <a:pt x="7155276" y="1342549"/>
                    <a:pt x="7179374" y="1361218"/>
                    <a:pt x="7198519" y="1384364"/>
                  </a:cubicBezTo>
                  <a:cubicBezTo>
                    <a:pt x="7218045" y="1407890"/>
                    <a:pt x="7232999" y="1436560"/>
                    <a:pt x="7243382" y="1470374"/>
                  </a:cubicBezTo>
                  <a:cubicBezTo>
                    <a:pt x="7253764" y="1504188"/>
                    <a:pt x="7258908" y="1542098"/>
                    <a:pt x="7258908" y="1584103"/>
                  </a:cubicBezTo>
                  <a:cubicBezTo>
                    <a:pt x="7258908" y="1626108"/>
                    <a:pt x="7253764" y="1664017"/>
                    <a:pt x="7243382" y="1697831"/>
                  </a:cubicBezTo>
                  <a:cubicBezTo>
                    <a:pt x="7232999" y="1731645"/>
                    <a:pt x="7218236" y="1760315"/>
                    <a:pt x="7199090" y="1783842"/>
                  </a:cubicBezTo>
                  <a:cubicBezTo>
                    <a:pt x="7180136" y="1807178"/>
                    <a:pt x="7155943" y="1825752"/>
                    <a:pt x="7128605" y="1838325"/>
                  </a:cubicBezTo>
                  <a:cubicBezTo>
                    <a:pt x="7100792" y="1851184"/>
                    <a:pt x="7069836" y="1857566"/>
                    <a:pt x="7035642" y="1857566"/>
                  </a:cubicBezTo>
                  <a:cubicBezTo>
                    <a:pt x="7001447" y="1857566"/>
                    <a:pt x="6970490" y="1851184"/>
                    <a:pt x="6942678" y="1838325"/>
                  </a:cubicBezTo>
                  <a:moveTo>
                    <a:pt x="6985445" y="1415415"/>
                  </a:moveTo>
                  <a:cubicBezTo>
                    <a:pt x="6972586" y="1425416"/>
                    <a:pt x="6962871" y="1438942"/>
                    <a:pt x="6956108" y="1455992"/>
                  </a:cubicBezTo>
                  <a:cubicBezTo>
                    <a:pt x="6948964" y="1474851"/>
                    <a:pt x="6944392" y="1494568"/>
                    <a:pt x="6942773" y="1514761"/>
                  </a:cubicBezTo>
                  <a:cubicBezTo>
                    <a:pt x="6940582" y="1537811"/>
                    <a:pt x="6939534" y="1561052"/>
                    <a:pt x="6939534" y="1584198"/>
                  </a:cubicBezTo>
                  <a:cubicBezTo>
                    <a:pt x="6939534" y="1608392"/>
                    <a:pt x="6940582" y="1631537"/>
                    <a:pt x="6942773" y="1653635"/>
                  </a:cubicBezTo>
                  <a:cubicBezTo>
                    <a:pt x="6944868" y="1675638"/>
                    <a:pt x="6949345" y="1695259"/>
                    <a:pt x="6956108" y="1712405"/>
                  </a:cubicBezTo>
                  <a:cubicBezTo>
                    <a:pt x="6962871" y="1729454"/>
                    <a:pt x="6972491" y="1743075"/>
                    <a:pt x="6984969" y="1752981"/>
                  </a:cubicBezTo>
                  <a:cubicBezTo>
                    <a:pt x="6997446" y="1762982"/>
                    <a:pt x="7014305" y="1767935"/>
                    <a:pt x="7035736" y="1767935"/>
                  </a:cubicBezTo>
                  <a:cubicBezTo>
                    <a:pt x="7057168" y="1767935"/>
                    <a:pt x="7074027" y="1762887"/>
                    <a:pt x="7086505" y="1752981"/>
                  </a:cubicBezTo>
                  <a:cubicBezTo>
                    <a:pt x="7098983" y="1743075"/>
                    <a:pt x="7108603" y="1729454"/>
                    <a:pt x="7115366" y="1712405"/>
                  </a:cubicBezTo>
                  <a:cubicBezTo>
                    <a:pt x="7122510" y="1693545"/>
                    <a:pt x="7127081" y="1673733"/>
                    <a:pt x="7128701" y="1653635"/>
                  </a:cubicBezTo>
                  <a:cubicBezTo>
                    <a:pt x="7130892" y="1630585"/>
                    <a:pt x="7131939" y="1607344"/>
                    <a:pt x="7131939" y="1584198"/>
                  </a:cubicBezTo>
                  <a:cubicBezTo>
                    <a:pt x="7131939" y="1560005"/>
                    <a:pt x="7130892" y="1536859"/>
                    <a:pt x="7128701" y="1514761"/>
                  </a:cubicBezTo>
                  <a:cubicBezTo>
                    <a:pt x="7126986" y="1494663"/>
                    <a:pt x="7122510" y="1474851"/>
                    <a:pt x="7115366" y="1455992"/>
                  </a:cubicBezTo>
                  <a:cubicBezTo>
                    <a:pt x="7108603" y="1438942"/>
                    <a:pt x="7098793" y="1425416"/>
                    <a:pt x="7086029" y="1415415"/>
                  </a:cubicBezTo>
                  <a:cubicBezTo>
                    <a:pt x="7073170" y="1405509"/>
                    <a:pt x="7056406" y="1400461"/>
                    <a:pt x="7035832" y="1400461"/>
                  </a:cubicBezTo>
                  <a:cubicBezTo>
                    <a:pt x="7015258" y="1400461"/>
                    <a:pt x="6998399" y="1405509"/>
                    <a:pt x="6985635" y="1415415"/>
                  </a:cubicBezTo>
                  <a:moveTo>
                    <a:pt x="7637812" y="1423988"/>
                  </a:moveTo>
                  <a:cubicBezTo>
                    <a:pt x="7637812" y="1425416"/>
                    <a:pt x="7637527" y="1426083"/>
                    <a:pt x="7636764" y="1426083"/>
                  </a:cubicBezTo>
                  <a:cubicBezTo>
                    <a:pt x="7636098" y="1426083"/>
                    <a:pt x="7635717" y="1426369"/>
                    <a:pt x="7635717" y="1427131"/>
                  </a:cubicBezTo>
                  <a:lnTo>
                    <a:pt x="7633621" y="1427131"/>
                  </a:lnTo>
                  <a:cubicBezTo>
                    <a:pt x="7632097" y="1426369"/>
                    <a:pt x="7630478" y="1425702"/>
                    <a:pt x="7628858" y="1425035"/>
                  </a:cubicBezTo>
                  <a:cubicBezTo>
                    <a:pt x="7626573" y="1424178"/>
                    <a:pt x="7624287" y="1423416"/>
                    <a:pt x="7621905" y="1422940"/>
                  </a:cubicBezTo>
                  <a:cubicBezTo>
                    <a:pt x="7616952" y="1421321"/>
                    <a:pt x="7611999" y="1419892"/>
                    <a:pt x="7606951" y="1418654"/>
                  </a:cubicBezTo>
                  <a:cubicBezTo>
                    <a:pt x="7600664" y="1417225"/>
                    <a:pt x="7594187" y="1416463"/>
                    <a:pt x="7587710" y="1416558"/>
                  </a:cubicBezTo>
                  <a:cubicBezTo>
                    <a:pt x="7579138" y="1416558"/>
                    <a:pt x="7570470" y="1418654"/>
                    <a:pt x="7561517" y="1422940"/>
                  </a:cubicBezTo>
                  <a:cubicBezTo>
                    <a:pt x="7552563" y="1427226"/>
                    <a:pt x="7543991" y="1432179"/>
                    <a:pt x="7535894" y="1437894"/>
                  </a:cubicBezTo>
                  <a:cubicBezTo>
                    <a:pt x="7527989" y="1443323"/>
                    <a:pt x="7520655" y="1449610"/>
                    <a:pt x="7513987" y="1456563"/>
                  </a:cubicBezTo>
                  <a:cubicBezTo>
                    <a:pt x="7507605" y="1463326"/>
                    <a:pt x="7502271" y="1468850"/>
                    <a:pt x="7497985" y="1473137"/>
                  </a:cubicBezTo>
                  <a:lnTo>
                    <a:pt x="7497985" y="1832991"/>
                  </a:lnTo>
                  <a:cubicBezTo>
                    <a:pt x="7497985" y="1837277"/>
                    <a:pt x="7495889" y="1839373"/>
                    <a:pt x="7491603" y="1839373"/>
                  </a:cubicBezTo>
                  <a:lnTo>
                    <a:pt x="7385876" y="1839373"/>
                  </a:lnTo>
                  <a:cubicBezTo>
                    <a:pt x="7381589" y="1839373"/>
                    <a:pt x="7379494" y="1837277"/>
                    <a:pt x="7379494" y="1832991"/>
                  </a:cubicBezTo>
                  <a:lnTo>
                    <a:pt x="7379494" y="1510475"/>
                  </a:lnTo>
                  <a:cubicBezTo>
                    <a:pt x="7379494" y="1480566"/>
                    <a:pt x="7378065" y="1456563"/>
                    <a:pt x="7375208" y="1438370"/>
                  </a:cubicBezTo>
                  <a:cubicBezTo>
                    <a:pt x="7373017" y="1423035"/>
                    <a:pt x="7369778" y="1407890"/>
                    <a:pt x="7365587" y="1393031"/>
                  </a:cubicBezTo>
                  <a:cubicBezTo>
                    <a:pt x="7364254" y="1387792"/>
                    <a:pt x="7362730" y="1382649"/>
                    <a:pt x="7360825" y="1377506"/>
                  </a:cubicBezTo>
                  <a:cubicBezTo>
                    <a:pt x="7359301" y="1373410"/>
                    <a:pt x="7357682" y="1369314"/>
                    <a:pt x="7356062" y="1365218"/>
                  </a:cubicBezTo>
                  <a:cubicBezTo>
                    <a:pt x="7353205" y="1359503"/>
                    <a:pt x="7351777" y="1354836"/>
                    <a:pt x="7351777" y="1351312"/>
                  </a:cubicBezTo>
                  <a:cubicBezTo>
                    <a:pt x="7351777" y="1349883"/>
                    <a:pt x="7353205" y="1348454"/>
                    <a:pt x="7356062" y="1347025"/>
                  </a:cubicBezTo>
                  <a:lnTo>
                    <a:pt x="7436168" y="1315022"/>
                  </a:lnTo>
                  <a:cubicBezTo>
                    <a:pt x="7437596" y="1314355"/>
                    <a:pt x="7438835" y="1313783"/>
                    <a:pt x="7439883" y="1313402"/>
                  </a:cubicBezTo>
                  <a:cubicBezTo>
                    <a:pt x="7441120" y="1312926"/>
                    <a:pt x="7442454" y="1312450"/>
                    <a:pt x="7443597" y="1311783"/>
                  </a:cubicBezTo>
                  <a:cubicBezTo>
                    <a:pt x="7445026" y="1311116"/>
                    <a:pt x="7447503" y="1311783"/>
                    <a:pt x="7451122" y="1313879"/>
                  </a:cubicBezTo>
                  <a:cubicBezTo>
                    <a:pt x="7454742" y="1317403"/>
                    <a:pt x="7459790" y="1327404"/>
                    <a:pt x="7466648" y="1343787"/>
                  </a:cubicBezTo>
                  <a:cubicBezTo>
                    <a:pt x="7473410" y="1360170"/>
                    <a:pt x="7478554" y="1381125"/>
                    <a:pt x="7482174" y="1406747"/>
                  </a:cubicBezTo>
                  <a:cubicBezTo>
                    <a:pt x="7490746" y="1396079"/>
                    <a:pt x="7497128" y="1388269"/>
                    <a:pt x="7501414" y="1383221"/>
                  </a:cubicBezTo>
                  <a:cubicBezTo>
                    <a:pt x="7505700" y="1378172"/>
                    <a:pt x="7509605" y="1373315"/>
                    <a:pt x="7513130" y="1368266"/>
                  </a:cubicBezTo>
                  <a:cubicBezTo>
                    <a:pt x="7527418" y="1351883"/>
                    <a:pt x="7543038" y="1338167"/>
                    <a:pt x="7560183" y="1327118"/>
                  </a:cubicBezTo>
                  <a:cubicBezTo>
                    <a:pt x="7577233" y="1316069"/>
                    <a:pt x="7597235" y="1310545"/>
                    <a:pt x="7620000" y="1310545"/>
                  </a:cubicBezTo>
                  <a:cubicBezTo>
                    <a:pt x="7632859" y="1310545"/>
                    <a:pt x="7643527" y="1312164"/>
                    <a:pt x="7652004" y="1315307"/>
                  </a:cubicBezTo>
                  <a:cubicBezTo>
                    <a:pt x="7660481" y="1318450"/>
                    <a:pt x="7666578" y="1321880"/>
                    <a:pt x="7670197" y="1325499"/>
                  </a:cubicBezTo>
                  <a:cubicBezTo>
                    <a:pt x="7673055" y="1329023"/>
                    <a:pt x="7673055" y="1333309"/>
                    <a:pt x="7670197" y="1338358"/>
                  </a:cubicBezTo>
                  <a:lnTo>
                    <a:pt x="7638193" y="1423797"/>
                  </a:lnTo>
                  <a:lnTo>
                    <a:pt x="7638193" y="1423797"/>
                  </a:lnTo>
                  <a:close/>
                  <a:moveTo>
                    <a:pt x="7654385" y="1153858"/>
                  </a:moveTo>
                  <a:cubicBezTo>
                    <a:pt x="7653052" y="1154811"/>
                    <a:pt x="7651814" y="1155859"/>
                    <a:pt x="7650670" y="1157097"/>
                  </a:cubicBezTo>
                  <a:lnTo>
                    <a:pt x="7529989" y="1252157"/>
                  </a:lnTo>
                  <a:cubicBezTo>
                    <a:pt x="7528179" y="1253109"/>
                    <a:pt x="7526560" y="1254442"/>
                    <a:pt x="7525226" y="1255871"/>
                  </a:cubicBezTo>
                  <a:cubicBezTo>
                    <a:pt x="7523417" y="1257681"/>
                    <a:pt x="7521798" y="1258538"/>
                    <a:pt x="7520464" y="1258538"/>
                  </a:cubicBezTo>
                  <a:cubicBezTo>
                    <a:pt x="7519130" y="1258538"/>
                    <a:pt x="7517226" y="1257681"/>
                    <a:pt x="7515130" y="1255871"/>
                  </a:cubicBezTo>
                  <a:cubicBezTo>
                    <a:pt x="7513702" y="1254728"/>
                    <a:pt x="7512273" y="1253395"/>
                    <a:pt x="7510844" y="1252157"/>
                  </a:cubicBezTo>
                  <a:lnTo>
                    <a:pt x="7390162" y="1157097"/>
                  </a:lnTo>
                  <a:cubicBezTo>
                    <a:pt x="7389019" y="1155954"/>
                    <a:pt x="7387781" y="1154811"/>
                    <a:pt x="7386447" y="1153858"/>
                  </a:cubicBezTo>
                  <a:cubicBezTo>
                    <a:pt x="7384352" y="1152239"/>
                    <a:pt x="7382351" y="1150430"/>
                    <a:pt x="7380542" y="1148525"/>
                  </a:cubicBezTo>
                  <a:cubicBezTo>
                    <a:pt x="7380542" y="1147096"/>
                    <a:pt x="7381208" y="1145286"/>
                    <a:pt x="7382637" y="1143191"/>
                  </a:cubicBezTo>
                  <a:cubicBezTo>
                    <a:pt x="7384066" y="1141095"/>
                    <a:pt x="7385114" y="1139285"/>
                    <a:pt x="7385876" y="1137857"/>
                  </a:cubicBezTo>
                  <a:lnTo>
                    <a:pt x="7406164" y="1103662"/>
                  </a:lnTo>
                  <a:cubicBezTo>
                    <a:pt x="7409783" y="1097280"/>
                    <a:pt x="7412165" y="1094042"/>
                    <a:pt x="7413689" y="1094042"/>
                  </a:cubicBezTo>
                  <a:cubicBezTo>
                    <a:pt x="7415213" y="1094042"/>
                    <a:pt x="7416927" y="1094804"/>
                    <a:pt x="7419023" y="1096137"/>
                  </a:cubicBezTo>
                  <a:cubicBezTo>
                    <a:pt x="7421118" y="1097566"/>
                    <a:pt x="7422928" y="1098614"/>
                    <a:pt x="7424357" y="1099375"/>
                  </a:cubicBezTo>
                  <a:lnTo>
                    <a:pt x="7520464" y="1153858"/>
                  </a:lnTo>
                  <a:lnTo>
                    <a:pt x="7616571" y="1099375"/>
                  </a:lnTo>
                  <a:cubicBezTo>
                    <a:pt x="7618000" y="1098709"/>
                    <a:pt x="7619810" y="1097566"/>
                    <a:pt x="7621905" y="1096137"/>
                  </a:cubicBezTo>
                  <a:cubicBezTo>
                    <a:pt x="7623429" y="1094994"/>
                    <a:pt x="7625334" y="1094232"/>
                    <a:pt x="7627239" y="1094042"/>
                  </a:cubicBezTo>
                  <a:cubicBezTo>
                    <a:pt x="7628668" y="1094042"/>
                    <a:pt x="7631144" y="1097280"/>
                    <a:pt x="7634764" y="1103662"/>
                  </a:cubicBezTo>
                  <a:lnTo>
                    <a:pt x="7655052" y="1137857"/>
                  </a:lnTo>
                  <a:cubicBezTo>
                    <a:pt x="7655719" y="1139285"/>
                    <a:pt x="7656862" y="1141095"/>
                    <a:pt x="7658291" y="1143191"/>
                  </a:cubicBezTo>
                  <a:cubicBezTo>
                    <a:pt x="7659529" y="1144715"/>
                    <a:pt x="7660195" y="1146620"/>
                    <a:pt x="7660386" y="1148525"/>
                  </a:cubicBezTo>
                  <a:lnTo>
                    <a:pt x="7658291" y="1150620"/>
                  </a:lnTo>
                  <a:cubicBezTo>
                    <a:pt x="7657148" y="1151763"/>
                    <a:pt x="7655910" y="1152906"/>
                    <a:pt x="7654576" y="1153858"/>
                  </a:cubicBezTo>
                  <a:lnTo>
                    <a:pt x="7654576" y="1153858"/>
                  </a:lnTo>
                  <a:close/>
                  <a:moveTo>
                    <a:pt x="7834408" y="1839373"/>
                  </a:moveTo>
                  <a:cubicBezTo>
                    <a:pt x="7830122" y="1839373"/>
                    <a:pt x="7828027" y="1837277"/>
                    <a:pt x="7828027" y="1832991"/>
                  </a:cubicBezTo>
                  <a:lnTo>
                    <a:pt x="7828027" y="1411224"/>
                  </a:lnTo>
                  <a:lnTo>
                    <a:pt x="7737253" y="1411224"/>
                  </a:lnTo>
                  <a:cubicBezTo>
                    <a:pt x="7732967" y="1411224"/>
                    <a:pt x="7730871" y="1409129"/>
                    <a:pt x="7730871" y="1404842"/>
                  </a:cubicBezTo>
                  <a:lnTo>
                    <a:pt x="7730871" y="1335405"/>
                  </a:lnTo>
                  <a:cubicBezTo>
                    <a:pt x="7730871" y="1331119"/>
                    <a:pt x="7732967" y="1329023"/>
                    <a:pt x="7737253" y="1329023"/>
                  </a:cubicBezTo>
                  <a:lnTo>
                    <a:pt x="7940231" y="1329023"/>
                  </a:lnTo>
                  <a:cubicBezTo>
                    <a:pt x="7944517" y="1329023"/>
                    <a:pt x="7946612" y="1331119"/>
                    <a:pt x="7946612" y="1335405"/>
                  </a:cubicBezTo>
                  <a:lnTo>
                    <a:pt x="7946612" y="1832991"/>
                  </a:lnTo>
                  <a:cubicBezTo>
                    <a:pt x="7946612" y="1837277"/>
                    <a:pt x="7944517" y="1839373"/>
                    <a:pt x="7940231" y="1839373"/>
                  </a:cubicBezTo>
                  <a:lnTo>
                    <a:pt x="7834503" y="1839373"/>
                  </a:lnTo>
                  <a:close/>
                  <a:moveTo>
                    <a:pt x="7829550" y="1219486"/>
                  </a:moveTo>
                  <a:cubicBezTo>
                    <a:pt x="7814215" y="1204246"/>
                    <a:pt x="7806595" y="1185100"/>
                    <a:pt x="7806595" y="1162336"/>
                  </a:cubicBezTo>
                  <a:cubicBezTo>
                    <a:pt x="7806595" y="1139571"/>
                    <a:pt x="7814310" y="1121569"/>
                    <a:pt x="7829550" y="1106233"/>
                  </a:cubicBezTo>
                  <a:cubicBezTo>
                    <a:pt x="7844885" y="1090993"/>
                    <a:pt x="7863935" y="1083278"/>
                    <a:pt x="7886700" y="1083278"/>
                  </a:cubicBezTo>
                  <a:cubicBezTo>
                    <a:pt x="7909465" y="1083278"/>
                    <a:pt x="7927468" y="1090803"/>
                    <a:pt x="7942803" y="1105662"/>
                  </a:cubicBezTo>
                  <a:cubicBezTo>
                    <a:pt x="7958138" y="1120616"/>
                    <a:pt x="7965758" y="1139476"/>
                    <a:pt x="7965758" y="1162241"/>
                  </a:cubicBezTo>
                  <a:cubicBezTo>
                    <a:pt x="7965758" y="1185005"/>
                    <a:pt x="7958042" y="1204055"/>
                    <a:pt x="7942803" y="1219391"/>
                  </a:cubicBezTo>
                  <a:cubicBezTo>
                    <a:pt x="7928039" y="1234440"/>
                    <a:pt x="7907751" y="1242727"/>
                    <a:pt x="7886700" y="1242346"/>
                  </a:cubicBezTo>
                  <a:cubicBezTo>
                    <a:pt x="7863935" y="1242346"/>
                    <a:pt x="7844790" y="1234631"/>
                    <a:pt x="7829550" y="1219391"/>
                  </a:cubicBezTo>
                  <a:lnTo>
                    <a:pt x="7829550" y="1219391"/>
                  </a:lnTo>
                  <a:close/>
                  <a:moveTo>
                    <a:pt x="8189405" y="1840992"/>
                  </a:moveTo>
                  <a:cubicBezTo>
                    <a:pt x="8172355" y="1830515"/>
                    <a:pt x="8158925" y="1814989"/>
                    <a:pt x="8150924" y="1796701"/>
                  </a:cubicBezTo>
                  <a:cubicBezTo>
                    <a:pt x="8142732" y="1778222"/>
                    <a:pt x="8137874" y="1756982"/>
                    <a:pt x="8136541" y="1733169"/>
                  </a:cubicBezTo>
                  <a:cubicBezTo>
                    <a:pt x="8135112" y="1708785"/>
                    <a:pt x="8134350" y="1684401"/>
                    <a:pt x="8134446" y="1660017"/>
                  </a:cubicBezTo>
                  <a:lnTo>
                    <a:pt x="8134446" y="1411224"/>
                  </a:lnTo>
                  <a:lnTo>
                    <a:pt x="8050054" y="1411224"/>
                  </a:lnTo>
                  <a:cubicBezTo>
                    <a:pt x="8045768" y="1411224"/>
                    <a:pt x="8043672" y="1409129"/>
                    <a:pt x="8043672" y="1404842"/>
                  </a:cubicBezTo>
                  <a:lnTo>
                    <a:pt x="8043672" y="1335405"/>
                  </a:lnTo>
                  <a:cubicBezTo>
                    <a:pt x="8043672" y="1331119"/>
                    <a:pt x="8045768" y="1329023"/>
                    <a:pt x="8050054" y="1329023"/>
                  </a:cubicBezTo>
                  <a:lnTo>
                    <a:pt x="8134446" y="1329023"/>
                  </a:lnTo>
                  <a:lnTo>
                    <a:pt x="8134446" y="1185958"/>
                  </a:lnTo>
                  <a:cubicBezTo>
                    <a:pt x="8134446" y="1182433"/>
                    <a:pt x="8135017" y="1179957"/>
                    <a:pt x="8136065" y="1178433"/>
                  </a:cubicBezTo>
                  <a:cubicBezTo>
                    <a:pt x="8137112" y="1177004"/>
                    <a:pt x="8139780" y="1175957"/>
                    <a:pt x="8144066" y="1175195"/>
                  </a:cubicBezTo>
                  <a:lnTo>
                    <a:pt x="8238078" y="1162336"/>
                  </a:lnTo>
                  <a:cubicBezTo>
                    <a:pt x="8240268" y="1162241"/>
                    <a:pt x="8242364" y="1161859"/>
                    <a:pt x="8244459" y="1161288"/>
                  </a:cubicBezTo>
                  <a:cubicBezTo>
                    <a:pt x="8247317" y="1160621"/>
                    <a:pt x="8249412" y="1160907"/>
                    <a:pt x="8250841" y="1162336"/>
                  </a:cubicBezTo>
                  <a:cubicBezTo>
                    <a:pt x="8252270" y="1163765"/>
                    <a:pt x="8252937" y="1167003"/>
                    <a:pt x="8252937" y="1171956"/>
                  </a:cubicBezTo>
                  <a:lnTo>
                    <a:pt x="8252937" y="1328928"/>
                  </a:lnTo>
                  <a:lnTo>
                    <a:pt x="8389715" y="1328928"/>
                  </a:lnTo>
                  <a:cubicBezTo>
                    <a:pt x="8391811" y="1328928"/>
                    <a:pt x="8392954" y="1330357"/>
                    <a:pt x="8392954" y="1333214"/>
                  </a:cubicBezTo>
                  <a:cubicBezTo>
                    <a:pt x="8392954" y="1335024"/>
                    <a:pt x="8392477" y="1336834"/>
                    <a:pt x="8391906" y="1338548"/>
                  </a:cubicBezTo>
                  <a:lnTo>
                    <a:pt x="8378000" y="1401508"/>
                  </a:lnTo>
                  <a:cubicBezTo>
                    <a:pt x="8376571" y="1405795"/>
                    <a:pt x="8375333" y="1408462"/>
                    <a:pt x="8374285" y="1409509"/>
                  </a:cubicBezTo>
                  <a:cubicBezTo>
                    <a:pt x="8373237" y="1410557"/>
                    <a:pt x="8370856" y="1411129"/>
                    <a:pt x="8367332" y="1411129"/>
                  </a:cubicBezTo>
                  <a:lnTo>
                    <a:pt x="8253032" y="1411129"/>
                  </a:lnTo>
                  <a:lnTo>
                    <a:pt x="8253032" y="1678115"/>
                  </a:lnTo>
                  <a:cubicBezTo>
                    <a:pt x="8253032" y="1698022"/>
                    <a:pt x="8255318" y="1715357"/>
                    <a:pt x="8259985" y="1729931"/>
                  </a:cubicBezTo>
                  <a:cubicBezTo>
                    <a:pt x="8264557" y="1744504"/>
                    <a:pt x="8277225" y="1751838"/>
                    <a:pt x="8297894" y="1751838"/>
                  </a:cubicBezTo>
                  <a:cubicBezTo>
                    <a:pt x="8309229" y="1751838"/>
                    <a:pt x="8319612" y="1750790"/>
                    <a:pt x="8328851" y="1748600"/>
                  </a:cubicBezTo>
                  <a:cubicBezTo>
                    <a:pt x="8338090" y="1746504"/>
                    <a:pt x="8346281" y="1744027"/>
                    <a:pt x="8353425" y="1741170"/>
                  </a:cubicBezTo>
                  <a:cubicBezTo>
                    <a:pt x="8357045" y="1739741"/>
                    <a:pt x="8359998" y="1738693"/>
                    <a:pt x="8362474" y="1737932"/>
                  </a:cubicBezTo>
                  <a:cubicBezTo>
                    <a:pt x="8364951" y="1737265"/>
                    <a:pt x="8367617" y="1736122"/>
                    <a:pt x="8370475" y="1734693"/>
                  </a:cubicBezTo>
                  <a:cubicBezTo>
                    <a:pt x="8375428" y="1733264"/>
                    <a:pt x="8378667" y="1733264"/>
                    <a:pt x="8380095" y="1734693"/>
                  </a:cubicBezTo>
                  <a:cubicBezTo>
                    <a:pt x="8381333" y="1735931"/>
                    <a:pt x="8382476" y="1737360"/>
                    <a:pt x="8383334" y="1738979"/>
                  </a:cubicBezTo>
                  <a:lnTo>
                    <a:pt x="8403622" y="1819084"/>
                  </a:lnTo>
                  <a:cubicBezTo>
                    <a:pt x="8405050" y="1821942"/>
                    <a:pt x="8404670" y="1824418"/>
                    <a:pt x="8402574" y="1826514"/>
                  </a:cubicBezTo>
                  <a:cubicBezTo>
                    <a:pt x="8394764" y="1835087"/>
                    <a:pt x="8378190" y="1842325"/>
                    <a:pt x="8352854" y="1848422"/>
                  </a:cubicBezTo>
                  <a:cubicBezTo>
                    <a:pt x="8327518" y="1854422"/>
                    <a:pt x="8297799" y="1857470"/>
                    <a:pt x="8263605" y="1857470"/>
                  </a:cubicBezTo>
                  <a:cubicBezTo>
                    <a:pt x="8231601" y="1857470"/>
                    <a:pt x="8206740" y="1851946"/>
                    <a:pt x="8189310" y="1840897"/>
                  </a:cubicBezTo>
                  <a:moveTo>
                    <a:pt x="8573929" y="1611916"/>
                  </a:moveTo>
                  <a:cubicBezTo>
                    <a:pt x="8573929" y="1628966"/>
                    <a:pt x="8575357" y="1646587"/>
                    <a:pt x="8578215" y="1664780"/>
                  </a:cubicBezTo>
                  <a:cubicBezTo>
                    <a:pt x="8581073" y="1682972"/>
                    <a:pt x="8587168" y="1699165"/>
                    <a:pt x="8596408" y="1713357"/>
                  </a:cubicBezTo>
                  <a:cubicBezTo>
                    <a:pt x="8605647" y="1727645"/>
                    <a:pt x="8618411" y="1739360"/>
                    <a:pt x="8634889" y="1748600"/>
                  </a:cubicBezTo>
                  <a:cubicBezTo>
                    <a:pt x="8651272" y="1757839"/>
                    <a:pt x="8672989" y="1762506"/>
                    <a:pt x="8700040" y="1762506"/>
                  </a:cubicBezTo>
                  <a:cubicBezTo>
                    <a:pt x="8719947" y="1762506"/>
                    <a:pt x="8737759" y="1760506"/>
                    <a:pt x="8753475" y="1756600"/>
                  </a:cubicBezTo>
                  <a:cubicBezTo>
                    <a:pt x="8769096" y="1752695"/>
                    <a:pt x="8782621" y="1748600"/>
                    <a:pt x="8794052" y="1744313"/>
                  </a:cubicBezTo>
                  <a:cubicBezTo>
                    <a:pt x="8806149" y="1740027"/>
                    <a:pt x="8815768" y="1735741"/>
                    <a:pt x="8822912" y="1731455"/>
                  </a:cubicBezTo>
                  <a:cubicBezTo>
                    <a:pt x="8825770" y="1730026"/>
                    <a:pt x="8828056" y="1728978"/>
                    <a:pt x="8829866" y="1728216"/>
                  </a:cubicBezTo>
                  <a:cubicBezTo>
                    <a:pt x="8831389" y="1727549"/>
                    <a:pt x="8833009" y="1727168"/>
                    <a:pt x="8834628" y="1727168"/>
                  </a:cubicBezTo>
                  <a:cubicBezTo>
                    <a:pt x="8836723" y="1727168"/>
                    <a:pt x="8838533" y="1728597"/>
                    <a:pt x="8839962" y="1731455"/>
                  </a:cubicBezTo>
                  <a:lnTo>
                    <a:pt x="8868823" y="1796606"/>
                  </a:lnTo>
                  <a:cubicBezTo>
                    <a:pt x="8870918" y="1800130"/>
                    <a:pt x="8870632" y="1803368"/>
                    <a:pt x="8867775" y="1806226"/>
                  </a:cubicBezTo>
                  <a:cubicBezTo>
                    <a:pt x="8862726" y="1811179"/>
                    <a:pt x="8854440" y="1816703"/>
                    <a:pt x="8842629" y="1822799"/>
                  </a:cubicBezTo>
                  <a:cubicBezTo>
                    <a:pt x="8828913" y="1829657"/>
                    <a:pt x="8814625" y="1835372"/>
                    <a:pt x="8799862" y="1839849"/>
                  </a:cubicBezTo>
                  <a:cubicBezTo>
                    <a:pt x="8783098" y="1845183"/>
                    <a:pt x="8765000" y="1849469"/>
                    <a:pt x="8745379" y="1852708"/>
                  </a:cubicBezTo>
                  <a:cubicBezTo>
                    <a:pt x="8725758" y="1855946"/>
                    <a:pt x="8705945" y="1857470"/>
                    <a:pt x="8686038" y="1857470"/>
                  </a:cubicBezTo>
                  <a:cubicBezTo>
                    <a:pt x="8651843" y="1857470"/>
                    <a:pt x="8620696" y="1852422"/>
                    <a:pt x="8592598" y="1842516"/>
                  </a:cubicBezTo>
                  <a:cubicBezTo>
                    <a:pt x="8564975" y="1832896"/>
                    <a:pt x="8540020" y="1816799"/>
                    <a:pt x="8519922" y="1795558"/>
                  </a:cubicBezTo>
                  <a:cubicBezTo>
                    <a:pt x="8499634" y="1774222"/>
                    <a:pt x="8483727" y="1746409"/>
                    <a:pt x="8472392" y="1712309"/>
                  </a:cubicBezTo>
                  <a:cubicBezTo>
                    <a:pt x="8460962" y="1678115"/>
                    <a:pt x="8455343" y="1637157"/>
                    <a:pt x="8455343" y="1589532"/>
                  </a:cubicBezTo>
                  <a:cubicBezTo>
                    <a:pt x="8455343" y="1547527"/>
                    <a:pt x="8460677" y="1509427"/>
                    <a:pt x="8471345" y="1475232"/>
                  </a:cubicBezTo>
                  <a:cubicBezTo>
                    <a:pt x="8482012" y="1441037"/>
                    <a:pt x="8497158" y="1411796"/>
                    <a:pt x="8516779" y="1387697"/>
                  </a:cubicBezTo>
                  <a:cubicBezTo>
                    <a:pt x="8536019" y="1363790"/>
                    <a:pt x="8560213" y="1344454"/>
                    <a:pt x="8587835" y="1331119"/>
                  </a:cubicBezTo>
                  <a:cubicBezTo>
                    <a:pt x="8615649" y="1317593"/>
                    <a:pt x="8646605" y="1310831"/>
                    <a:pt x="8680799" y="1310831"/>
                  </a:cubicBezTo>
                  <a:cubicBezTo>
                    <a:pt x="8724233" y="1310831"/>
                    <a:pt x="8759285" y="1319403"/>
                    <a:pt x="8786050" y="1336453"/>
                  </a:cubicBezTo>
                  <a:cubicBezTo>
                    <a:pt x="8812244" y="1353026"/>
                    <a:pt x="8833771" y="1375982"/>
                    <a:pt x="8848534" y="1403223"/>
                  </a:cubicBezTo>
                  <a:cubicBezTo>
                    <a:pt x="8863489" y="1430560"/>
                    <a:pt x="8873490" y="1461135"/>
                    <a:pt x="8878443" y="1494568"/>
                  </a:cubicBezTo>
                  <a:cubicBezTo>
                    <a:pt x="8883396" y="1528000"/>
                    <a:pt x="8885967" y="1561148"/>
                    <a:pt x="8885967" y="1593914"/>
                  </a:cubicBezTo>
                  <a:cubicBezTo>
                    <a:pt x="8885967" y="1602486"/>
                    <a:pt x="8885301" y="1607630"/>
                    <a:pt x="8883872" y="1609439"/>
                  </a:cubicBezTo>
                  <a:cubicBezTo>
                    <a:pt x="8882443" y="1611249"/>
                    <a:pt x="8877871" y="1612106"/>
                    <a:pt x="8869966" y="1612106"/>
                  </a:cubicBezTo>
                  <a:lnTo>
                    <a:pt x="8574024" y="1612106"/>
                  </a:lnTo>
                  <a:close/>
                  <a:moveTo>
                    <a:pt x="8619267" y="1409033"/>
                  </a:moveTo>
                  <a:cubicBezTo>
                    <a:pt x="8606124" y="1419701"/>
                    <a:pt x="8596312" y="1432179"/>
                    <a:pt x="8589931" y="1446371"/>
                  </a:cubicBezTo>
                  <a:cubicBezTo>
                    <a:pt x="8584311" y="1459516"/>
                    <a:pt x="8580406" y="1473327"/>
                    <a:pt x="8578215" y="1487519"/>
                  </a:cubicBezTo>
                  <a:cubicBezTo>
                    <a:pt x="8576120" y="1501521"/>
                    <a:pt x="8574310" y="1515618"/>
                    <a:pt x="8572881" y="1529715"/>
                  </a:cubicBezTo>
                  <a:lnTo>
                    <a:pt x="8758809" y="1529715"/>
                  </a:lnTo>
                  <a:cubicBezTo>
                    <a:pt x="8758809" y="1515427"/>
                    <a:pt x="8758142" y="1500473"/>
                    <a:pt x="8756714" y="1484852"/>
                  </a:cubicBezTo>
                  <a:cubicBezTo>
                    <a:pt x="8755380" y="1469612"/>
                    <a:pt x="8751761" y="1454658"/>
                    <a:pt x="8746045" y="1440561"/>
                  </a:cubicBezTo>
                  <a:cubicBezTo>
                    <a:pt x="8740711" y="1427131"/>
                    <a:pt x="8731853" y="1415320"/>
                    <a:pt x="8720424" y="1406366"/>
                  </a:cubicBezTo>
                  <a:cubicBezTo>
                    <a:pt x="8708993" y="1397508"/>
                    <a:pt x="8693372" y="1393031"/>
                    <a:pt x="8673370" y="1393031"/>
                  </a:cubicBezTo>
                  <a:cubicBezTo>
                    <a:pt x="8650605" y="1393031"/>
                    <a:pt x="8632603" y="1398365"/>
                    <a:pt x="8619458" y="1409033"/>
                  </a:cubicBezTo>
                  <a:lnTo>
                    <a:pt x="8619458" y="1409033"/>
                  </a:lnTo>
                  <a:close/>
                  <a:moveTo>
                    <a:pt x="9048559" y="1840992"/>
                  </a:moveTo>
                  <a:cubicBezTo>
                    <a:pt x="9032367" y="1830133"/>
                    <a:pt x="9019699" y="1814703"/>
                    <a:pt x="9012269" y="1796701"/>
                  </a:cubicBezTo>
                  <a:cubicBezTo>
                    <a:pt x="9004459" y="1778222"/>
                    <a:pt x="8999791" y="1756982"/>
                    <a:pt x="8998363" y="1733169"/>
                  </a:cubicBezTo>
                  <a:cubicBezTo>
                    <a:pt x="8996934" y="1708785"/>
                    <a:pt x="8996267" y="1684401"/>
                    <a:pt x="8996267" y="1660017"/>
                  </a:cubicBezTo>
                  <a:lnTo>
                    <a:pt x="8996267" y="1116521"/>
                  </a:lnTo>
                  <a:cubicBezTo>
                    <a:pt x="8996267" y="1112234"/>
                    <a:pt x="8996934" y="1109758"/>
                    <a:pt x="8998363" y="1108996"/>
                  </a:cubicBezTo>
                  <a:cubicBezTo>
                    <a:pt x="8999125" y="1107567"/>
                    <a:pt x="9000839" y="1106519"/>
                    <a:pt x="9003697" y="1105757"/>
                  </a:cubicBezTo>
                  <a:cubicBezTo>
                    <a:pt x="9005792" y="1105186"/>
                    <a:pt x="9007983" y="1104805"/>
                    <a:pt x="9010079" y="1104709"/>
                  </a:cubicBezTo>
                  <a:lnTo>
                    <a:pt x="9100851" y="1085469"/>
                  </a:lnTo>
                  <a:cubicBezTo>
                    <a:pt x="9102280" y="1085469"/>
                    <a:pt x="9103233" y="1085279"/>
                    <a:pt x="9103519" y="1084898"/>
                  </a:cubicBezTo>
                  <a:cubicBezTo>
                    <a:pt x="9103900" y="1084612"/>
                    <a:pt x="9104757" y="1084326"/>
                    <a:pt x="9106186" y="1084326"/>
                  </a:cubicBezTo>
                  <a:lnTo>
                    <a:pt x="9110472" y="1084326"/>
                  </a:lnTo>
                  <a:cubicBezTo>
                    <a:pt x="9111901" y="1085088"/>
                    <a:pt x="9113234" y="1086231"/>
                    <a:pt x="9114282" y="1087565"/>
                  </a:cubicBezTo>
                  <a:cubicBezTo>
                    <a:pt x="9114663" y="1088231"/>
                    <a:pt x="9114758" y="1091470"/>
                    <a:pt x="9114758" y="1097185"/>
                  </a:cubicBezTo>
                  <a:lnTo>
                    <a:pt x="9114758" y="1679162"/>
                  </a:lnTo>
                  <a:cubicBezTo>
                    <a:pt x="9114758" y="1699165"/>
                    <a:pt x="9116759" y="1716215"/>
                    <a:pt x="9120664" y="1730407"/>
                  </a:cubicBezTo>
                  <a:cubicBezTo>
                    <a:pt x="9124569" y="1744694"/>
                    <a:pt x="9135427" y="1751743"/>
                    <a:pt x="9153239" y="1751743"/>
                  </a:cubicBezTo>
                  <a:cubicBezTo>
                    <a:pt x="9163050" y="1751743"/>
                    <a:pt x="9172861" y="1749933"/>
                    <a:pt x="9182100" y="1746409"/>
                  </a:cubicBezTo>
                  <a:cubicBezTo>
                    <a:pt x="9187815" y="1744980"/>
                    <a:pt x="9190958" y="1744313"/>
                    <a:pt x="9191720" y="1744313"/>
                  </a:cubicBezTo>
                  <a:cubicBezTo>
                    <a:pt x="9193816" y="1744313"/>
                    <a:pt x="9195340" y="1745361"/>
                    <a:pt x="9196007" y="1747552"/>
                  </a:cubicBezTo>
                  <a:lnTo>
                    <a:pt x="9215247" y="1826609"/>
                  </a:lnTo>
                  <a:cubicBezTo>
                    <a:pt x="9215914" y="1830133"/>
                    <a:pt x="9216104" y="1832324"/>
                    <a:pt x="9215724" y="1832991"/>
                  </a:cubicBezTo>
                  <a:lnTo>
                    <a:pt x="9214104" y="1836230"/>
                  </a:lnTo>
                  <a:cubicBezTo>
                    <a:pt x="9209817" y="1841183"/>
                    <a:pt x="9198769" y="1846040"/>
                    <a:pt x="9181052" y="1850612"/>
                  </a:cubicBezTo>
                  <a:cubicBezTo>
                    <a:pt x="9163241" y="1855280"/>
                    <a:pt x="9142571" y="1857566"/>
                    <a:pt x="9119045" y="1857566"/>
                  </a:cubicBezTo>
                  <a:cubicBezTo>
                    <a:pt x="9088374" y="1857566"/>
                    <a:pt x="9064847" y="1852041"/>
                    <a:pt x="9048464" y="1840992"/>
                  </a:cubicBezTo>
                  <a:moveTo>
                    <a:pt x="9600914" y="1839373"/>
                  </a:moveTo>
                  <a:cubicBezTo>
                    <a:pt x="9596628" y="1839373"/>
                    <a:pt x="9594532" y="1837277"/>
                    <a:pt x="9594532" y="1832991"/>
                  </a:cubicBezTo>
                  <a:lnTo>
                    <a:pt x="9594532" y="1504093"/>
                  </a:lnTo>
                  <a:cubicBezTo>
                    <a:pt x="9594532" y="1494187"/>
                    <a:pt x="9593961" y="1483424"/>
                    <a:pt x="9592913" y="1472089"/>
                  </a:cubicBezTo>
                  <a:cubicBezTo>
                    <a:pt x="9591961" y="1461135"/>
                    <a:pt x="9589103" y="1450467"/>
                    <a:pt x="9584341" y="1440561"/>
                  </a:cubicBezTo>
                  <a:cubicBezTo>
                    <a:pt x="9579673" y="1430846"/>
                    <a:pt x="9572625" y="1422464"/>
                    <a:pt x="9564052" y="1415987"/>
                  </a:cubicBezTo>
                  <a:cubicBezTo>
                    <a:pt x="9555099" y="1409224"/>
                    <a:pt x="9542526" y="1405890"/>
                    <a:pt x="9526143" y="1405890"/>
                  </a:cubicBezTo>
                  <a:cubicBezTo>
                    <a:pt x="9514046" y="1405890"/>
                    <a:pt x="9502616" y="1407700"/>
                    <a:pt x="9491949" y="1411224"/>
                  </a:cubicBezTo>
                  <a:cubicBezTo>
                    <a:pt x="9472993" y="1417415"/>
                    <a:pt x="9455372" y="1427226"/>
                    <a:pt x="9440133" y="1440085"/>
                  </a:cubicBezTo>
                  <a:cubicBezTo>
                    <a:pt x="9433370" y="1445800"/>
                    <a:pt x="9427845" y="1450467"/>
                    <a:pt x="9423559" y="1453991"/>
                  </a:cubicBezTo>
                  <a:lnTo>
                    <a:pt x="9423559" y="1833086"/>
                  </a:lnTo>
                  <a:cubicBezTo>
                    <a:pt x="9423559" y="1837373"/>
                    <a:pt x="9421463" y="1839468"/>
                    <a:pt x="9417177" y="1839468"/>
                  </a:cubicBezTo>
                  <a:lnTo>
                    <a:pt x="9311450" y="1839468"/>
                  </a:lnTo>
                  <a:cubicBezTo>
                    <a:pt x="9307163" y="1839468"/>
                    <a:pt x="9305067" y="1837373"/>
                    <a:pt x="9305067" y="1833086"/>
                  </a:cubicBezTo>
                  <a:lnTo>
                    <a:pt x="9305067" y="1510570"/>
                  </a:lnTo>
                  <a:cubicBezTo>
                    <a:pt x="9305067" y="1472089"/>
                    <a:pt x="9304020" y="1442942"/>
                    <a:pt x="9301829" y="1423035"/>
                  </a:cubicBezTo>
                  <a:cubicBezTo>
                    <a:pt x="9299639" y="1403128"/>
                    <a:pt x="9297162" y="1388174"/>
                    <a:pt x="9294305" y="1378172"/>
                  </a:cubicBezTo>
                  <a:cubicBezTo>
                    <a:pt x="9293161" y="1373696"/>
                    <a:pt x="9291924" y="1369219"/>
                    <a:pt x="9290590" y="1364837"/>
                  </a:cubicBezTo>
                  <a:cubicBezTo>
                    <a:pt x="9289542" y="1361694"/>
                    <a:pt x="9288304" y="1358741"/>
                    <a:pt x="9286875" y="1355789"/>
                  </a:cubicBezTo>
                  <a:cubicBezTo>
                    <a:pt x="9285541" y="1352741"/>
                    <a:pt x="9285161" y="1349407"/>
                    <a:pt x="9285827" y="1346168"/>
                  </a:cubicBezTo>
                  <a:cubicBezTo>
                    <a:pt x="9285827" y="1344073"/>
                    <a:pt x="9287256" y="1342263"/>
                    <a:pt x="9290114" y="1340834"/>
                  </a:cubicBezTo>
                  <a:lnTo>
                    <a:pt x="9371266" y="1314164"/>
                  </a:lnTo>
                  <a:cubicBezTo>
                    <a:pt x="9374886" y="1312735"/>
                    <a:pt x="9378220" y="1311688"/>
                    <a:pt x="9381458" y="1310926"/>
                  </a:cubicBezTo>
                  <a:cubicBezTo>
                    <a:pt x="9384697" y="1310259"/>
                    <a:pt x="9386983" y="1310926"/>
                    <a:pt x="9388411" y="1313021"/>
                  </a:cubicBezTo>
                  <a:cubicBezTo>
                    <a:pt x="9391936" y="1317308"/>
                    <a:pt x="9395746" y="1324737"/>
                    <a:pt x="9399651" y="1335405"/>
                  </a:cubicBezTo>
                  <a:cubicBezTo>
                    <a:pt x="9403556" y="1346073"/>
                    <a:pt x="9408319" y="1364933"/>
                    <a:pt x="9414034" y="1391983"/>
                  </a:cubicBezTo>
                  <a:cubicBezTo>
                    <a:pt x="9423273" y="1384173"/>
                    <a:pt x="9430608" y="1377791"/>
                    <a:pt x="9435941" y="1372743"/>
                  </a:cubicBezTo>
                  <a:cubicBezTo>
                    <a:pt x="9440989" y="1367981"/>
                    <a:pt x="9446228" y="1363408"/>
                    <a:pt x="9451467" y="1358837"/>
                  </a:cubicBezTo>
                  <a:cubicBezTo>
                    <a:pt x="9469755" y="1343787"/>
                    <a:pt x="9490329" y="1331690"/>
                    <a:pt x="9512332" y="1323023"/>
                  </a:cubicBezTo>
                  <a:cubicBezTo>
                    <a:pt x="9534906" y="1314641"/>
                    <a:pt x="9558814" y="1310450"/>
                    <a:pt x="9582817" y="1310735"/>
                  </a:cubicBezTo>
                  <a:cubicBezTo>
                    <a:pt x="9597104" y="1310735"/>
                    <a:pt x="9611868" y="1312735"/>
                    <a:pt x="9627108" y="1316641"/>
                  </a:cubicBezTo>
                  <a:cubicBezTo>
                    <a:pt x="9642634" y="1320641"/>
                    <a:pt x="9657016" y="1328166"/>
                    <a:pt x="9669304" y="1338548"/>
                  </a:cubicBezTo>
                  <a:cubicBezTo>
                    <a:pt x="9682162" y="1349216"/>
                    <a:pt x="9692640" y="1364171"/>
                    <a:pt x="9700832" y="1383411"/>
                  </a:cubicBezTo>
                  <a:cubicBezTo>
                    <a:pt x="9709023" y="1402651"/>
                    <a:pt x="9713119" y="1427607"/>
                    <a:pt x="9713119" y="1458182"/>
                  </a:cubicBezTo>
                  <a:lnTo>
                    <a:pt x="9713119" y="1832991"/>
                  </a:lnTo>
                  <a:cubicBezTo>
                    <a:pt x="9713119" y="1837277"/>
                    <a:pt x="9711024" y="1839373"/>
                    <a:pt x="9706737" y="1839373"/>
                  </a:cubicBezTo>
                  <a:lnTo>
                    <a:pt x="9601009" y="1839373"/>
                  </a:lnTo>
                  <a:close/>
                  <a:moveTo>
                    <a:pt x="10152126" y="1853279"/>
                  </a:moveTo>
                  <a:cubicBezTo>
                    <a:pt x="10149269" y="1854708"/>
                    <a:pt x="10146792" y="1855756"/>
                    <a:pt x="10144602" y="1856518"/>
                  </a:cubicBezTo>
                  <a:cubicBezTo>
                    <a:pt x="10143173" y="1856518"/>
                    <a:pt x="10142125" y="1856804"/>
                    <a:pt x="10141362" y="1857566"/>
                  </a:cubicBezTo>
                  <a:cubicBezTo>
                    <a:pt x="10137077" y="1857566"/>
                    <a:pt x="10132314" y="1850231"/>
                    <a:pt x="10126980" y="1835658"/>
                  </a:cubicBezTo>
                  <a:cubicBezTo>
                    <a:pt x="10121074" y="1819180"/>
                    <a:pt x="10116693" y="1802225"/>
                    <a:pt x="10113645" y="1784985"/>
                  </a:cubicBezTo>
                  <a:cubicBezTo>
                    <a:pt x="10107168" y="1790795"/>
                    <a:pt x="10100881" y="1796796"/>
                    <a:pt x="10094976" y="1803178"/>
                  </a:cubicBezTo>
                  <a:cubicBezTo>
                    <a:pt x="10091071" y="1807464"/>
                    <a:pt x="10086975" y="1811369"/>
                    <a:pt x="10082689" y="1814893"/>
                  </a:cubicBezTo>
                  <a:cubicBezTo>
                    <a:pt x="10078974" y="1818608"/>
                    <a:pt x="10075069" y="1821942"/>
                    <a:pt x="10070972" y="1825085"/>
                  </a:cubicBezTo>
                  <a:cubicBezTo>
                    <a:pt x="10066116" y="1828609"/>
                    <a:pt x="10061163" y="1832039"/>
                    <a:pt x="10056019" y="1835277"/>
                  </a:cubicBezTo>
                  <a:cubicBezTo>
                    <a:pt x="10046017" y="1840992"/>
                    <a:pt x="10033921" y="1846135"/>
                    <a:pt x="10019728" y="1850803"/>
                  </a:cubicBezTo>
                  <a:cubicBezTo>
                    <a:pt x="10005440" y="1855470"/>
                    <a:pt x="9988772" y="1857756"/>
                    <a:pt x="9969532" y="1857756"/>
                  </a:cubicBezTo>
                  <a:cubicBezTo>
                    <a:pt x="9922478" y="1857756"/>
                    <a:pt x="9885426" y="1843850"/>
                    <a:pt x="9858375" y="1816132"/>
                  </a:cubicBezTo>
                  <a:cubicBezTo>
                    <a:pt x="9831324" y="1788319"/>
                    <a:pt x="9817798" y="1750314"/>
                    <a:pt x="9817798" y="1701832"/>
                  </a:cubicBezTo>
                  <a:cubicBezTo>
                    <a:pt x="9817798" y="1673352"/>
                    <a:pt x="9822370" y="1649349"/>
                    <a:pt x="9831705" y="1629727"/>
                  </a:cubicBezTo>
                  <a:cubicBezTo>
                    <a:pt x="9840277" y="1611058"/>
                    <a:pt x="9852851" y="1594485"/>
                    <a:pt x="9868566" y="1581150"/>
                  </a:cubicBezTo>
                  <a:cubicBezTo>
                    <a:pt x="9884092" y="1568196"/>
                    <a:pt x="9901810" y="1558290"/>
                    <a:pt x="9920954" y="1551813"/>
                  </a:cubicBezTo>
                  <a:cubicBezTo>
                    <a:pt x="9940576" y="1545050"/>
                    <a:pt x="9960769" y="1540002"/>
                    <a:pt x="9981343" y="1536859"/>
                  </a:cubicBezTo>
                  <a:cubicBezTo>
                    <a:pt x="10001631" y="1533716"/>
                    <a:pt x="10022205" y="1531715"/>
                    <a:pt x="10042779" y="1530953"/>
                  </a:cubicBezTo>
                  <a:cubicBezTo>
                    <a:pt x="10060781" y="1530287"/>
                    <a:pt x="10078784" y="1529906"/>
                    <a:pt x="10096691" y="1529906"/>
                  </a:cubicBezTo>
                  <a:lnTo>
                    <a:pt x="10096691" y="1488281"/>
                  </a:lnTo>
                  <a:cubicBezTo>
                    <a:pt x="10096691" y="1476470"/>
                    <a:pt x="10095834" y="1464659"/>
                    <a:pt x="10094023" y="1453039"/>
                  </a:cubicBezTo>
                  <a:cubicBezTo>
                    <a:pt x="10092499" y="1442942"/>
                    <a:pt x="10088404" y="1433417"/>
                    <a:pt x="10082308" y="1425226"/>
                  </a:cubicBezTo>
                  <a:cubicBezTo>
                    <a:pt x="10075641" y="1416939"/>
                    <a:pt x="10066687" y="1410652"/>
                    <a:pt x="10056685" y="1407033"/>
                  </a:cubicBezTo>
                  <a:cubicBezTo>
                    <a:pt x="10045637" y="1402747"/>
                    <a:pt x="10030873" y="1400651"/>
                    <a:pt x="10012299" y="1400651"/>
                  </a:cubicBezTo>
                  <a:cubicBezTo>
                    <a:pt x="9996869" y="1400651"/>
                    <a:pt x="9981438" y="1402461"/>
                    <a:pt x="9966388" y="1405985"/>
                  </a:cubicBezTo>
                  <a:cubicBezTo>
                    <a:pt x="9951434" y="1409509"/>
                    <a:pt x="9937909" y="1413129"/>
                    <a:pt x="9925812" y="1416653"/>
                  </a:cubicBezTo>
                  <a:cubicBezTo>
                    <a:pt x="9920097" y="1418749"/>
                    <a:pt x="9914573" y="1420940"/>
                    <a:pt x="9909238" y="1423035"/>
                  </a:cubicBezTo>
                  <a:cubicBezTo>
                    <a:pt x="9904476" y="1424940"/>
                    <a:pt x="9899618" y="1426750"/>
                    <a:pt x="9894855" y="1428369"/>
                  </a:cubicBezTo>
                  <a:cubicBezTo>
                    <a:pt x="9888474" y="1430465"/>
                    <a:pt x="9884187" y="1431608"/>
                    <a:pt x="9881997" y="1431608"/>
                  </a:cubicBezTo>
                  <a:cubicBezTo>
                    <a:pt x="9879140" y="1431608"/>
                    <a:pt x="9877711" y="1430560"/>
                    <a:pt x="9877711" y="1428369"/>
                  </a:cubicBezTo>
                  <a:lnTo>
                    <a:pt x="9856375" y="1363218"/>
                  </a:lnTo>
                  <a:cubicBezTo>
                    <a:pt x="9855517" y="1361504"/>
                    <a:pt x="9854851" y="1359694"/>
                    <a:pt x="9854279" y="1357884"/>
                  </a:cubicBezTo>
                  <a:cubicBezTo>
                    <a:pt x="9853612" y="1356170"/>
                    <a:pt x="9853231" y="1354360"/>
                    <a:pt x="9853231" y="1352550"/>
                  </a:cubicBezTo>
                  <a:cubicBezTo>
                    <a:pt x="9853231" y="1349026"/>
                    <a:pt x="9858947" y="1344740"/>
                    <a:pt x="9870281" y="1339691"/>
                  </a:cubicBezTo>
                  <a:cubicBezTo>
                    <a:pt x="9884283" y="1333881"/>
                    <a:pt x="9898761" y="1329214"/>
                    <a:pt x="9913525" y="1325785"/>
                  </a:cubicBezTo>
                  <a:cubicBezTo>
                    <a:pt x="9932766" y="1321213"/>
                    <a:pt x="9952196" y="1317593"/>
                    <a:pt x="9971723" y="1315117"/>
                  </a:cubicBezTo>
                  <a:cubicBezTo>
                    <a:pt x="9991916" y="1312355"/>
                    <a:pt x="10012299" y="1310926"/>
                    <a:pt x="10032588" y="1310831"/>
                  </a:cubicBezTo>
                  <a:cubicBezTo>
                    <a:pt x="10097357" y="1310831"/>
                    <a:pt x="10142791" y="1324737"/>
                    <a:pt x="10168794" y="1352455"/>
                  </a:cubicBezTo>
                  <a:cubicBezTo>
                    <a:pt x="10194797" y="1380173"/>
                    <a:pt x="10207753" y="1420749"/>
                    <a:pt x="10207753" y="1474184"/>
                  </a:cubicBezTo>
                  <a:lnTo>
                    <a:pt x="10207753" y="1680305"/>
                  </a:lnTo>
                  <a:cubicBezTo>
                    <a:pt x="10207753" y="1706594"/>
                    <a:pt x="10209180" y="1728025"/>
                    <a:pt x="10212038" y="1744408"/>
                  </a:cubicBezTo>
                  <a:cubicBezTo>
                    <a:pt x="10214896" y="1760792"/>
                    <a:pt x="10218039" y="1773936"/>
                    <a:pt x="10221659" y="1783937"/>
                  </a:cubicBezTo>
                  <a:cubicBezTo>
                    <a:pt x="10223754" y="1788985"/>
                    <a:pt x="10225564" y="1792986"/>
                    <a:pt x="10226992" y="1796225"/>
                  </a:cubicBezTo>
                  <a:cubicBezTo>
                    <a:pt x="10228421" y="1799463"/>
                    <a:pt x="10229850" y="1802797"/>
                    <a:pt x="10231279" y="1806416"/>
                  </a:cubicBezTo>
                  <a:cubicBezTo>
                    <a:pt x="10234136" y="1812131"/>
                    <a:pt x="10235565" y="1815656"/>
                    <a:pt x="10235565" y="1817084"/>
                  </a:cubicBezTo>
                  <a:cubicBezTo>
                    <a:pt x="10235565" y="1818513"/>
                    <a:pt x="10234136" y="1819942"/>
                    <a:pt x="10231279" y="1821371"/>
                  </a:cubicBezTo>
                  <a:lnTo>
                    <a:pt x="10152221" y="1853375"/>
                  </a:lnTo>
                  <a:lnTo>
                    <a:pt x="10152221" y="1853375"/>
                  </a:lnTo>
                  <a:close/>
                  <a:moveTo>
                    <a:pt x="10052685" y="1600200"/>
                  </a:moveTo>
                  <a:cubicBezTo>
                    <a:pt x="10044874" y="1600962"/>
                    <a:pt x="10036492" y="1601629"/>
                    <a:pt x="10027539" y="1602296"/>
                  </a:cubicBezTo>
                  <a:cubicBezTo>
                    <a:pt x="10018300" y="1603058"/>
                    <a:pt x="10009155" y="1604867"/>
                    <a:pt x="10000298" y="1607630"/>
                  </a:cubicBezTo>
                  <a:cubicBezTo>
                    <a:pt x="9981819" y="1612678"/>
                    <a:pt x="9965245" y="1621631"/>
                    <a:pt x="9950672" y="1634871"/>
                  </a:cubicBezTo>
                  <a:cubicBezTo>
                    <a:pt x="9936004" y="1648016"/>
                    <a:pt x="9928765" y="1667827"/>
                    <a:pt x="9928765" y="1694117"/>
                  </a:cubicBezTo>
                  <a:cubicBezTo>
                    <a:pt x="9928765" y="1716881"/>
                    <a:pt x="9936290" y="1736122"/>
                    <a:pt x="9951244" y="1751743"/>
                  </a:cubicBezTo>
                  <a:cubicBezTo>
                    <a:pt x="9966197" y="1767364"/>
                    <a:pt x="9985058" y="1775270"/>
                    <a:pt x="10007822" y="1775270"/>
                  </a:cubicBezTo>
                  <a:cubicBezTo>
                    <a:pt x="10029159" y="1775270"/>
                    <a:pt x="10047351" y="1769745"/>
                    <a:pt x="10062306" y="1758696"/>
                  </a:cubicBezTo>
                  <a:cubicBezTo>
                    <a:pt x="10077259" y="1747647"/>
                    <a:pt x="10088690" y="1737836"/>
                    <a:pt x="10096500" y="1729359"/>
                  </a:cubicBezTo>
                  <a:lnTo>
                    <a:pt x="10096500" y="1600105"/>
                  </a:lnTo>
                  <a:lnTo>
                    <a:pt x="10052685" y="1600105"/>
                  </a:lnTo>
                  <a:close/>
                </a:path>
              </a:pathLst>
            </a:custGeom>
            <a:solidFill>
              <a:srgbClr val="002E5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Ovál 2">
            <a:extLst>
              <a:ext uri="{FF2B5EF4-FFF2-40B4-BE49-F238E27FC236}">
                <a16:creationId xmlns:a16="http://schemas.microsoft.com/office/drawing/2014/main" id="{4A2AA220-896F-B585-4CBD-9EF548411CB7}"/>
              </a:ext>
            </a:extLst>
          </p:cNvPr>
          <p:cNvSpPr/>
          <p:nvPr/>
        </p:nvSpPr>
        <p:spPr>
          <a:xfrm>
            <a:off x="-931079" y="1954481"/>
            <a:ext cx="6328528" cy="6328528"/>
          </a:xfrm>
          <a:prstGeom prst="ellipse">
            <a:avLst/>
          </a:prstGeom>
          <a:blipFill>
            <a:blip r:embed="rId4"/>
            <a:srcRect/>
            <a:stretch>
              <a:fillRect l="-11444" t="-40927" r="-66168" b="22518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CF0B770-06D6-6172-E872-0928E9F0FD01}"/>
              </a:ext>
            </a:extLst>
          </p:cNvPr>
          <p:cNvSpPr/>
          <p:nvPr/>
        </p:nvSpPr>
        <p:spPr>
          <a:xfrm>
            <a:off x="-931079" y="228600"/>
            <a:ext cx="6328528" cy="8054409"/>
          </a:xfrm>
          <a:prstGeom prst="rect">
            <a:avLst/>
          </a:prstGeom>
          <a:blipFill>
            <a:blip r:embed="rId5"/>
            <a:srcRect/>
            <a:stretch>
              <a:fillRect l="-11444" t="-10730" r="-66168" b="17692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err="1"/>
          </a:p>
        </p:txBody>
      </p:sp>
    </p:spTree>
    <p:extLst>
      <p:ext uri="{BB962C8B-B14F-4D97-AF65-F5344CB8AC3E}">
        <p14:creationId xmlns:p14="http://schemas.microsoft.com/office/powerpoint/2010/main" val="102925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ČSOB">
  <a:themeElements>
    <a:clrScheme name="CSOB - PALETA">
      <a:dk1>
        <a:srgbClr val="3C3C3C"/>
      </a:dk1>
      <a:lt1>
        <a:srgbClr val="FFFFFF"/>
      </a:lt1>
      <a:dk2>
        <a:srgbClr val="0099CD"/>
      </a:dk2>
      <a:lt2>
        <a:srgbClr val="003366"/>
      </a:lt2>
      <a:accent1>
        <a:srgbClr val="82B800"/>
      </a:accent1>
      <a:accent2>
        <a:srgbClr val="FF6000"/>
      </a:accent2>
      <a:accent3>
        <a:srgbClr val="FACB17"/>
      </a:accent3>
      <a:accent4>
        <a:srgbClr val="8E2D33"/>
      </a:accent4>
      <a:accent5>
        <a:srgbClr val="B6005E"/>
      </a:accent5>
      <a:accent6>
        <a:srgbClr val="693393"/>
      </a:accent6>
      <a:hlink>
        <a:srgbClr val="0099CD"/>
      </a:hlink>
      <a:folHlink>
        <a:srgbClr val="003366"/>
      </a:folHlink>
    </a:clrScheme>
    <a:fontScheme name="Custom 2">
      <a:majorFont>
        <a:latin typeface="Sen ExtraBold"/>
        <a:ea typeface=""/>
        <a:cs typeface=""/>
      </a:majorFont>
      <a:minorFont>
        <a:latin typeface="Se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14A0C1"/>
            </a:gs>
            <a:gs pos="100000">
              <a:srgbClr val="56BFE9"/>
            </a:gs>
          </a:gsLst>
          <a:lin ang="18900000" scaled="1"/>
        </a:gra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30400" indent="-230400" algn="l">
          <a:buClr>
            <a:schemeClr val="bg2"/>
          </a:buClr>
          <a:buFont typeface="Arial" panose="020B0604020202020204" pitchFamily="34" charset="0"/>
          <a:buChar char="•"/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ČSOB">
  <a:themeElements>
    <a:clrScheme name="CSOB - PALETA">
      <a:dk1>
        <a:srgbClr val="3C3C3C"/>
      </a:dk1>
      <a:lt1>
        <a:srgbClr val="FFFFFF"/>
      </a:lt1>
      <a:dk2>
        <a:srgbClr val="0099CD"/>
      </a:dk2>
      <a:lt2>
        <a:srgbClr val="003366"/>
      </a:lt2>
      <a:accent1>
        <a:srgbClr val="82B800"/>
      </a:accent1>
      <a:accent2>
        <a:srgbClr val="FF6000"/>
      </a:accent2>
      <a:accent3>
        <a:srgbClr val="FACB17"/>
      </a:accent3>
      <a:accent4>
        <a:srgbClr val="8E2D33"/>
      </a:accent4>
      <a:accent5>
        <a:srgbClr val="B6005E"/>
      </a:accent5>
      <a:accent6>
        <a:srgbClr val="693393"/>
      </a:accent6>
      <a:hlink>
        <a:srgbClr val="0099CD"/>
      </a:hlink>
      <a:folHlink>
        <a:srgbClr val="003366"/>
      </a:folHlink>
    </a:clrScheme>
    <a:fontScheme name="Custom 2">
      <a:majorFont>
        <a:latin typeface="Sen ExtraBold"/>
        <a:ea typeface=""/>
        <a:cs typeface=""/>
      </a:majorFont>
      <a:minorFont>
        <a:latin typeface="Se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14A0C1"/>
            </a:gs>
            <a:gs pos="100000">
              <a:srgbClr val="56BFE9"/>
            </a:gs>
          </a:gsLst>
          <a:lin ang="18900000" scaled="1"/>
        </a:gra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30400" indent="-230400" algn="l">
          <a:buClr>
            <a:schemeClr val="bg2"/>
          </a:buClr>
          <a:buFont typeface="Arial" panose="020B0604020202020204" pitchFamily="34" charset="0"/>
          <a:buChar char="•"/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Vlastní 23">
      <a:dk1>
        <a:srgbClr val="3C3C3C"/>
      </a:dk1>
      <a:lt1>
        <a:sysClr val="window" lastClr="FFFFFF"/>
      </a:lt1>
      <a:dk2>
        <a:srgbClr val="0099CD"/>
      </a:dk2>
      <a:lt2>
        <a:srgbClr val="003366"/>
      </a:lt2>
      <a:accent1>
        <a:srgbClr val="82B800"/>
      </a:accent1>
      <a:accent2>
        <a:srgbClr val="FF6000"/>
      </a:accent2>
      <a:accent3>
        <a:srgbClr val="FACB17"/>
      </a:accent3>
      <a:accent4>
        <a:srgbClr val="8E2D33"/>
      </a:accent4>
      <a:accent5>
        <a:srgbClr val="B6005E"/>
      </a:accent5>
      <a:accent6>
        <a:srgbClr val="693393"/>
      </a:accent6>
      <a:hlink>
        <a:srgbClr val="0099CD"/>
      </a:hlink>
      <a:folHlink>
        <a:srgbClr val="003366"/>
      </a:folHlink>
    </a:clrScheme>
    <a:fontScheme name="Vlastní 62">
      <a:majorFont>
        <a:latin typeface="Museo 700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otiv Office">
  <a:themeElements>
    <a:clrScheme name="Vlastní 23">
      <a:dk1>
        <a:srgbClr val="3C3C3C"/>
      </a:dk1>
      <a:lt1>
        <a:sysClr val="window" lastClr="FFFFFF"/>
      </a:lt1>
      <a:dk2>
        <a:srgbClr val="0099CD"/>
      </a:dk2>
      <a:lt2>
        <a:srgbClr val="003366"/>
      </a:lt2>
      <a:accent1>
        <a:srgbClr val="82B800"/>
      </a:accent1>
      <a:accent2>
        <a:srgbClr val="FF6000"/>
      </a:accent2>
      <a:accent3>
        <a:srgbClr val="FACB17"/>
      </a:accent3>
      <a:accent4>
        <a:srgbClr val="8E2D33"/>
      </a:accent4>
      <a:accent5>
        <a:srgbClr val="B6005E"/>
      </a:accent5>
      <a:accent6>
        <a:srgbClr val="693393"/>
      </a:accent6>
      <a:hlink>
        <a:srgbClr val="0099CD"/>
      </a:hlink>
      <a:folHlink>
        <a:srgbClr val="003366"/>
      </a:folHlink>
    </a:clrScheme>
    <a:fontScheme name="Vlastní 62">
      <a:majorFont>
        <a:latin typeface="Museo 700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99140382AFC0F4CB9C1751517A7E333" ma:contentTypeVersion="12" ma:contentTypeDescription="Vytvoří nový dokument" ma:contentTypeScope="" ma:versionID="a6f11ec346ed14a885190a7f687689c2">
  <xsd:schema xmlns:xsd="http://www.w3.org/2001/XMLSchema" xmlns:xs="http://www.w3.org/2001/XMLSchema" xmlns:p="http://schemas.microsoft.com/office/2006/metadata/properties" xmlns:ns2="c25c0d17-275c-4e55-8264-3f075c3d1223" xmlns:ns3="c8768f2e-031d-4930-a0bf-e209fb62a301" targetNamespace="http://schemas.microsoft.com/office/2006/metadata/properties" ma:root="true" ma:fieldsID="a0ee97290d420a4d6cff5593b7a4655b" ns2:_="" ns3:_="">
    <xsd:import namespace="c25c0d17-275c-4e55-8264-3f075c3d1223"/>
    <xsd:import namespace="c8768f2e-031d-4930-a0bf-e209fb62a3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5c0d17-275c-4e55-8264-3f075c3d12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Značky obrázků" ma:readOnly="false" ma:fieldId="{5cf76f15-5ced-4ddc-b409-7134ff3c332f}" ma:taxonomyMulti="true" ma:sspId="5dd2a442-b5ac-41d7-a9d3-5c9eaa3193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768f2e-031d-4930-a0bf-e209fb62a30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4d3573c-1f0a-4e0d-b48b-f537a7b8f516}" ma:internalName="TaxCatchAll" ma:showField="CatchAllData" ma:web="c8768f2e-031d-4930-a0bf-e209fb62a3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25c0d17-275c-4e55-8264-3f075c3d1223">
      <Terms xmlns="http://schemas.microsoft.com/office/infopath/2007/PartnerControls"/>
    </lcf76f155ced4ddcb4097134ff3c332f>
    <TaxCatchAll xmlns="c8768f2e-031d-4930-a0bf-e209fb62a301" xsi:nil="true"/>
  </documentManagement>
</p:properties>
</file>

<file path=customXml/itemProps1.xml><?xml version="1.0" encoding="utf-8"?>
<ds:datastoreItem xmlns:ds="http://schemas.openxmlformats.org/officeDocument/2006/customXml" ds:itemID="{B023CD8D-2C5D-4FE2-8302-B6CB1D625D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25c0d17-275c-4e55-8264-3f075c3d1223"/>
    <ds:schemaRef ds:uri="c8768f2e-031d-4930-a0bf-e209fb62a3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4F069D-6BB8-4DA3-994B-14E762449F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718A3B-87ED-4776-B7F7-E33BEA6CC459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c8768f2e-031d-4930-a0bf-e209fb62a301"/>
    <ds:schemaRef ds:uri="http://purl.org/dc/dcmitype/"/>
    <ds:schemaRef ds:uri="c25c0d17-275c-4e55-8264-3f075c3d1223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1538</Words>
  <Application>Microsoft Office PowerPoint</Application>
  <PresentationFormat>Širokoúhlá obrazovka</PresentationFormat>
  <Paragraphs>366</Paragraphs>
  <Slides>16</Slides>
  <Notes>16</Notes>
  <HiddenSlides>0</HiddenSlides>
  <MMClips>0</MMClips>
  <ScaleCrop>false</ScaleCrop>
  <HeadingPairs>
    <vt:vector size="8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4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32" baseType="lpstr">
      <vt:lpstr>Aptos</vt:lpstr>
      <vt:lpstr>Aptos Narrow</vt:lpstr>
      <vt:lpstr>Arial</vt:lpstr>
      <vt:lpstr>Arial,Sans-Serif</vt:lpstr>
      <vt:lpstr>Calibri</vt:lpstr>
      <vt:lpstr>Museo 700</vt:lpstr>
      <vt:lpstr>Sen</vt:lpstr>
      <vt:lpstr>Sen ExtraBold</vt:lpstr>
      <vt:lpstr>Source Sans Pro</vt:lpstr>
      <vt:lpstr>Wingdings</vt:lpstr>
      <vt:lpstr>Wingdings,Sans-Serif</vt:lpstr>
      <vt:lpstr>ČSOB</vt:lpstr>
      <vt:lpstr>1_ČSOB</vt:lpstr>
      <vt:lpstr>Motiv Office</vt:lpstr>
      <vt:lpstr>1_Motiv Office</vt:lpstr>
      <vt:lpstr>think-cell Slide</vt:lpstr>
      <vt:lpstr>Prezentace aplikace PowerPoint</vt:lpstr>
      <vt:lpstr>V roce 2026 BUDEME ATAKOVAT REKORDNÍ ROK 2021 </vt:lpstr>
      <vt:lpstr>Objemy nových úvěrů jsou vyšší Než před covidem, v počtech je potenciál pro růst</vt:lpstr>
      <vt:lpstr>Průměrná výše hypotéky nadÁLE rosTE</vt:lpstr>
      <vt:lpstr>Průměrná výše hypotéky zůstává nejvyšší v Praze a ve středních Čechách</vt:lpstr>
      <vt:lpstr>Jak rostly Mzdy v Česku</vt:lpstr>
      <vt:lpstr>Prezentace aplikace PowerPoint</vt:lpstr>
      <vt:lpstr>Prezentace aplikace PowerPoint</vt:lpstr>
      <vt:lpstr>Bytová družstva v Česku</vt:lpstr>
      <vt:lpstr>Ilustrační příklady | Financování</vt:lpstr>
      <vt:lpstr>Prezentace aplikace PowerPoint</vt:lpstr>
      <vt:lpstr>Kdo jsou mladí klienti s první hypotékou</vt:lpstr>
      <vt:lpstr>Je patrný odklon od dlouhodobých fixací</vt:lpstr>
      <vt:lpstr>Cena zdrojů roste rychleji než hypoteční sazby</vt:lpstr>
      <vt:lpstr>Rezidenční trh 2027:  vysoká poptávka, mírnější dynamika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TURNSKÝ Tomáš</dc:creator>
  <cp:lastModifiedBy>MYLER Tomáš</cp:lastModifiedBy>
  <cp:revision>12</cp:revision>
  <cp:lastPrinted>2026-10-05T05:40:50Z</cp:lastPrinted>
  <dcterms:created xsi:type="dcterms:W3CDTF">2025-12-11T15:07:49Z</dcterms:created>
  <dcterms:modified xsi:type="dcterms:W3CDTF">2026-10-08T12:12:33Z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96db974-983c-4868-8628-e426985202e0_Enabled">
    <vt:lpwstr>true</vt:lpwstr>
  </property>
  <property fmtid="{D5CDD505-2E9C-101B-9397-08002B2CF9AE}" pid="3" name="MSIP_Label_296db974-983c-4868-8628-e426985202e0_SetDate">
    <vt:lpwstr>2026-02-26T16:13:58Z</vt:lpwstr>
  </property>
  <property fmtid="{D5CDD505-2E9C-101B-9397-08002B2CF9AE}" pid="4" name="MSIP_Label_296db974-983c-4868-8628-e426985202e0_Method">
    <vt:lpwstr>Privileged</vt:lpwstr>
  </property>
  <property fmtid="{D5CDD505-2E9C-101B-9397-08002B2CF9AE}" pid="5" name="MSIP_Label_296db974-983c-4868-8628-e426985202e0_Name">
    <vt:lpwstr>296db974-983c-4868-8628-e426985202e0</vt:lpwstr>
  </property>
  <property fmtid="{D5CDD505-2E9C-101B-9397-08002B2CF9AE}" pid="6" name="MSIP_Label_296db974-983c-4868-8628-e426985202e0_SiteId">
    <vt:lpwstr>64af2aee-7d6c-49ac-a409-192d3fee73b8</vt:lpwstr>
  </property>
  <property fmtid="{D5CDD505-2E9C-101B-9397-08002B2CF9AE}" pid="7" name="MSIP_Label_296db974-983c-4868-8628-e426985202e0_ActionId">
    <vt:lpwstr>cde26e13-b2a8-48af-9684-4e33be3dca9b</vt:lpwstr>
  </property>
  <property fmtid="{D5CDD505-2E9C-101B-9397-08002B2CF9AE}" pid="8" name="MSIP_Label_296db974-983c-4868-8628-e426985202e0_ContentBits">
    <vt:lpwstr>0</vt:lpwstr>
  </property>
  <property fmtid="{D5CDD505-2E9C-101B-9397-08002B2CF9AE}" pid="9" name="MSIP_Label_296db974-983c-4868-8628-e426985202e0_Tag">
    <vt:lpwstr>10, 0, 1, 1</vt:lpwstr>
  </property>
  <property fmtid="{D5CDD505-2E9C-101B-9397-08002B2CF9AE}" pid="10" name="ContentTypeId">
    <vt:lpwstr>0x010100C99140382AFC0F4CB9C1751517A7E333</vt:lpwstr>
  </property>
  <property fmtid="{D5CDD505-2E9C-101B-9397-08002B2CF9AE}" pid="11" name="MediaServiceImageTags">
    <vt:lpwstr/>
  </property>
</Properties>
</file>