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theme/themeOverride3.xml" ContentType="application/vnd.openxmlformats-officedocument.themeOverr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4" r:id="rId4"/>
  </p:sldMasterIdLst>
  <p:notesMasterIdLst>
    <p:notesMasterId r:id="rId12"/>
  </p:notesMasterIdLst>
  <p:sldIdLst>
    <p:sldId id="256" r:id="rId5"/>
    <p:sldId id="16685" r:id="rId6"/>
    <p:sldId id="16686" r:id="rId7"/>
    <p:sldId id="16327" r:id="rId8"/>
    <p:sldId id="16636" r:id="rId9"/>
    <p:sldId id="16681" r:id="rId10"/>
    <p:sldId id="16687" r:id="rId11"/>
  </p:sldIdLst>
  <p:sldSz cx="12192000" cy="6858000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Museo 700" panose="02000000000000000000" charset="-18"/>
      <p:regular r:id="rId14"/>
      <p:bold r:id="rId15"/>
    </p:embeddedFont>
    <p:embeddedFont>
      <p:font typeface="Source Sans Pro" panose="020B0503030403020204" pitchFamily="34" charset="0"/>
      <p:regular r:id="rId16"/>
      <p:bold r:id="rId17"/>
      <p:italic r:id="rId18"/>
      <p:boldItalic r:id="rId19"/>
    </p:embeddedFont>
  </p:embeddedFontLst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355E69-47AF-95D4-4376-DFEF7877187B}" name="Jakub Junek" initials="JJ" userId="S::jakub.junek@odprezentuj.cz::aee3fc2b-7853-47e0-bd6e-35aa7c7c3a56" providerId="AD"/>
  <p188:author id="{D91B387C-086E-9206-77E0-5AE692E7A7A6}" name="HOŘÍNKOVÁ Monika" initials="MH" userId="S::MHORINKOVA@CSOB.CZ::a27d8ea3-3077-4198-a201-1143829252dd" providerId="AD"/>
  <p188:author id="{C77425C8-8D5E-39FB-053B-125C188E3DBC}" name="Uživatel typu Host" initials="UH" userId="S::urn:spo:anon#567b277f7105dac4456f68bced67ed5576c0059cbc4debda668c2686c0097595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6C92"/>
    <a:srgbClr val="A6A6A6"/>
    <a:srgbClr val="0099CD"/>
    <a:srgbClr val="82B800"/>
    <a:srgbClr val="48D1FF"/>
    <a:srgbClr val="00739A"/>
    <a:srgbClr val="CD8442"/>
    <a:srgbClr val="82D0F5"/>
    <a:srgbClr val="79CC82"/>
    <a:srgbClr val="DE6B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C7C943-A977-41C1-AD00-397A23979075}" v="50" dt="2025-04-11T14:31:38.9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89507" autoAdjust="0"/>
  </p:normalViewPr>
  <p:slideViewPr>
    <p:cSldViewPr snapToGrid="0">
      <p:cViewPr varScale="1">
        <p:scale>
          <a:sx n="136" d="100"/>
          <a:sy n="136" d="100"/>
        </p:scale>
        <p:origin x="1264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2" d="100"/>
        <a:sy n="14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929490295194582E-3"/>
          <c:y val="6.8800674269677717E-2"/>
          <c:w val="0.99840705097048055"/>
          <c:h val="0.836888767774256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Hypoteční úvěry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976-534C-BDE3-7AB341F634A3}"/>
              </c:ext>
            </c:extLst>
          </c:dPt>
          <c:dPt>
            <c:idx val="15"/>
            <c:invertIfNegative val="0"/>
            <c:bubble3D val="0"/>
            <c:spPr>
              <a:gradFill>
                <a:gsLst>
                  <a:gs pos="75000">
                    <a:schemeClr val="tx2">
                      <a:alpha val="70000"/>
                    </a:schemeClr>
                  </a:gs>
                  <a:gs pos="93000">
                    <a:schemeClr val="accent2">
                      <a:alpha val="70000"/>
                    </a:schemeClr>
                  </a:gs>
                  <a:gs pos="0">
                    <a:schemeClr val="tx2">
                      <a:alpha val="7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BE2-49F1-AF5A-2C611D03C837}"/>
              </c:ext>
            </c:extLst>
          </c:dPt>
          <c:dLbls>
            <c:dLbl>
              <c:idx val="15"/>
              <c:layout>
                <c:manualLayout>
                  <c:x val="0"/>
                  <c:y val="-0.32400672893634541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BE2-49F1-AF5A-2C611D03C83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List1!$A$2:$A$17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2025*</c:v>
                </c:pt>
              </c:strCache>
            </c:strRef>
          </c:cat>
          <c:val>
            <c:numRef>
              <c:f>List1!$B$2:$B$17</c:f>
              <c:numCache>
                <c:formatCode>0.0</c:formatCode>
                <c:ptCount val="16"/>
                <c:pt idx="0">
                  <c:v>84</c:v>
                </c:pt>
                <c:pt idx="1">
                  <c:v>119</c:v>
                </c:pt>
                <c:pt idx="2">
                  <c:v>123</c:v>
                </c:pt>
                <c:pt idx="3">
                  <c:v>156</c:v>
                </c:pt>
                <c:pt idx="4">
                  <c:v>150</c:v>
                </c:pt>
                <c:pt idx="5">
                  <c:v>190.3</c:v>
                </c:pt>
                <c:pt idx="6">
                  <c:v>225.8</c:v>
                </c:pt>
                <c:pt idx="7">
                  <c:v>225.8</c:v>
                </c:pt>
                <c:pt idx="8">
                  <c:v>218.4</c:v>
                </c:pt>
                <c:pt idx="9">
                  <c:v>181.6</c:v>
                </c:pt>
                <c:pt idx="10">
                  <c:v>264</c:v>
                </c:pt>
                <c:pt idx="11">
                  <c:v>450</c:v>
                </c:pt>
                <c:pt idx="12">
                  <c:v>163</c:v>
                </c:pt>
                <c:pt idx="13">
                  <c:v>137</c:v>
                </c:pt>
                <c:pt idx="14">
                  <c:v>253.8</c:v>
                </c:pt>
                <c:pt idx="15" formatCode="General">
                  <c:v>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76-534C-BDE3-7AB341F634A3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Úvěry ze stavebního spoření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976-534C-BDE3-7AB341F634A3}"/>
              </c:ext>
            </c:extLst>
          </c:dPt>
          <c:dPt>
            <c:idx val="15"/>
            <c:invertIfNegative val="0"/>
            <c:bubble3D val="0"/>
            <c:spPr>
              <a:gradFill>
                <a:gsLst>
                  <a:gs pos="0">
                    <a:schemeClr val="tx2"/>
                  </a:gs>
                  <a:gs pos="100000">
                    <a:schemeClr val="tx2">
                      <a:alpha val="12000"/>
                    </a:schemeClr>
                  </a:gs>
                </a:gsLst>
                <a:lin ang="5400000" scaled="1"/>
              </a:gradFill>
              <a:ln w="19050">
                <a:noFill/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0-5F04-4940-991A-46EB6A2CECAA}"/>
              </c:ext>
            </c:extLst>
          </c:dPt>
          <c:dLbls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04-4940-991A-46EB6A2CECA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List1!$A$2:$A$17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2025*</c:v>
                </c:pt>
              </c:strCache>
            </c:strRef>
          </c:cat>
          <c:val>
            <c:numRef>
              <c:f>List1!$C$2:$C$17</c:f>
              <c:numCache>
                <c:formatCode>0.0</c:formatCode>
                <c:ptCount val="16"/>
                <c:pt idx="0">
                  <c:v>58</c:v>
                </c:pt>
                <c:pt idx="1">
                  <c:v>48</c:v>
                </c:pt>
                <c:pt idx="2">
                  <c:v>42</c:v>
                </c:pt>
                <c:pt idx="3">
                  <c:v>41</c:v>
                </c:pt>
                <c:pt idx="4">
                  <c:v>37</c:v>
                </c:pt>
                <c:pt idx="5">
                  <c:v>45.8</c:v>
                </c:pt>
                <c:pt idx="6">
                  <c:v>47.9</c:v>
                </c:pt>
                <c:pt idx="7">
                  <c:v>55.3</c:v>
                </c:pt>
                <c:pt idx="8">
                  <c:v>67.400000000000006</c:v>
                </c:pt>
                <c:pt idx="9">
                  <c:v>47.8</c:v>
                </c:pt>
                <c:pt idx="10">
                  <c:v>65</c:v>
                </c:pt>
                <c:pt idx="11">
                  <c:v>110</c:v>
                </c:pt>
                <c:pt idx="12">
                  <c:v>53.5</c:v>
                </c:pt>
                <c:pt idx="13">
                  <c:v>33.299999999999997</c:v>
                </c:pt>
                <c:pt idx="14">
                  <c:v>48.2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76-534C-BDE3-7AB341F634A3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Celkem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1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4.3435158501440925E-2"/>
                      <c:h val="6.68929027995575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F04-4940-991A-46EB6A2CECA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List1!$A$2:$A$17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2025*</c:v>
                </c:pt>
              </c:strCache>
            </c:strRef>
          </c:cat>
          <c:val>
            <c:numRef>
              <c:f>List1!$D$2:$D$17</c:f>
              <c:numCache>
                <c:formatCode>General</c:formatCode>
                <c:ptCount val="16"/>
                <c:pt idx="0">
                  <c:v>142</c:v>
                </c:pt>
                <c:pt idx="1">
                  <c:v>167</c:v>
                </c:pt>
                <c:pt idx="2">
                  <c:v>165</c:v>
                </c:pt>
                <c:pt idx="3">
                  <c:v>197</c:v>
                </c:pt>
                <c:pt idx="4">
                  <c:v>187</c:v>
                </c:pt>
                <c:pt idx="5">
                  <c:v>236.10000000000002</c:v>
                </c:pt>
                <c:pt idx="6">
                  <c:v>273.7</c:v>
                </c:pt>
                <c:pt idx="7">
                  <c:v>281.10000000000002</c:v>
                </c:pt>
                <c:pt idx="8">
                  <c:v>285.8</c:v>
                </c:pt>
                <c:pt idx="9">
                  <c:v>229.39999999999998</c:v>
                </c:pt>
                <c:pt idx="10">
                  <c:v>329</c:v>
                </c:pt>
                <c:pt idx="11">
                  <c:v>560</c:v>
                </c:pt>
                <c:pt idx="12">
                  <c:v>216.5</c:v>
                </c:pt>
                <c:pt idx="13">
                  <c:v>170.3</c:v>
                </c:pt>
                <c:pt idx="14">
                  <c:v>302</c:v>
                </c:pt>
                <c:pt idx="15">
                  <c:v>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76-534C-BDE3-7AB341F634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537756800"/>
        <c:axId val="537758240"/>
      </c:barChart>
      <c:lineChart>
        <c:grouping val="standard"/>
        <c:varyColors val="0"/>
        <c:ser>
          <c:idx val="3"/>
          <c:order val="3"/>
          <c:tx>
            <c:strRef>
              <c:f>List1!$E$1</c:f>
              <c:strCache>
                <c:ptCount val="1"/>
                <c:pt idx="0">
                  <c:v>Průměrná úroková sazba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A997-486B-9614-8547D3BAD576}"/>
              </c:ext>
            </c:extLst>
          </c:dPt>
          <c:dLbls>
            <c:dLbl>
              <c:idx val="0"/>
              <c:layout>
                <c:manualLayout>
                  <c:x val="-3.8577862952316147E-2"/>
                  <c:y val="-4.24846260877088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49-48AF-88EB-2D246F9A61B9}"/>
                </c:ext>
              </c:extLst>
            </c:dLbl>
            <c:dLbl>
              <c:idx val="6"/>
              <c:layout>
                <c:manualLayout>
                  <c:x val="-3.5579719201766447E-2"/>
                  <c:y val="-1.2054886215899561E-2"/>
                </c:manualLayout>
              </c:layout>
              <c:numFmt formatCode="0.00\ %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8049-48AF-88EB-2D246F9A61B9}"/>
                </c:ext>
              </c:extLst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49-48AF-88EB-2D246F9A61B9}"/>
                </c:ext>
              </c:extLst>
            </c:dLbl>
            <c:dLbl>
              <c:idx val="14"/>
              <c:layout>
                <c:manualLayout>
                  <c:x val="-3.7057682604489252E-2"/>
                  <c:y val="-7.0333641587129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976-534C-BDE3-7AB341F634A3}"/>
                </c:ext>
              </c:extLst>
            </c:dLbl>
            <c:dLbl>
              <c:idx val="15"/>
              <c:layout>
                <c:manualLayout>
                  <c:x val="-3.3887152521607712E-2"/>
                  <c:y val="-5.98926084562650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97-486B-9614-8547D3BAD576}"/>
                </c:ext>
              </c:extLst>
            </c:dLbl>
            <c:numFmt formatCode="0.0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List1!$A$2:$A$17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2025*</c:v>
                </c:pt>
              </c:strCache>
            </c:strRef>
          </c:cat>
          <c:val>
            <c:numRef>
              <c:f>List1!$E$2:$E$17</c:f>
              <c:numCache>
                <c:formatCode>0.00%</c:formatCode>
                <c:ptCount val="16"/>
                <c:pt idx="0">
                  <c:v>4.8300000000000003E-2</c:v>
                </c:pt>
                <c:pt idx="1">
                  <c:v>4.0099999999999997E-2</c:v>
                </c:pt>
                <c:pt idx="2">
                  <c:v>3.5099999999999999E-2</c:v>
                </c:pt>
                <c:pt idx="3">
                  <c:v>3.0499999999999999E-2</c:v>
                </c:pt>
                <c:pt idx="4">
                  <c:v>2.7000000000000003E-2</c:v>
                </c:pt>
                <c:pt idx="5">
                  <c:v>2.12E-2</c:v>
                </c:pt>
                <c:pt idx="6">
                  <c:v>1.8700000000000001E-2</c:v>
                </c:pt>
                <c:pt idx="7">
                  <c:v>2.0199999999999999E-2</c:v>
                </c:pt>
                <c:pt idx="8">
                  <c:v>2.5499999999999998E-2</c:v>
                </c:pt>
                <c:pt idx="9">
                  <c:v>2.6499999999999999E-2</c:v>
                </c:pt>
                <c:pt idx="10">
                  <c:v>2.1600000000000001E-2</c:v>
                </c:pt>
                <c:pt idx="11">
                  <c:v>2.2599999999999999E-2</c:v>
                </c:pt>
                <c:pt idx="12">
                  <c:v>4.5999999999999999E-2</c:v>
                </c:pt>
                <c:pt idx="13">
                  <c:v>5.79E-2</c:v>
                </c:pt>
                <c:pt idx="14">
                  <c:v>5.0200000000000002E-2</c:v>
                </c:pt>
                <c:pt idx="15">
                  <c:v>4.4999999999999998E-2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6976-534C-BDE3-7AB341F634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3704863"/>
        <c:axId val="493692863"/>
      </c:lineChart>
      <c:catAx>
        <c:axId val="53775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cs-CZ"/>
          </a:p>
        </c:txPr>
        <c:crossAx val="537758240"/>
        <c:crosses val="autoZero"/>
        <c:auto val="1"/>
        <c:lblAlgn val="ctr"/>
        <c:lblOffset val="0"/>
        <c:noMultiLvlLbl val="0"/>
      </c:catAx>
      <c:valAx>
        <c:axId val="537758240"/>
        <c:scaling>
          <c:orientation val="minMax"/>
          <c:max val="570"/>
          <c:min val="0"/>
        </c:scaling>
        <c:delete val="0"/>
        <c:axPos val="l"/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7756800"/>
        <c:crosses val="autoZero"/>
        <c:crossBetween val="between"/>
      </c:valAx>
      <c:valAx>
        <c:axId val="493692863"/>
        <c:scaling>
          <c:orientation val="minMax"/>
          <c:max val="6.0000000000000012E-2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\ 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3704863"/>
        <c:crosses val="max"/>
        <c:crossBetween val="between"/>
      </c:valAx>
      <c:catAx>
        <c:axId val="4937048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369286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8500829234590875E-2"/>
          <c:y val="9.1357522117898687E-2"/>
          <c:w val="0.90453617536869346"/>
          <c:h val="0.521996266031261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'2_statistikaODB'!$D$2</c:f>
              <c:strCache>
                <c:ptCount val="1"/>
                <c:pt idx="0">
                  <c:v>Objem</c:v>
                </c:pt>
              </c:strCache>
            </c:strRef>
          </c:tx>
          <c:spPr>
            <a:solidFill>
              <a:srgbClr val="0099CD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99C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622271464013941E-2"/>
                      <c:h val="3.85686900958466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51C-4E28-8D2F-5BB10DCF4D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'2_statistikaODB'!$A$3:$B$14</c:f>
              <c:multiLvlStrCache>
                <c:ptCount val="12"/>
                <c:lvl>
                  <c:pt idx="0">
                    <c:v>Březen</c:v>
                  </c:pt>
                  <c:pt idx="1">
                    <c:v>Duben</c:v>
                  </c:pt>
                  <c:pt idx="2">
                    <c:v>Květen</c:v>
                  </c:pt>
                  <c:pt idx="3">
                    <c:v>Červen</c:v>
                  </c:pt>
                  <c:pt idx="4">
                    <c:v>Červenec</c:v>
                  </c:pt>
                  <c:pt idx="5">
                    <c:v>Srpen</c:v>
                  </c:pt>
                  <c:pt idx="6">
                    <c:v>Září</c:v>
                  </c:pt>
                  <c:pt idx="7">
                    <c:v>Říjen</c:v>
                  </c:pt>
                  <c:pt idx="8">
                    <c:v>Listopad</c:v>
                  </c:pt>
                  <c:pt idx="9">
                    <c:v>Prosinec</c:v>
                  </c:pt>
                  <c:pt idx="10">
                    <c:v>Leden</c:v>
                  </c:pt>
                  <c:pt idx="11">
                    <c:v>Únor</c:v>
                  </c:pt>
                </c:lvl>
                <c:lvl>
                  <c:pt idx="0">
                    <c:v>2024</c:v>
                  </c:pt>
                  <c:pt idx="10">
                    <c:v>2025</c:v>
                  </c:pt>
                </c:lvl>
              </c:multiLvlStrCache>
            </c:multiLvlStrRef>
          </c:cat>
          <c:val>
            <c:numRef>
              <c:f>'2_statistikaODB'!$D$3:$D$14</c:f>
              <c:numCache>
                <c:formatCode>#,##0</c:formatCode>
                <c:ptCount val="12"/>
                <c:pt idx="0">
                  <c:v>25185</c:v>
                </c:pt>
                <c:pt idx="1">
                  <c:v>92159</c:v>
                </c:pt>
                <c:pt idx="2">
                  <c:v>108629.3</c:v>
                </c:pt>
                <c:pt idx="3">
                  <c:v>110482</c:v>
                </c:pt>
                <c:pt idx="4">
                  <c:v>127215</c:v>
                </c:pt>
                <c:pt idx="5">
                  <c:v>158463</c:v>
                </c:pt>
                <c:pt idx="6">
                  <c:v>166210</c:v>
                </c:pt>
                <c:pt idx="7">
                  <c:v>205043</c:v>
                </c:pt>
                <c:pt idx="8">
                  <c:v>171605</c:v>
                </c:pt>
                <c:pt idx="9">
                  <c:v>129689</c:v>
                </c:pt>
                <c:pt idx="10">
                  <c:v>274626</c:v>
                </c:pt>
                <c:pt idx="11">
                  <c:v>362973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51C-4E28-8D2F-5BB10DCF4D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99768800"/>
        <c:axId val="213922476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'2_statistikaODB'!$C$2</c15:sqref>
                        </c15:formulaRef>
                      </c:ext>
                    </c:extLst>
                    <c:strCache>
                      <c:ptCount val="1"/>
                      <c:pt idx="0">
                        <c:v>Trh_Počet</c:v>
                      </c:pt>
                    </c:strCache>
                  </c:strRef>
                </c:tx>
                <c:spPr>
                  <a:solidFill>
                    <a:srgbClr val="0099CD">
                      <a:lumMod val="75000"/>
                    </a:srgb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s-CZ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'2_statistikaODB'!$A$3:$B$14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Březen</c:v>
                        </c:pt>
                        <c:pt idx="1">
                          <c:v>Duben</c:v>
                        </c:pt>
                        <c:pt idx="2">
                          <c:v>Květen</c:v>
                        </c:pt>
                        <c:pt idx="3">
                          <c:v>Červen</c:v>
                        </c:pt>
                        <c:pt idx="4">
                          <c:v>Červenec</c:v>
                        </c:pt>
                        <c:pt idx="5">
                          <c:v>Srpen</c:v>
                        </c:pt>
                        <c:pt idx="6">
                          <c:v>Září</c:v>
                        </c:pt>
                        <c:pt idx="7">
                          <c:v>Říjen</c:v>
                        </c:pt>
                        <c:pt idx="8">
                          <c:v>Listopad</c:v>
                        </c:pt>
                        <c:pt idx="9">
                          <c:v>Prosinec</c:v>
                        </c:pt>
                        <c:pt idx="10">
                          <c:v>Leden</c:v>
                        </c:pt>
                        <c:pt idx="11">
                          <c:v>Únor</c:v>
                        </c:pt>
                      </c:lvl>
                      <c:lvl>
                        <c:pt idx="0">
                          <c:v>2024</c:v>
                        </c:pt>
                        <c:pt idx="10">
                          <c:v>2025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'2_statistikaODB'!$C$3:$C$14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18</c:v>
                      </c:pt>
                      <c:pt idx="1">
                        <c:v>76</c:v>
                      </c:pt>
                      <c:pt idx="2">
                        <c:v>76</c:v>
                      </c:pt>
                      <c:pt idx="3">
                        <c:v>85</c:v>
                      </c:pt>
                      <c:pt idx="4">
                        <c:v>99</c:v>
                      </c:pt>
                      <c:pt idx="5">
                        <c:v>114</c:v>
                      </c:pt>
                      <c:pt idx="6">
                        <c:v>121</c:v>
                      </c:pt>
                      <c:pt idx="7">
                        <c:v>132</c:v>
                      </c:pt>
                      <c:pt idx="8">
                        <c:v>108</c:v>
                      </c:pt>
                      <c:pt idx="9">
                        <c:v>74</c:v>
                      </c:pt>
                      <c:pt idx="10" formatCode="#,##0">
                        <c:v>166</c:v>
                      </c:pt>
                      <c:pt idx="11" formatCode="#,##0">
                        <c:v>215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951C-4E28-8D2F-5BB10DCF4DCD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'2_statistikaODB'!$E$2</c15:sqref>
                        </c15:formulaRef>
                      </c:ext>
                    </c:extLst>
                    <c:strCache>
                      <c:ptCount val="1"/>
                      <c:pt idx="0">
                        <c:v>Průměrná výše úvěru
(tis. Kč)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 w="38100">
                    <a:solidFill>
                      <a:srgbClr val="FACB17"/>
                    </a:solidFill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s-CZ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'2_statistikaODB'!$A$3:$B$14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Březen</c:v>
                        </c:pt>
                        <c:pt idx="1">
                          <c:v>Duben</c:v>
                        </c:pt>
                        <c:pt idx="2">
                          <c:v>Květen</c:v>
                        </c:pt>
                        <c:pt idx="3">
                          <c:v>Červen</c:v>
                        </c:pt>
                        <c:pt idx="4">
                          <c:v>Červenec</c:v>
                        </c:pt>
                        <c:pt idx="5">
                          <c:v>Srpen</c:v>
                        </c:pt>
                        <c:pt idx="6">
                          <c:v>Září</c:v>
                        </c:pt>
                        <c:pt idx="7">
                          <c:v>Říjen</c:v>
                        </c:pt>
                        <c:pt idx="8">
                          <c:v>Listopad</c:v>
                        </c:pt>
                        <c:pt idx="9">
                          <c:v>Prosinec</c:v>
                        </c:pt>
                        <c:pt idx="10">
                          <c:v>Leden</c:v>
                        </c:pt>
                        <c:pt idx="11">
                          <c:v>Únor</c:v>
                        </c:pt>
                      </c:lvl>
                      <c:lvl>
                        <c:pt idx="0">
                          <c:v>2024</c:v>
                        </c:pt>
                        <c:pt idx="10">
                          <c:v>2025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'2_statistikaODB'!$E$3:$E$14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1399.1666666666667</c:v>
                      </c:pt>
                      <c:pt idx="1">
                        <c:v>1212.6184210526317</c:v>
                      </c:pt>
                      <c:pt idx="2">
                        <c:v>1429.332894736842</c:v>
                      </c:pt>
                      <c:pt idx="3">
                        <c:v>1299.7882352941176</c:v>
                      </c:pt>
                      <c:pt idx="4">
                        <c:v>1285</c:v>
                      </c:pt>
                      <c:pt idx="5">
                        <c:v>1390.0263157894738</c:v>
                      </c:pt>
                      <c:pt idx="6">
                        <c:v>1373.6363636363637</c:v>
                      </c:pt>
                      <c:pt idx="7">
                        <c:v>1553.3560606060605</c:v>
                      </c:pt>
                      <c:pt idx="8">
                        <c:v>1588.9351851851852</c:v>
                      </c:pt>
                      <c:pt idx="9">
                        <c:v>1752.5540540540539</c:v>
                      </c:pt>
                      <c:pt idx="10">
                        <c:v>1654.3734939759036</c:v>
                      </c:pt>
                      <c:pt idx="11">
                        <c:v>1688.246511627907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51C-4E28-8D2F-5BB10DCF4DCD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3"/>
          <c:tx>
            <c:strRef>
              <c:f>'2_statistikaODB'!$F$2</c:f>
              <c:strCache>
                <c:ptCount val="1"/>
                <c:pt idx="0">
                  <c:v>Úroková sazba (pravá osa, %)</c:v>
                </c:pt>
              </c:strCache>
            </c:strRef>
          </c:tx>
          <c:spPr>
            <a:ln w="28575" cap="rnd">
              <a:solidFill>
                <a:srgbClr val="82B8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82B8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0B3-4642-B99A-3516F9E7518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B3-4642-B99A-3516F9E7518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51C-4E28-8D2F-5BB10DCF4DC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B3-4642-B99A-3516F9E7518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0B3-4642-B99A-3516F9E7518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B3-4642-B99A-3516F9E7518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0B3-4642-B99A-3516F9E7518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0B3-4642-B99A-3516F9E7518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0B3-4642-B99A-3516F9E7518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0B3-4642-B99A-3516F9E7518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0B3-4642-B99A-3516F9E7518B}"/>
                </c:ext>
              </c:extLst>
            </c:dLbl>
            <c:dLbl>
              <c:idx val="11"/>
              <c:spPr>
                <a:solidFill>
                  <a:srgbClr val="82B800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none" lIns="36576" tIns="0" rIns="36576" bIns="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951C-4E28-8D2F-5BB10DCF4D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82B8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'2_statistikaODB'!$B$3:$B$14</c:f>
              <c:strCache>
                <c:ptCount val="12"/>
                <c:pt idx="0">
                  <c:v>Březen</c:v>
                </c:pt>
                <c:pt idx="1">
                  <c:v>Duben</c:v>
                </c:pt>
                <c:pt idx="2">
                  <c:v>Květen</c:v>
                </c:pt>
                <c:pt idx="3">
                  <c:v>Červen</c:v>
                </c:pt>
                <c:pt idx="4">
                  <c:v>Červenec</c:v>
                </c:pt>
                <c:pt idx="5">
                  <c:v>Srpen</c:v>
                </c:pt>
                <c:pt idx="6">
                  <c:v>Září</c:v>
                </c:pt>
                <c:pt idx="7">
                  <c:v>Říjen</c:v>
                </c:pt>
                <c:pt idx="8">
                  <c:v>Listopad</c:v>
                </c:pt>
                <c:pt idx="9">
                  <c:v>Prosinec</c:v>
                </c:pt>
                <c:pt idx="10">
                  <c:v>Leden</c:v>
                </c:pt>
                <c:pt idx="11">
                  <c:v>Únor</c:v>
                </c:pt>
              </c:strCache>
            </c:strRef>
          </c:cat>
          <c:val>
            <c:numRef>
              <c:f>'2_statistikaODB'!$F$3:$F$14</c:f>
              <c:numCache>
                <c:formatCode>0.00" %"</c:formatCode>
                <c:ptCount val="12"/>
                <c:pt idx="0">
                  <c:v>3.2948227119317055</c:v>
                </c:pt>
                <c:pt idx="1">
                  <c:v>3.2477433565902412</c:v>
                </c:pt>
                <c:pt idx="2">
                  <c:v>3.2335814922861514</c:v>
                </c:pt>
                <c:pt idx="3">
                  <c:v>3.1713337014174257</c:v>
                </c:pt>
                <c:pt idx="4">
                  <c:v>3.2027349762213571</c:v>
                </c:pt>
                <c:pt idx="5">
                  <c:v>3.1750719726371455</c:v>
                </c:pt>
                <c:pt idx="6">
                  <c:v>3.2050780338126468</c:v>
                </c:pt>
                <c:pt idx="7">
                  <c:v>3.2457381622391401</c:v>
                </c:pt>
                <c:pt idx="8">
                  <c:v>3.1992146499227876</c:v>
                </c:pt>
                <c:pt idx="9">
                  <c:v>3.1719494328740296</c:v>
                </c:pt>
                <c:pt idx="10">
                  <c:v>2.7763991027797803</c:v>
                </c:pt>
                <c:pt idx="11">
                  <c:v>2.6970378513002351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51C-4E28-8D2F-5BB10DCF4D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81211040"/>
        <c:axId val="1581208160"/>
      </c:lineChart>
      <c:catAx>
        <c:axId val="39976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noFill/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 algn="ctr">
              <a:defRPr lang="en-US"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Museo 700" panose="02000000000000000000" charset="-18"/>
                <a:ea typeface="+mn-ea"/>
                <a:cs typeface="+mn-cs"/>
              </a:defRPr>
            </a:pPr>
            <a:endParaRPr lang="cs-CZ"/>
          </a:p>
        </c:txPr>
        <c:crossAx val="2139224768"/>
        <c:crosses val="autoZero"/>
        <c:auto val="1"/>
        <c:lblAlgn val="ctr"/>
        <c:lblOffset val="0"/>
        <c:noMultiLvlLbl val="0"/>
      </c:catAx>
      <c:valAx>
        <c:axId val="213922476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99768800"/>
        <c:crosses val="autoZero"/>
        <c:crossBetween val="between"/>
        <c:dispUnits>
          <c:builtInUnit val="thousands"/>
        </c:dispUnits>
      </c:valAx>
      <c:valAx>
        <c:axId val="1581208160"/>
        <c:scaling>
          <c:orientation val="minMax"/>
          <c:min val="1.5"/>
        </c:scaling>
        <c:delete val="0"/>
        <c:axPos val="r"/>
        <c:numFmt formatCode="0.0&quot; %&quot;" sourceLinked="0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81211040"/>
        <c:crosses val="max"/>
        <c:crossBetween val="between"/>
        <c:majorUnit val="0.5"/>
      </c:valAx>
      <c:catAx>
        <c:axId val="1581211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81208160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7.5639876521593527E-2"/>
          <c:w val="1"/>
          <c:h val="0.5356447766530507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'2_statistikaODB'!$A$44</c:f>
              <c:strCache>
                <c:ptCount val="1"/>
                <c:pt idx="0">
                  <c:v> únor 2025</c:v>
                </c:pt>
              </c:strCache>
            </c:strRef>
          </c:tx>
          <c:spPr>
            <a:solidFill>
              <a:srgbClr val="0099C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94C-45CD-9914-2678557BB69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94C-45CD-9914-2678557BB6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'2_statistikaODB'!$B$42:$C$42</c:f>
              <c:strCache>
                <c:ptCount val="2"/>
                <c:pt idx="0">
                  <c:v>Nezajištěný úvěr
stavební spořitelny*</c:v>
                </c:pt>
                <c:pt idx="1">
                  <c:v>Zvýhodněný úvěr
na dotaci ODB</c:v>
                </c:pt>
              </c:strCache>
              <c:extLst/>
            </c:strRef>
          </c:cat>
          <c:val>
            <c:numRef>
              <c:f>'2_statistikaODB'!$B$44:$C$44</c:f>
              <c:numCache>
                <c:formatCode>#\ ##0.0" mil. Kč"</c:formatCode>
                <c:ptCount val="2"/>
                <c:pt idx="0">
                  <c:v>0.74058611741809932</c:v>
                </c:pt>
                <c:pt idx="1">
                  <c:v>1.6882465116279071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E94C-45CD-9914-2678557BB6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7614807"/>
        <c:axId val="37621647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'2_statistikaODB'!$A$43</c15:sqref>
                        </c15:formulaRef>
                      </c:ext>
                    </c:extLst>
                    <c:strCache>
                      <c:ptCount val="1"/>
                      <c:pt idx="0">
                        <c:v> březen 2024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6-E94C-45CD-9914-2678557BB691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defRPr>
                      </a:pPr>
                      <a:endParaRPr lang="cs-CZ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'2_statistikaODB'!$B$42:$C$42</c15:sqref>
                        </c15:formulaRef>
                      </c:ext>
                    </c:extLst>
                    <c:strCache>
                      <c:ptCount val="2"/>
                      <c:pt idx="0">
                        <c:v>Nezajištěný úvěr
stavební spořitelny*</c:v>
                      </c:pt>
                      <c:pt idx="1">
                        <c:v>Zvýhodněný úvěr
na dotaci ODB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'2_statistikaODB'!$B$43:$C$43</c15:sqref>
                        </c15:formulaRef>
                      </c:ext>
                    </c:extLst>
                    <c:numCache>
                      <c:formatCode>#\ ##0.0" mil. Kč"</c:formatCode>
                      <c:ptCount val="2"/>
                      <c:pt idx="0">
                        <c:v>0.59385585846867761</c:v>
                      </c:pt>
                      <c:pt idx="1">
                        <c:v>1.3991666666666667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E94C-45CD-9914-2678557BB691}"/>
                  </c:ext>
                </c:extLst>
              </c15:ser>
            </c15:filteredBarSeries>
          </c:ext>
        </c:extLst>
      </c:barChart>
      <c:catAx>
        <c:axId val="37614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Museo 700" panose="02000000000000000000" charset="-18"/>
                <a:ea typeface="Source Sans Pro" panose="020B0503030403020204" pitchFamily="34" charset="0"/>
                <a:cs typeface="+mn-cs"/>
              </a:defRPr>
            </a:pPr>
            <a:endParaRPr lang="cs-CZ"/>
          </a:p>
        </c:txPr>
        <c:crossAx val="37621647"/>
        <c:crosses val="autoZero"/>
        <c:auto val="1"/>
        <c:lblAlgn val="ctr"/>
        <c:lblOffset val="0"/>
        <c:noMultiLvlLbl val="0"/>
      </c:catAx>
      <c:valAx>
        <c:axId val="37621647"/>
        <c:scaling>
          <c:orientation val="minMax"/>
        </c:scaling>
        <c:delete val="0"/>
        <c:axPos val="l"/>
        <c:numFmt formatCode="#\ ##0.0&quot; mil. Kč&quot;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pPr>
            <a:endParaRPr lang="cs-CZ"/>
          </a:p>
        </c:txPr>
        <c:crossAx val="37614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Source Sans Pro" panose="020B0503030403020204" pitchFamily="34" charset="0"/>
          <a:ea typeface="Source Sans Pro" panose="020B0503030403020204" pitchFamily="34" charset="0"/>
        </a:defRPr>
      </a:pPr>
      <a:endParaRPr lang="cs-CZ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93619171642769"/>
          <c:y val="0.10825338381891481"/>
          <c:w val="0.51622815634482555"/>
          <c:h val="0.77434242049781854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1E-4492-887C-15E618ADEDFF}"/>
              </c:ext>
            </c:extLst>
          </c:dPt>
          <c:dPt>
            <c:idx val="1"/>
            <c:bubble3D val="0"/>
            <c:spPr>
              <a:solidFill>
                <a:schemeClr val="bg2">
                  <a:alpha val="7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11E-4492-887C-15E618ADEDF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11E-4492-887C-15E618ADEDF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11E-4492-887C-15E618ADED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Úvěry</c:v>
                </c:pt>
                <c:pt idx="1">
                  <c:v>Dotace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1.9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1E-4492-887C-15E618ADE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929490295194582E-3"/>
          <c:y val="0"/>
          <c:w val="0.99840705097048055"/>
          <c:h val="0.906765367961904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Hypoteční úvěry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2D-4CE5-A797-0DAD3CB9B9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2025*</c:v>
                </c:pt>
              </c:strCache>
            </c:strRef>
          </c:cat>
          <c:val>
            <c:numRef>
              <c:f>List1!$B$2:$B$7</c:f>
              <c:numCache>
                <c:formatCode>#,##0</c:formatCode>
                <c:ptCount val="6"/>
                <c:pt idx="0">
                  <c:v>99191</c:v>
                </c:pt>
                <c:pt idx="1">
                  <c:v>147786</c:v>
                </c:pt>
                <c:pt idx="2">
                  <c:v>54609</c:v>
                </c:pt>
                <c:pt idx="3">
                  <c:v>46033</c:v>
                </c:pt>
                <c:pt idx="4">
                  <c:v>71082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4C-449F-B319-B9100CA8122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Úvěry ze stavebního spoření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AF4C-449F-B319-B9100CA81228}"/>
              </c:ext>
            </c:extLst>
          </c:dPt>
          <c:dPt>
            <c:idx val="5"/>
            <c:invertIfNegative val="0"/>
            <c:bubble3D val="0"/>
            <c:spPr>
              <a:gradFill>
                <a:gsLst>
                  <a:gs pos="75000">
                    <a:schemeClr val="tx2">
                      <a:alpha val="70000"/>
                    </a:schemeClr>
                  </a:gs>
                  <a:gs pos="93000">
                    <a:schemeClr val="accent2">
                      <a:alpha val="70000"/>
                    </a:schemeClr>
                  </a:gs>
                  <a:gs pos="0">
                    <a:schemeClr val="tx2">
                      <a:alpha val="70000"/>
                    </a:schemeClr>
                  </a:gs>
                </a:gsLst>
                <a:lin ang="16200000" scaled="0"/>
              </a:gradFill>
              <a:ln w="19050">
                <a:noFill/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C2-4C9B-BCDA-23675F16A9CF}"/>
              </c:ext>
            </c:extLst>
          </c:dPt>
          <c:dLbls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AF4C-449F-B319-B9100CA81228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242210464432694E-2"/>
                      <c:h val="5.026022431526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AF4C-449F-B319-B9100CA81228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242210464432694E-2"/>
                      <c:h val="5.58092295686828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AF4C-449F-B319-B9100CA8122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C2-4C9B-BCDA-23675F16A9CF}"/>
                </c:ext>
              </c:extLst>
            </c:dLbl>
            <c:numFmt formatCode="#,##0" sourceLinked="0"/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2025*</c:v>
                </c:pt>
              </c:strCache>
            </c:strRef>
          </c:cat>
          <c:val>
            <c:numRef>
              <c:f>List1!$C$2:$C$7</c:f>
              <c:numCache>
                <c:formatCode>#,##0</c:formatCode>
                <c:ptCount val="6"/>
                <c:pt idx="0">
                  <c:v>19094</c:v>
                </c:pt>
                <c:pt idx="1">
                  <c:v>30084</c:v>
                </c:pt>
                <c:pt idx="2">
                  <c:v>11376</c:v>
                </c:pt>
                <c:pt idx="3">
                  <c:v>4738</c:v>
                </c:pt>
                <c:pt idx="4">
                  <c:v>6012</c:v>
                </c:pt>
                <c:pt idx="5" formatCode="General">
                  <c:v>85000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F4C-449F-B319-B9100CA81228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Celkem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8.4587552771978404E-17"/>
                  <c:y val="3.6758409622820683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838918283362726E-2"/>
                      <c:h val="5.58784829019637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6313-4699-A479-E967B5C65F53}"/>
                </c:ext>
              </c:extLst>
            </c:dLbl>
            <c:dLbl>
              <c:idx val="4"/>
              <c:layout>
                <c:manualLayout>
                  <c:x val="-8.4587552771978404E-17"/>
                  <c:y val="8.4562043560402755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838918283362726E-2"/>
                      <c:h val="5.58784829019637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313-4699-A479-E967B5C65F5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2025*</c:v>
                </c:pt>
              </c:strCache>
            </c:strRef>
          </c:cat>
          <c:val>
            <c:numRef>
              <c:f>List1!$D$2:$D$7</c:f>
              <c:numCache>
                <c:formatCode>General</c:formatCode>
                <c:ptCount val="6"/>
                <c:pt idx="0">
                  <c:v>118285</c:v>
                </c:pt>
                <c:pt idx="1">
                  <c:v>177870</c:v>
                </c:pt>
                <c:pt idx="2">
                  <c:v>65985</c:v>
                </c:pt>
                <c:pt idx="3">
                  <c:v>50771</c:v>
                </c:pt>
                <c:pt idx="4">
                  <c:v>77094</c:v>
                </c:pt>
                <c:pt idx="5">
                  <c:v>85000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F4C-449F-B319-B9100CA812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537756800"/>
        <c:axId val="537758240"/>
      </c:barChart>
      <c:catAx>
        <c:axId val="53775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2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cs-CZ"/>
          </a:p>
        </c:txPr>
        <c:crossAx val="537758240"/>
        <c:crosses val="autoZero"/>
        <c:auto val="1"/>
        <c:lblAlgn val="ctr"/>
        <c:lblOffset val="0"/>
        <c:noMultiLvlLbl val="0"/>
      </c:catAx>
      <c:valAx>
        <c:axId val="537758240"/>
        <c:scaling>
          <c:orientation val="minMax"/>
          <c:max val="250000"/>
          <c:min val="0"/>
        </c:scaling>
        <c:delete val="0"/>
        <c:axPos val="l"/>
        <c:numFmt formatCode="#,##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7756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929490295194582E-3"/>
          <c:y val="5.7750063752463984E-2"/>
          <c:w val="0.99840694832996402"/>
          <c:h val="0.698303370360791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Hypoteční úvěry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01–02/2024</c:v>
                </c:pt>
                <c:pt idx="1">
                  <c:v>01–02/2025</c:v>
                </c:pt>
              </c:strCache>
            </c:strRef>
          </c:cat>
          <c:val>
            <c:numRef>
              <c:f>List1!$B$2:$B$3</c:f>
              <c:numCache>
                <c:formatCode>#,##0</c:formatCode>
                <c:ptCount val="2"/>
                <c:pt idx="0">
                  <c:v>8233</c:v>
                </c:pt>
                <c:pt idx="1">
                  <c:v>11550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3F-4F3F-8384-29115E2A0E52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Úvěry ze stavebního spoření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List1!$A$2:$A$3</c:f>
              <c:strCache>
                <c:ptCount val="2"/>
                <c:pt idx="0">
                  <c:v>01–02/2024</c:v>
                </c:pt>
                <c:pt idx="1">
                  <c:v>01–02/2025</c:v>
                </c:pt>
              </c:strCache>
            </c:strRef>
          </c:cat>
          <c:val>
            <c:numRef>
              <c:f>List1!$C$2:$C$3</c:f>
              <c:numCache>
                <c:formatCode>#,##0</c:formatCode>
                <c:ptCount val="2"/>
                <c:pt idx="0">
                  <c:v>608</c:v>
                </c:pt>
                <c:pt idx="1">
                  <c:v>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53F-4F3F-8384-29115E2A0E52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Celkem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613499145752928E-7"/>
                  <c:y val="1.7953622051956986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46618066474716"/>
                      <c:h val="0.143836545436474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553F-4F3F-8384-29115E2A0E52}"/>
                </c:ext>
              </c:extLst>
            </c:dLbl>
            <c:dLbl>
              <c:idx val="1"/>
              <c:layout>
                <c:manualLayout>
                  <c:x val="0"/>
                  <c:y val="6.25414245714495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53F-4F3F-8384-29115E2A0E5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01–02/2024</c:v>
                </c:pt>
                <c:pt idx="1">
                  <c:v>01–02/2025</c:v>
                </c:pt>
              </c:strCache>
            </c:strRef>
          </c:cat>
          <c:val>
            <c:numRef>
              <c:f>List1!$D$2:$D$3</c:f>
              <c:numCache>
                <c:formatCode>General</c:formatCode>
                <c:ptCount val="2"/>
                <c:pt idx="0">
                  <c:v>8841</c:v>
                </c:pt>
                <c:pt idx="1">
                  <c:v>12536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53F-4F3F-8384-29115E2A0E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537756800"/>
        <c:axId val="537758240"/>
      </c:barChart>
      <c:catAx>
        <c:axId val="53775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8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cs-CZ"/>
          </a:p>
        </c:txPr>
        <c:crossAx val="537758240"/>
        <c:crosses val="autoZero"/>
        <c:auto val="1"/>
        <c:lblAlgn val="ctr"/>
        <c:lblOffset val="0"/>
        <c:noMultiLvlLbl val="0"/>
      </c:catAx>
      <c:valAx>
        <c:axId val="537758240"/>
        <c:scaling>
          <c:orientation val="minMax"/>
          <c:max val="20000"/>
          <c:min val="0"/>
        </c:scaling>
        <c:delete val="0"/>
        <c:axPos val="l"/>
        <c:numFmt formatCode="#,##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7756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85524338575805E-2"/>
          <c:y val="3.161688701665185E-2"/>
          <c:w val="0.80149964573875987"/>
          <c:h val="0.80789114337465862"/>
        </c:manualLayout>
      </c:layout>
      <c:lineChart>
        <c:grouping val="standard"/>
        <c:varyColors val="0"/>
        <c:ser>
          <c:idx val="0"/>
          <c:order val="0"/>
          <c:tx>
            <c:strRef>
              <c:f>List1!$A$3</c:f>
              <c:strCache>
                <c:ptCount val="1"/>
                <c:pt idx="0">
                  <c:v>Byty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List1!$B$2:$BI$2</c:f>
              <c:numCache>
                <c:formatCode>m/d/yyyy</c:formatCode>
                <c:ptCount val="60"/>
                <c:pt idx="0">
                  <c:v>40179</c:v>
                </c:pt>
                <c:pt idx="1">
                  <c:v>40269</c:v>
                </c:pt>
                <c:pt idx="2">
                  <c:v>40360</c:v>
                </c:pt>
                <c:pt idx="3">
                  <c:v>40452</c:v>
                </c:pt>
                <c:pt idx="4">
                  <c:v>40544</c:v>
                </c:pt>
                <c:pt idx="5">
                  <c:v>40634</c:v>
                </c:pt>
                <c:pt idx="6">
                  <c:v>40725</c:v>
                </c:pt>
                <c:pt idx="7">
                  <c:v>40817</c:v>
                </c:pt>
                <c:pt idx="8">
                  <c:v>40909</c:v>
                </c:pt>
                <c:pt idx="9">
                  <c:v>41000</c:v>
                </c:pt>
                <c:pt idx="10">
                  <c:v>41091</c:v>
                </c:pt>
                <c:pt idx="11">
                  <c:v>41183</c:v>
                </c:pt>
                <c:pt idx="12">
                  <c:v>41275</c:v>
                </c:pt>
                <c:pt idx="13">
                  <c:v>41365</c:v>
                </c:pt>
                <c:pt idx="14">
                  <c:v>41456</c:v>
                </c:pt>
                <c:pt idx="15">
                  <c:v>41548</c:v>
                </c:pt>
                <c:pt idx="16">
                  <c:v>41640</c:v>
                </c:pt>
                <c:pt idx="17">
                  <c:v>41730</c:v>
                </c:pt>
                <c:pt idx="18">
                  <c:v>41821</c:v>
                </c:pt>
                <c:pt idx="19">
                  <c:v>41913</c:v>
                </c:pt>
                <c:pt idx="20">
                  <c:v>42005</c:v>
                </c:pt>
                <c:pt idx="21">
                  <c:v>42095</c:v>
                </c:pt>
                <c:pt idx="22">
                  <c:v>42186</c:v>
                </c:pt>
                <c:pt idx="23">
                  <c:v>42278</c:v>
                </c:pt>
                <c:pt idx="24">
                  <c:v>42370</c:v>
                </c:pt>
                <c:pt idx="25">
                  <c:v>42461</c:v>
                </c:pt>
                <c:pt idx="26">
                  <c:v>42552</c:v>
                </c:pt>
                <c:pt idx="27">
                  <c:v>42644</c:v>
                </c:pt>
                <c:pt idx="28">
                  <c:v>42736</c:v>
                </c:pt>
                <c:pt idx="29">
                  <c:v>42826</c:v>
                </c:pt>
                <c:pt idx="30">
                  <c:v>42917</c:v>
                </c:pt>
                <c:pt idx="31">
                  <c:v>43009</c:v>
                </c:pt>
                <c:pt idx="32">
                  <c:v>43101</c:v>
                </c:pt>
                <c:pt idx="33">
                  <c:v>43191</c:v>
                </c:pt>
                <c:pt idx="34">
                  <c:v>43282</c:v>
                </c:pt>
                <c:pt idx="35">
                  <c:v>43374</c:v>
                </c:pt>
                <c:pt idx="36">
                  <c:v>43466</c:v>
                </c:pt>
                <c:pt idx="37">
                  <c:v>43556</c:v>
                </c:pt>
                <c:pt idx="38">
                  <c:v>43647</c:v>
                </c:pt>
                <c:pt idx="39">
                  <c:v>43739</c:v>
                </c:pt>
                <c:pt idx="40">
                  <c:v>43831</c:v>
                </c:pt>
                <c:pt idx="41">
                  <c:v>43922</c:v>
                </c:pt>
                <c:pt idx="42">
                  <c:v>44013</c:v>
                </c:pt>
                <c:pt idx="43">
                  <c:v>44105</c:v>
                </c:pt>
                <c:pt idx="44">
                  <c:v>44197</c:v>
                </c:pt>
                <c:pt idx="45">
                  <c:v>44287</c:v>
                </c:pt>
                <c:pt idx="46">
                  <c:v>44378</c:v>
                </c:pt>
                <c:pt idx="47">
                  <c:v>44470</c:v>
                </c:pt>
                <c:pt idx="48">
                  <c:v>44562</c:v>
                </c:pt>
                <c:pt idx="49">
                  <c:v>44652</c:v>
                </c:pt>
                <c:pt idx="50">
                  <c:v>44743</c:v>
                </c:pt>
                <c:pt idx="51">
                  <c:v>44835</c:v>
                </c:pt>
                <c:pt idx="52">
                  <c:v>44927</c:v>
                </c:pt>
                <c:pt idx="53">
                  <c:v>45017</c:v>
                </c:pt>
                <c:pt idx="54">
                  <c:v>45108</c:v>
                </c:pt>
                <c:pt idx="55">
                  <c:v>45200</c:v>
                </c:pt>
                <c:pt idx="56">
                  <c:v>45292</c:v>
                </c:pt>
                <c:pt idx="57">
                  <c:v>45383</c:v>
                </c:pt>
                <c:pt idx="58">
                  <c:v>45474</c:v>
                </c:pt>
                <c:pt idx="59">
                  <c:v>45566</c:v>
                </c:pt>
              </c:numCache>
            </c:numRef>
          </c:cat>
          <c:val>
            <c:numRef>
              <c:f>List1!$B$3:$BI$3</c:f>
              <c:numCache>
                <c:formatCode>General</c:formatCode>
                <c:ptCount val="60"/>
                <c:pt idx="0">
                  <c:v>100</c:v>
                </c:pt>
                <c:pt idx="1">
                  <c:v>100.5</c:v>
                </c:pt>
                <c:pt idx="2">
                  <c:v>100.7</c:v>
                </c:pt>
                <c:pt idx="3">
                  <c:v>99.9</c:v>
                </c:pt>
                <c:pt idx="4">
                  <c:v>99.1</c:v>
                </c:pt>
                <c:pt idx="5">
                  <c:v>98.4</c:v>
                </c:pt>
                <c:pt idx="6">
                  <c:v>97.9</c:v>
                </c:pt>
                <c:pt idx="7">
                  <c:v>96.9</c:v>
                </c:pt>
                <c:pt idx="8">
                  <c:v>96.7</c:v>
                </c:pt>
                <c:pt idx="9">
                  <c:v>95.9</c:v>
                </c:pt>
                <c:pt idx="10">
                  <c:v>94.9</c:v>
                </c:pt>
                <c:pt idx="11">
                  <c:v>93.6</c:v>
                </c:pt>
                <c:pt idx="12">
                  <c:v>93</c:v>
                </c:pt>
                <c:pt idx="13">
                  <c:v>93.2</c:v>
                </c:pt>
                <c:pt idx="14">
                  <c:v>93.4</c:v>
                </c:pt>
                <c:pt idx="15">
                  <c:v>93.4</c:v>
                </c:pt>
                <c:pt idx="16">
                  <c:v>93.7</c:v>
                </c:pt>
                <c:pt idx="17">
                  <c:v>94.4</c:v>
                </c:pt>
                <c:pt idx="18">
                  <c:v>96.2</c:v>
                </c:pt>
                <c:pt idx="19">
                  <c:v>97.4</c:v>
                </c:pt>
                <c:pt idx="20">
                  <c:v>98.4</c:v>
                </c:pt>
                <c:pt idx="21">
                  <c:v>99.7</c:v>
                </c:pt>
                <c:pt idx="22">
                  <c:v>101.4</c:v>
                </c:pt>
                <c:pt idx="23">
                  <c:v>103.6</c:v>
                </c:pt>
                <c:pt idx="24">
                  <c:v>105.5</c:v>
                </c:pt>
                <c:pt idx="25">
                  <c:v>107.8</c:v>
                </c:pt>
                <c:pt idx="26">
                  <c:v>110.7</c:v>
                </c:pt>
                <c:pt idx="27">
                  <c:v>114.6</c:v>
                </c:pt>
                <c:pt idx="28">
                  <c:v>117.6</c:v>
                </c:pt>
                <c:pt idx="29">
                  <c:v>120.8</c:v>
                </c:pt>
                <c:pt idx="30">
                  <c:v>123.4</c:v>
                </c:pt>
                <c:pt idx="31">
                  <c:v>126.5</c:v>
                </c:pt>
                <c:pt idx="32">
                  <c:v>129.6</c:v>
                </c:pt>
                <c:pt idx="33">
                  <c:v>133.6</c:v>
                </c:pt>
                <c:pt idx="34">
                  <c:v>137.4</c:v>
                </c:pt>
                <c:pt idx="35">
                  <c:v>140.19999999999999</c:v>
                </c:pt>
                <c:pt idx="36">
                  <c:v>142.1</c:v>
                </c:pt>
                <c:pt idx="37">
                  <c:v>144.5</c:v>
                </c:pt>
                <c:pt idx="38">
                  <c:v>148.30000000000001</c:v>
                </c:pt>
                <c:pt idx="39">
                  <c:v>151.4</c:v>
                </c:pt>
                <c:pt idx="40">
                  <c:v>156.4</c:v>
                </c:pt>
                <c:pt idx="41">
                  <c:v>160.30000000000001</c:v>
                </c:pt>
                <c:pt idx="42">
                  <c:v>166.1</c:v>
                </c:pt>
                <c:pt idx="43">
                  <c:v>170.9</c:v>
                </c:pt>
                <c:pt idx="44">
                  <c:v>177.4</c:v>
                </c:pt>
                <c:pt idx="45">
                  <c:v>184.1</c:v>
                </c:pt>
                <c:pt idx="46">
                  <c:v>193.3</c:v>
                </c:pt>
                <c:pt idx="47">
                  <c:v>203</c:v>
                </c:pt>
                <c:pt idx="48">
                  <c:v>214</c:v>
                </c:pt>
                <c:pt idx="49">
                  <c:v>228.8</c:v>
                </c:pt>
                <c:pt idx="50">
                  <c:v>227.5</c:v>
                </c:pt>
                <c:pt idx="51">
                  <c:v>225.9</c:v>
                </c:pt>
                <c:pt idx="52">
                  <c:v>220.3</c:v>
                </c:pt>
                <c:pt idx="53">
                  <c:v>215.7</c:v>
                </c:pt>
                <c:pt idx="54">
                  <c:v>213.3</c:v>
                </c:pt>
                <c:pt idx="55">
                  <c:v>212.9</c:v>
                </c:pt>
                <c:pt idx="56">
                  <c:v>213.5</c:v>
                </c:pt>
                <c:pt idx="57">
                  <c:v>214.8</c:v>
                </c:pt>
                <c:pt idx="58">
                  <c:v>220.4</c:v>
                </c:pt>
                <c:pt idx="59">
                  <c:v>227.9</c:v>
                </c:pt>
              </c:numCache>
            </c:numRef>
          </c:val>
          <c:smooth val="1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4-2F9A-40F4-B02E-EED412191F5F}"/>
            </c:ext>
          </c:extLst>
        </c:ser>
        <c:ser>
          <c:idx val="1"/>
          <c:order val="1"/>
          <c:tx>
            <c:strRef>
              <c:f>List1!$A$4</c:f>
              <c:strCache>
                <c:ptCount val="1"/>
                <c:pt idx="0">
                  <c:v>Rodinné domy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List1!$B$2:$BI$2</c:f>
              <c:numCache>
                <c:formatCode>m/d/yyyy</c:formatCode>
                <c:ptCount val="60"/>
                <c:pt idx="0">
                  <c:v>40179</c:v>
                </c:pt>
                <c:pt idx="1">
                  <c:v>40269</c:v>
                </c:pt>
                <c:pt idx="2">
                  <c:v>40360</c:v>
                </c:pt>
                <c:pt idx="3">
                  <c:v>40452</c:v>
                </c:pt>
                <c:pt idx="4">
                  <c:v>40544</c:v>
                </c:pt>
                <c:pt idx="5">
                  <c:v>40634</c:v>
                </c:pt>
                <c:pt idx="6">
                  <c:v>40725</c:v>
                </c:pt>
                <c:pt idx="7">
                  <c:v>40817</c:v>
                </c:pt>
                <c:pt idx="8">
                  <c:v>40909</c:v>
                </c:pt>
                <c:pt idx="9">
                  <c:v>41000</c:v>
                </c:pt>
                <c:pt idx="10">
                  <c:v>41091</c:v>
                </c:pt>
                <c:pt idx="11">
                  <c:v>41183</c:v>
                </c:pt>
                <c:pt idx="12">
                  <c:v>41275</c:v>
                </c:pt>
                <c:pt idx="13">
                  <c:v>41365</c:v>
                </c:pt>
                <c:pt idx="14">
                  <c:v>41456</c:v>
                </c:pt>
                <c:pt idx="15">
                  <c:v>41548</c:v>
                </c:pt>
                <c:pt idx="16">
                  <c:v>41640</c:v>
                </c:pt>
                <c:pt idx="17">
                  <c:v>41730</c:v>
                </c:pt>
                <c:pt idx="18">
                  <c:v>41821</c:v>
                </c:pt>
                <c:pt idx="19">
                  <c:v>41913</c:v>
                </c:pt>
                <c:pt idx="20">
                  <c:v>42005</c:v>
                </c:pt>
                <c:pt idx="21">
                  <c:v>42095</c:v>
                </c:pt>
                <c:pt idx="22">
                  <c:v>42186</c:v>
                </c:pt>
                <c:pt idx="23">
                  <c:v>42278</c:v>
                </c:pt>
                <c:pt idx="24">
                  <c:v>42370</c:v>
                </c:pt>
                <c:pt idx="25">
                  <c:v>42461</c:v>
                </c:pt>
                <c:pt idx="26">
                  <c:v>42552</c:v>
                </c:pt>
                <c:pt idx="27">
                  <c:v>42644</c:v>
                </c:pt>
                <c:pt idx="28">
                  <c:v>42736</c:v>
                </c:pt>
                <c:pt idx="29">
                  <c:v>42826</c:v>
                </c:pt>
                <c:pt idx="30">
                  <c:v>42917</c:v>
                </c:pt>
                <c:pt idx="31">
                  <c:v>43009</c:v>
                </c:pt>
                <c:pt idx="32">
                  <c:v>43101</c:v>
                </c:pt>
                <c:pt idx="33">
                  <c:v>43191</c:v>
                </c:pt>
                <c:pt idx="34">
                  <c:v>43282</c:v>
                </c:pt>
                <c:pt idx="35">
                  <c:v>43374</c:v>
                </c:pt>
                <c:pt idx="36">
                  <c:v>43466</c:v>
                </c:pt>
                <c:pt idx="37">
                  <c:v>43556</c:v>
                </c:pt>
                <c:pt idx="38">
                  <c:v>43647</c:v>
                </c:pt>
                <c:pt idx="39">
                  <c:v>43739</c:v>
                </c:pt>
                <c:pt idx="40">
                  <c:v>43831</c:v>
                </c:pt>
                <c:pt idx="41">
                  <c:v>43922</c:v>
                </c:pt>
                <c:pt idx="42">
                  <c:v>44013</c:v>
                </c:pt>
                <c:pt idx="43">
                  <c:v>44105</c:v>
                </c:pt>
                <c:pt idx="44">
                  <c:v>44197</c:v>
                </c:pt>
                <c:pt idx="45">
                  <c:v>44287</c:v>
                </c:pt>
                <c:pt idx="46">
                  <c:v>44378</c:v>
                </c:pt>
                <c:pt idx="47">
                  <c:v>44470</c:v>
                </c:pt>
                <c:pt idx="48">
                  <c:v>44562</c:v>
                </c:pt>
                <c:pt idx="49">
                  <c:v>44652</c:v>
                </c:pt>
                <c:pt idx="50">
                  <c:v>44743</c:v>
                </c:pt>
                <c:pt idx="51">
                  <c:v>44835</c:v>
                </c:pt>
                <c:pt idx="52">
                  <c:v>44927</c:v>
                </c:pt>
                <c:pt idx="53">
                  <c:v>45017</c:v>
                </c:pt>
                <c:pt idx="54">
                  <c:v>45108</c:v>
                </c:pt>
                <c:pt idx="55">
                  <c:v>45200</c:v>
                </c:pt>
                <c:pt idx="56">
                  <c:v>45292</c:v>
                </c:pt>
                <c:pt idx="57">
                  <c:v>45383</c:v>
                </c:pt>
                <c:pt idx="58">
                  <c:v>45474</c:v>
                </c:pt>
                <c:pt idx="59">
                  <c:v>45566</c:v>
                </c:pt>
              </c:numCache>
            </c:numRef>
          </c:cat>
          <c:val>
            <c:numRef>
              <c:f>List1!$B$4:$BI$4</c:f>
              <c:numCache>
                <c:formatCode>General</c:formatCode>
                <c:ptCount val="60"/>
                <c:pt idx="0">
                  <c:v>100</c:v>
                </c:pt>
                <c:pt idx="1">
                  <c:v>99.5</c:v>
                </c:pt>
                <c:pt idx="2">
                  <c:v>99.8</c:v>
                </c:pt>
                <c:pt idx="3">
                  <c:v>100.6</c:v>
                </c:pt>
                <c:pt idx="4">
                  <c:v>101.6</c:v>
                </c:pt>
                <c:pt idx="5">
                  <c:v>101.2</c:v>
                </c:pt>
                <c:pt idx="6">
                  <c:v>99.8</c:v>
                </c:pt>
                <c:pt idx="7">
                  <c:v>100.8</c:v>
                </c:pt>
                <c:pt idx="8">
                  <c:v>103.1</c:v>
                </c:pt>
                <c:pt idx="9">
                  <c:v>102.7</c:v>
                </c:pt>
                <c:pt idx="10">
                  <c:v>101.9</c:v>
                </c:pt>
                <c:pt idx="11">
                  <c:v>101.2</c:v>
                </c:pt>
                <c:pt idx="12">
                  <c:v>99.8</c:v>
                </c:pt>
                <c:pt idx="13">
                  <c:v>98.9</c:v>
                </c:pt>
                <c:pt idx="14">
                  <c:v>99.1</c:v>
                </c:pt>
                <c:pt idx="15">
                  <c:v>99.2</c:v>
                </c:pt>
                <c:pt idx="16">
                  <c:v>101.2</c:v>
                </c:pt>
                <c:pt idx="17">
                  <c:v>103.9</c:v>
                </c:pt>
                <c:pt idx="18">
                  <c:v>105.4</c:v>
                </c:pt>
                <c:pt idx="19">
                  <c:v>105.8</c:v>
                </c:pt>
                <c:pt idx="20">
                  <c:v>106.3</c:v>
                </c:pt>
                <c:pt idx="21">
                  <c:v>107.2</c:v>
                </c:pt>
                <c:pt idx="22">
                  <c:v>107.7</c:v>
                </c:pt>
                <c:pt idx="23">
                  <c:v>108.2</c:v>
                </c:pt>
                <c:pt idx="24">
                  <c:v>109.2</c:v>
                </c:pt>
                <c:pt idx="25">
                  <c:v>109.8</c:v>
                </c:pt>
                <c:pt idx="26" formatCode="0.0">
                  <c:v>111</c:v>
                </c:pt>
                <c:pt idx="27">
                  <c:v>112.9</c:v>
                </c:pt>
                <c:pt idx="28">
                  <c:v>114.1</c:v>
                </c:pt>
                <c:pt idx="29">
                  <c:v>116.2</c:v>
                </c:pt>
                <c:pt idx="30">
                  <c:v>118.4</c:v>
                </c:pt>
                <c:pt idx="31">
                  <c:v>120.4</c:v>
                </c:pt>
                <c:pt idx="32">
                  <c:v>122.1</c:v>
                </c:pt>
                <c:pt idx="33">
                  <c:v>124.4</c:v>
                </c:pt>
                <c:pt idx="34">
                  <c:v>126.4</c:v>
                </c:pt>
                <c:pt idx="35">
                  <c:v>129.1</c:v>
                </c:pt>
                <c:pt idx="36">
                  <c:v>132.30000000000001</c:v>
                </c:pt>
                <c:pt idx="37">
                  <c:v>134.9</c:v>
                </c:pt>
                <c:pt idx="38">
                  <c:v>137.6</c:v>
                </c:pt>
                <c:pt idx="39">
                  <c:v>140.4</c:v>
                </c:pt>
                <c:pt idx="40">
                  <c:v>144.19999999999999</c:v>
                </c:pt>
                <c:pt idx="41">
                  <c:v>146.9</c:v>
                </c:pt>
                <c:pt idx="42">
                  <c:v>150.1</c:v>
                </c:pt>
                <c:pt idx="43">
                  <c:v>154.30000000000001</c:v>
                </c:pt>
                <c:pt idx="44">
                  <c:v>159.19999999999999</c:v>
                </c:pt>
                <c:pt idx="45">
                  <c:v>165.9</c:v>
                </c:pt>
                <c:pt idx="46">
                  <c:v>173.9</c:v>
                </c:pt>
                <c:pt idx="47">
                  <c:v>181.9</c:v>
                </c:pt>
                <c:pt idx="48">
                  <c:v>190.4</c:v>
                </c:pt>
                <c:pt idx="49">
                  <c:v>198.9</c:v>
                </c:pt>
                <c:pt idx="50">
                  <c:v>204.1</c:v>
                </c:pt>
                <c:pt idx="51">
                  <c:v>207.8</c:v>
                </c:pt>
                <c:pt idx="52">
                  <c:v>207.6</c:v>
                </c:pt>
                <c:pt idx="53">
                  <c:v>206.4</c:v>
                </c:pt>
                <c:pt idx="54">
                  <c:v>207</c:v>
                </c:pt>
                <c:pt idx="55">
                  <c:v>207.6</c:v>
                </c:pt>
                <c:pt idx="56">
                  <c:v>209.9</c:v>
                </c:pt>
                <c:pt idx="57">
                  <c:v>213</c:v>
                </c:pt>
                <c:pt idx="58">
                  <c:v>216.8</c:v>
                </c:pt>
                <c:pt idx="59">
                  <c:v>220.9</c:v>
                </c:pt>
              </c:numCache>
            </c:numRef>
          </c:val>
          <c:smooth val="1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6-2F9A-40F4-B02E-EED412191F5F}"/>
            </c:ext>
          </c:extLst>
        </c:ser>
        <c:ser>
          <c:idx val="2"/>
          <c:order val="2"/>
          <c:tx>
            <c:strRef>
              <c:f>List1!$A$5</c:f>
              <c:strCache>
                <c:ptCount val="1"/>
                <c:pt idx="0">
                  <c:v>Pozemky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List1!$B$2:$BI$2</c:f>
              <c:numCache>
                <c:formatCode>m/d/yyyy</c:formatCode>
                <c:ptCount val="60"/>
                <c:pt idx="0">
                  <c:v>40179</c:v>
                </c:pt>
                <c:pt idx="1">
                  <c:v>40269</c:v>
                </c:pt>
                <c:pt idx="2">
                  <c:v>40360</c:v>
                </c:pt>
                <c:pt idx="3">
                  <c:v>40452</c:v>
                </c:pt>
                <c:pt idx="4">
                  <c:v>40544</c:v>
                </c:pt>
                <c:pt idx="5">
                  <c:v>40634</c:v>
                </c:pt>
                <c:pt idx="6">
                  <c:v>40725</c:v>
                </c:pt>
                <c:pt idx="7">
                  <c:v>40817</c:v>
                </c:pt>
                <c:pt idx="8">
                  <c:v>40909</c:v>
                </c:pt>
                <c:pt idx="9">
                  <c:v>41000</c:v>
                </c:pt>
                <c:pt idx="10">
                  <c:v>41091</c:v>
                </c:pt>
                <c:pt idx="11">
                  <c:v>41183</c:v>
                </c:pt>
                <c:pt idx="12">
                  <c:v>41275</c:v>
                </c:pt>
                <c:pt idx="13">
                  <c:v>41365</c:v>
                </c:pt>
                <c:pt idx="14">
                  <c:v>41456</c:v>
                </c:pt>
                <c:pt idx="15">
                  <c:v>41548</c:v>
                </c:pt>
                <c:pt idx="16">
                  <c:v>41640</c:v>
                </c:pt>
                <c:pt idx="17">
                  <c:v>41730</c:v>
                </c:pt>
                <c:pt idx="18">
                  <c:v>41821</c:v>
                </c:pt>
                <c:pt idx="19">
                  <c:v>41913</c:v>
                </c:pt>
                <c:pt idx="20">
                  <c:v>42005</c:v>
                </c:pt>
                <c:pt idx="21">
                  <c:v>42095</c:v>
                </c:pt>
                <c:pt idx="22">
                  <c:v>42186</c:v>
                </c:pt>
                <c:pt idx="23">
                  <c:v>42278</c:v>
                </c:pt>
                <c:pt idx="24">
                  <c:v>42370</c:v>
                </c:pt>
                <c:pt idx="25">
                  <c:v>42461</c:v>
                </c:pt>
                <c:pt idx="26">
                  <c:v>42552</c:v>
                </c:pt>
                <c:pt idx="27">
                  <c:v>42644</c:v>
                </c:pt>
                <c:pt idx="28">
                  <c:v>42736</c:v>
                </c:pt>
                <c:pt idx="29">
                  <c:v>42826</c:v>
                </c:pt>
                <c:pt idx="30">
                  <c:v>42917</c:v>
                </c:pt>
                <c:pt idx="31">
                  <c:v>43009</c:v>
                </c:pt>
                <c:pt idx="32">
                  <c:v>43101</c:v>
                </c:pt>
                <c:pt idx="33">
                  <c:v>43191</c:v>
                </c:pt>
                <c:pt idx="34">
                  <c:v>43282</c:v>
                </c:pt>
                <c:pt idx="35">
                  <c:v>43374</c:v>
                </c:pt>
                <c:pt idx="36">
                  <c:v>43466</c:v>
                </c:pt>
                <c:pt idx="37">
                  <c:v>43556</c:v>
                </c:pt>
                <c:pt idx="38">
                  <c:v>43647</c:v>
                </c:pt>
                <c:pt idx="39">
                  <c:v>43739</c:v>
                </c:pt>
                <c:pt idx="40">
                  <c:v>43831</c:v>
                </c:pt>
                <c:pt idx="41">
                  <c:v>43922</c:v>
                </c:pt>
                <c:pt idx="42">
                  <c:v>44013</c:v>
                </c:pt>
                <c:pt idx="43">
                  <c:v>44105</c:v>
                </c:pt>
                <c:pt idx="44">
                  <c:v>44197</c:v>
                </c:pt>
                <c:pt idx="45">
                  <c:v>44287</c:v>
                </c:pt>
                <c:pt idx="46">
                  <c:v>44378</c:v>
                </c:pt>
                <c:pt idx="47">
                  <c:v>44470</c:v>
                </c:pt>
                <c:pt idx="48">
                  <c:v>44562</c:v>
                </c:pt>
                <c:pt idx="49">
                  <c:v>44652</c:v>
                </c:pt>
                <c:pt idx="50">
                  <c:v>44743</c:v>
                </c:pt>
                <c:pt idx="51">
                  <c:v>44835</c:v>
                </c:pt>
                <c:pt idx="52">
                  <c:v>44927</c:v>
                </c:pt>
                <c:pt idx="53">
                  <c:v>45017</c:v>
                </c:pt>
                <c:pt idx="54">
                  <c:v>45108</c:v>
                </c:pt>
                <c:pt idx="55">
                  <c:v>45200</c:v>
                </c:pt>
                <c:pt idx="56">
                  <c:v>45292</c:v>
                </c:pt>
                <c:pt idx="57">
                  <c:v>45383</c:v>
                </c:pt>
                <c:pt idx="58">
                  <c:v>45474</c:v>
                </c:pt>
                <c:pt idx="59">
                  <c:v>45566</c:v>
                </c:pt>
              </c:numCache>
            </c:numRef>
          </c:cat>
          <c:val>
            <c:numRef>
              <c:f>List1!$B$5:$BI$5</c:f>
              <c:numCache>
                <c:formatCode>General</c:formatCode>
                <c:ptCount val="60"/>
                <c:pt idx="0">
                  <c:v>100</c:v>
                </c:pt>
                <c:pt idx="1">
                  <c:v>100.9</c:v>
                </c:pt>
                <c:pt idx="2">
                  <c:v>103.1</c:v>
                </c:pt>
                <c:pt idx="3">
                  <c:v>104.8</c:v>
                </c:pt>
                <c:pt idx="4">
                  <c:v>104.6</c:v>
                </c:pt>
                <c:pt idx="5">
                  <c:v>106.6</c:v>
                </c:pt>
                <c:pt idx="6">
                  <c:v>106.5</c:v>
                </c:pt>
                <c:pt idx="7">
                  <c:v>106.7</c:v>
                </c:pt>
                <c:pt idx="8">
                  <c:v>108.3</c:v>
                </c:pt>
                <c:pt idx="9" formatCode="0.0">
                  <c:v>111</c:v>
                </c:pt>
                <c:pt idx="10">
                  <c:v>112.1</c:v>
                </c:pt>
                <c:pt idx="11">
                  <c:v>113.5</c:v>
                </c:pt>
                <c:pt idx="12">
                  <c:v>114.5</c:v>
                </c:pt>
                <c:pt idx="13">
                  <c:v>114.7</c:v>
                </c:pt>
                <c:pt idx="14">
                  <c:v>115.6</c:v>
                </c:pt>
                <c:pt idx="15">
                  <c:v>115.6</c:v>
                </c:pt>
                <c:pt idx="16">
                  <c:v>116.5</c:v>
                </c:pt>
                <c:pt idx="17">
                  <c:v>116.8</c:v>
                </c:pt>
                <c:pt idx="18">
                  <c:v>118.4</c:v>
                </c:pt>
                <c:pt idx="19">
                  <c:v>119.4</c:v>
                </c:pt>
                <c:pt idx="20">
                  <c:v>120.3</c:v>
                </c:pt>
                <c:pt idx="21">
                  <c:v>121</c:v>
                </c:pt>
                <c:pt idx="22">
                  <c:v>123</c:v>
                </c:pt>
                <c:pt idx="23">
                  <c:v>124.7</c:v>
                </c:pt>
                <c:pt idx="24">
                  <c:v>125.9</c:v>
                </c:pt>
                <c:pt idx="25">
                  <c:v>128.80000000000001</c:v>
                </c:pt>
                <c:pt idx="26">
                  <c:v>131.19999999999999</c:v>
                </c:pt>
                <c:pt idx="27">
                  <c:v>135.4</c:v>
                </c:pt>
                <c:pt idx="28">
                  <c:v>137.80000000000001</c:v>
                </c:pt>
                <c:pt idx="29">
                  <c:v>138.80000000000001</c:v>
                </c:pt>
                <c:pt idx="30">
                  <c:v>139.80000000000001</c:v>
                </c:pt>
                <c:pt idx="31">
                  <c:v>139.80000000000001</c:v>
                </c:pt>
                <c:pt idx="32">
                  <c:v>142.5</c:v>
                </c:pt>
                <c:pt idx="33">
                  <c:v>145.4</c:v>
                </c:pt>
                <c:pt idx="34">
                  <c:v>147.5</c:v>
                </c:pt>
                <c:pt idx="35">
                  <c:v>150.9</c:v>
                </c:pt>
                <c:pt idx="36">
                  <c:v>153.9</c:v>
                </c:pt>
                <c:pt idx="37">
                  <c:v>156.9</c:v>
                </c:pt>
                <c:pt idx="38">
                  <c:v>160.5</c:v>
                </c:pt>
                <c:pt idx="39">
                  <c:v>163.5</c:v>
                </c:pt>
                <c:pt idx="40">
                  <c:v>168.2</c:v>
                </c:pt>
                <c:pt idx="41">
                  <c:v>173.1</c:v>
                </c:pt>
                <c:pt idx="42">
                  <c:v>179.5</c:v>
                </c:pt>
                <c:pt idx="43">
                  <c:v>185.2</c:v>
                </c:pt>
                <c:pt idx="44">
                  <c:v>194.8</c:v>
                </c:pt>
                <c:pt idx="45">
                  <c:v>205.5</c:v>
                </c:pt>
                <c:pt idx="46">
                  <c:v>215.9</c:v>
                </c:pt>
                <c:pt idx="47">
                  <c:v>228.2</c:v>
                </c:pt>
                <c:pt idx="48">
                  <c:v>240.9</c:v>
                </c:pt>
                <c:pt idx="49">
                  <c:v>254.6</c:v>
                </c:pt>
                <c:pt idx="50">
                  <c:v>266.8</c:v>
                </c:pt>
                <c:pt idx="51">
                  <c:v>278.8</c:v>
                </c:pt>
                <c:pt idx="52">
                  <c:v>289.39999999999998</c:v>
                </c:pt>
                <c:pt idx="53">
                  <c:v>295.2</c:v>
                </c:pt>
                <c:pt idx="54">
                  <c:v>298.5</c:v>
                </c:pt>
                <c:pt idx="55">
                  <c:v>298.5</c:v>
                </c:pt>
                <c:pt idx="56">
                  <c:v>300.89999999999998</c:v>
                </c:pt>
                <c:pt idx="57">
                  <c:v>302.7</c:v>
                </c:pt>
                <c:pt idx="58">
                  <c:v>308.8</c:v>
                </c:pt>
                <c:pt idx="59">
                  <c:v>313.10000000000002</c:v>
                </c:pt>
              </c:numCache>
            </c:numRef>
          </c:val>
          <c:smooth val="1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7-2F9A-40F4-B02E-EED412191F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8510159"/>
        <c:axId val="1549973535"/>
      </c:lineChart>
      <c:dateAx>
        <c:axId val="2098510159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one"/>
        <c:spPr>
          <a:noFill/>
          <a:ln w="1587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pPr>
            <a:endParaRPr lang="cs-CZ"/>
          </a:p>
        </c:txPr>
        <c:crossAx val="1549973535"/>
        <c:crossesAt val="100"/>
        <c:auto val="1"/>
        <c:lblOffset val="100"/>
        <c:baseTimeUnit val="months"/>
        <c:majorUnit val="1"/>
        <c:majorTimeUnit val="years"/>
      </c:dateAx>
      <c:valAx>
        <c:axId val="1549973535"/>
        <c:scaling>
          <c:orientation val="minMax"/>
          <c:min val="50"/>
        </c:scaling>
        <c:delete val="0"/>
        <c:axPos val="l"/>
        <c:majorGridlines>
          <c:spPr>
            <a:ln w="6350" cap="flat" cmpd="sng" algn="ctr">
              <a:solidFill>
                <a:schemeClr val="bg1">
                  <a:alpha val="70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98510159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31010836079493"/>
          <c:y val="3.161688701665185E-2"/>
          <c:w val="0.73881638088174217"/>
          <c:h val="0.757583693345531"/>
        </c:manualLayout>
      </c:layout>
      <c:lineChart>
        <c:grouping val="standard"/>
        <c:varyColors val="0"/>
        <c:ser>
          <c:idx val="0"/>
          <c:order val="0"/>
          <c:tx>
            <c:strRef>
              <c:f>List1!$B$2</c:f>
              <c:strCache>
                <c:ptCount val="1"/>
                <c:pt idx="0">
                  <c:v>Byty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7.7094427763265333E-2"/>
                  <c:y val="5.04683147820043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06-439B-8F7F-997EFCBEA4D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3="http://schemas.microsoft.com/office/drawing/2017/03/chart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9F-4DA7-805E-83BE46C9E2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List1!$A$3:$A$6</c:f>
              <c:strCache>
                <c:ptCount val="4"/>
                <c:pt idx="0">
                  <c:v>4Q/2023</c:v>
                </c:pt>
                <c:pt idx="1">
                  <c:v>1Q/2024</c:v>
                </c:pt>
                <c:pt idx="2">
                  <c:v>2Q/2024</c:v>
                </c:pt>
                <c:pt idx="3">
                  <c:v>3Q/2024</c:v>
                </c:pt>
              </c:strCache>
            </c:strRef>
          </c:cat>
          <c:val>
            <c:numRef>
              <c:f>List1!$B$3:$B$7</c:f>
              <c:numCache>
                <c:formatCode>General</c:formatCode>
                <c:ptCount val="5"/>
                <c:pt idx="0">
                  <c:v>212.9</c:v>
                </c:pt>
                <c:pt idx="1">
                  <c:v>213.5</c:v>
                </c:pt>
                <c:pt idx="2">
                  <c:v>214.8</c:v>
                </c:pt>
                <c:pt idx="3">
                  <c:v>220.4</c:v>
                </c:pt>
                <c:pt idx="4">
                  <c:v>227.9</c:v>
                </c:pt>
              </c:numCache>
            </c:numRef>
          </c:val>
          <c:smooth val="0"/>
          <c:extLst xmlns:c16r3="http://schemas.microsoft.com/office/drawing/2017/03/chart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889F-4DA7-805E-83BE46C9E2EC}"/>
            </c:ext>
          </c:extLst>
        </c:ser>
        <c:ser>
          <c:idx val="2"/>
          <c:order val="1"/>
          <c:tx>
            <c:strRef>
              <c:f>List1!$D$2</c:f>
              <c:strCache>
                <c:ptCount val="1"/>
                <c:pt idx="0">
                  <c:v>Pozemky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List1!$A$3:$A$6</c:f>
              <c:strCache>
                <c:ptCount val="4"/>
                <c:pt idx="0">
                  <c:v>4Q/2023</c:v>
                </c:pt>
                <c:pt idx="1">
                  <c:v>1Q/2024</c:v>
                </c:pt>
                <c:pt idx="2">
                  <c:v>2Q/2024</c:v>
                </c:pt>
                <c:pt idx="3">
                  <c:v>3Q/2024</c:v>
                </c:pt>
              </c:strCache>
            </c:strRef>
          </c:cat>
          <c:val>
            <c:numRef>
              <c:f>List1!$D$3:$D$7</c:f>
              <c:numCache>
                <c:formatCode>General</c:formatCode>
                <c:ptCount val="5"/>
                <c:pt idx="0">
                  <c:v>298.5</c:v>
                </c:pt>
                <c:pt idx="1">
                  <c:v>298.8</c:v>
                </c:pt>
                <c:pt idx="2">
                  <c:v>300.89999999999998</c:v>
                </c:pt>
                <c:pt idx="3">
                  <c:v>302.7</c:v>
                </c:pt>
                <c:pt idx="4">
                  <c:v>308.8</c:v>
                </c:pt>
              </c:numCache>
            </c:numRef>
          </c:val>
          <c:smooth val="0"/>
          <c:extLst xmlns:c16r3="http://schemas.microsoft.com/office/drawing/2017/03/chart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3-889F-4DA7-805E-83BE46C9E2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8510159"/>
        <c:axId val="1549973535"/>
      </c:lineChart>
      <c:catAx>
        <c:axId val="2098510159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none"/>
        <c:spPr>
          <a:noFill/>
          <a:ln w="1587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9973535"/>
        <c:crossesAt val="100"/>
        <c:auto val="1"/>
        <c:lblAlgn val="ctr"/>
        <c:lblOffset val="100"/>
        <c:noMultiLvlLbl val="0"/>
      </c:catAx>
      <c:valAx>
        <c:axId val="1549973535"/>
        <c:scaling>
          <c:orientation val="minMax"/>
          <c:max val="250"/>
          <c:min val="200"/>
        </c:scaling>
        <c:delete val="1"/>
        <c:axPos val="l"/>
        <c:majorGridlines>
          <c:spPr>
            <a:ln w="6350" cap="flat" cmpd="sng" algn="ctr">
              <a:noFill/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crossAx val="2098510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3="http://schemas.microsoft.com/office/drawing/2017/03/chart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31010836079493"/>
          <c:y val="3.161688701665185E-2"/>
          <c:w val="0.73881638088174217"/>
          <c:h val="0.757583693345531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8510159"/>
        <c:axId val="1549973535"/>
      </c:lineChart>
      <c:catAx>
        <c:axId val="2098510159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none"/>
        <c:spPr>
          <a:noFill/>
          <a:ln w="1587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9973535"/>
        <c:crossesAt val="100"/>
        <c:auto val="1"/>
        <c:lblAlgn val="ctr"/>
        <c:lblOffset val="100"/>
        <c:noMultiLvlLbl val="0"/>
      </c:catAx>
      <c:valAx>
        <c:axId val="1549973535"/>
        <c:scaling>
          <c:orientation val="minMax"/>
          <c:max val="250"/>
          <c:min val="200"/>
        </c:scaling>
        <c:delete val="1"/>
        <c:axPos val="l"/>
        <c:majorGridlines>
          <c:spPr>
            <a:ln w="6350" cap="flat" cmpd="sng" algn="ctr">
              <a:noFill/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crossAx val="2098510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3="http://schemas.microsoft.com/office/drawing/2017/03/chart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31010836079493"/>
          <c:y val="3.161688701665185E-2"/>
          <c:w val="0.73881638088174217"/>
          <c:h val="0.757583693345531"/>
        </c:manualLayout>
      </c:layout>
      <c:lineChart>
        <c:grouping val="standard"/>
        <c:varyColors val="0"/>
        <c:ser>
          <c:idx val="0"/>
          <c:order val="0"/>
          <c:tx>
            <c:strRef>
              <c:f>List1!$B$2</c:f>
              <c:strCache>
                <c:ptCount val="1"/>
                <c:pt idx="0">
                  <c:v>Pozemky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7.3651562518637553E-2"/>
                  <c:y val="5.3263172859331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56-4914-BA8F-22373D7AF73F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3="http://schemas.microsoft.com/office/drawing/2017/03/chart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A2-4FC7-953B-DDC6BE9F28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List1!$A$3:$A$7</c:f>
              <c:strCache>
                <c:ptCount val="5"/>
                <c:pt idx="0">
                  <c:v>4Q/2023</c:v>
                </c:pt>
                <c:pt idx="1">
                  <c:v>1Q/2024</c:v>
                </c:pt>
                <c:pt idx="2">
                  <c:v>2Q/2024</c:v>
                </c:pt>
                <c:pt idx="3">
                  <c:v>3Q/2024</c:v>
                </c:pt>
                <c:pt idx="4">
                  <c:v>4Q/2024</c:v>
                </c:pt>
              </c:strCache>
            </c:strRef>
          </c:cat>
          <c:val>
            <c:numRef>
              <c:f>List1!$B$3:$B$7</c:f>
              <c:numCache>
                <c:formatCode>General</c:formatCode>
                <c:ptCount val="5"/>
                <c:pt idx="0">
                  <c:v>298.8</c:v>
                </c:pt>
                <c:pt idx="1">
                  <c:v>300.89999999999998</c:v>
                </c:pt>
                <c:pt idx="2">
                  <c:v>302.7</c:v>
                </c:pt>
                <c:pt idx="3">
                  <c:v>308.8</c:v>
                </c:pt>
                <c:pt idx="4">
                  <c:v>313.10000000000002</c:v>
                </c:pt>
              </c:numCache>
            </c:numRef>
          </c:val>
          <c:smooth val="0"/>
          <c:extLst xmlns:c16r3="http://schemas.microsoft.com/office/drawing/2017/03/chart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1-0CA2-4FC7-953B-DDC6BE9F281F}"/>
            </c:ext>
          </c:extLst>
        </c:ser>
        <c:ser>
          <c:idx val="2"/>
          <c:order val="1"/>
          <c:tx>
            <c:strRef>
              <c:f>List1!#REF!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List1!$A$3:$A$7</c:f>
              <c:strCache>
                <c:ptCount val="5"/>
                <c:pt idx="0">
                  <c:v>4Q/2023</c:v>
                </c:pt>
                <c:pt idx="1">
                  <c:v>1Q/2024</c:v>
                </c:pt>
                <c:pt idx="2">
                  <c:v>2Q/2024</c:v>
                </c:pt>
                <c:pt idx="3">
                  <c:v>3Q/2024</c:v>
                </c:pt>
                <c:pt idx="4">
                  <c:v>4Q/2024</c:v>
                </c:pt>
              </c:strCache>
            </c:strRef>
          </c:cat>
          <c:val>
            <c:numRef>
              <c:f>List1!#REF!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3="http://schemas.microsoft.com/office/drawing/2017/03/chart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0CA2-4FC7-953B-DDC6BE9F28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8510159"/>
        <c:axId val="1549973535"/>
      </c:lineChart>
      <c:catAx>
        <c:axId val="2098510159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none"/>
        <c:spPr>
          <a:noFill/>
          <a:ln w="1587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9973535"/>
        <c:crossesAt val="100"/>
        <c:auto val="1"/>
        <c:lblAlgn val="ctr"/>
        <c:lblOffset val="100"/>
        <c:noMultiLvlLbl val="0"/>
      </c:catAx>
      <c:valAx>
        <c:axId val="1549973535"/>
        <c:scaling>
          <c:orientation val="minMax"/>
          <c:max val="315"/>
          <c:min val="275"/>
        </c:scaling>
        <c:delete val="1"/>
        <c:axPos val="l"/>
        <c:majorGridlines>
          <c:spPr>
            <a:ln w="6350" cap="flat" cmpd="sng" algn="ctr">
              <a:noFill/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crossAx val="2098510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3="http://schemas.microsoft.com/office/drawing/2017/03/chart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31010836079493"/>
          <c:y val="3.161688701665185E-2"/>
          <c:w val="0.73881638088174217"/>
          <c:h val="0.757583693345531"/>
        </c:manualLayout>
      </c:layout>
      <c:lineChart>
        <c:grouping val="standard"/>
        <c:varyColors val="0"/>
        <c:ser>
          <c:idx val="0"/>
          <c:order val="0"/>
          <c:tx>
            <c:strRef>
              <c:f>List1!$B$2</c:f>
              <c:strCache>
                <c:ptCount val="1"/>
                <c:pt idx="0">
                  <c:v>RD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3="http://schemas.microsoft.com/office/drawing/2017/03/chart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7F-4AF8-A57E-0EDC27016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3="http://schemas.microsoft.com/office/drawing/2017/03/chart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List1!$A$3:$A$7</c:f>
              <c:strCache>
                <c:ptCount val="5"/>
                <c:pt idx="0">
                  <c:v>4Q/2023</c:v>
                </c:pt>
                <c:pt idx="1">
                  <c:v>1Q/2024</c:v>
                </c:pt>
                <c:pt idx="2">
                  <c:v>2Q/2024</c:v>
                </c:pt>
                <c:pt idx="3">
                  <c:v>3Q/2024</c:v>
                </c:pt>
                <c:pt idx="4">
                  <c:v>4Q/2024</c:v>
                </c:pt>
              </c:strCache>
            </c:strRef>
          </c:cat>
          <c:val>
            <c:numRef>
              <c:f>List1!$B$3:$B$7</c:f>
              <c:numCache>
                <c:formatCode>General</c:formatCode>
                <c:ptCount val="5"/>
                <c:pt idx="0">
                  <c:v>207.6</c:v>
                </c:pt>
                <c:pt idx="1">
                  <c:v>209.9</c:v>
                </c:pt>
                <c:pt idx="2" formatCode="0.0">
                  <c:v>213</c:v>
                </c:pt>
                <c:pt idx="3">
                  <c:v>216.8</c:v>
                </c:pt>
                <c:pt idx="4">
                  <c:v>220.9</c:v>
                </c:pt>
              </c:numCache>
            </c:numRef>
          </c:val>
          <c:smooth val="0"/>
          <c:extLst xmlns:c16r3="http://schemas.microsoft.com/office/drawing/2017/03/chart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1-037F-4AF8-A57E-0EDC2701643D}"/>
            </c:ext>
          </c:extLst>
        </c:ser>
        <c:ser>
          <c:idx val="2"/>
          <c:order val="1"/>
          <c:tx>
            <c:strRef>
              <c:f>List1!$D$2</c:f>
              <c:strCache>
                <c:ptCount val="1"/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List1!$A$3:$A$7</c:f>
              <c:strCache>
                <c:ptCount val="5"/>
                <c:pt idx="0">
                  <c:v>4Q/2023</c:v>
                </c:pt>
                <c:pt idx="1">
                  <c:v>1Q/2024</c:v>
                </c:pt>
                <c:pt idx="2">
                  <c:v>2Q/2024</c:v>
                </c:pt>
                <c:pt idx="3">
                  <c:v>3Q/2024</c:v>
                </c:pt>
                <c:pt idx="4">
                  <c:v>4Q/2024</c:v>
                </c:pt>
              </c:strCache>
            </c:strRef>
          </c:cat>
          <c:val>
            <c:numRef>
              <c:f>List1!$D$3:$D$7</c:f>
              <c:numCache>
                <c:formatCode>General</c:formatCode>
                <c:ptCount val="5"/>
              </c:numCache>
            </c:numRef>
          </c:val>
          <c:smooth val="0"/>
          <c:extLst xmlns:c16r3="http://schemas.microsoft.com/office/drawing/2017/03/chart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037F-4AF8-A57E-0EDC270164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8510159"/>
        <c:axId val="1549973535"/>
      </c:lineChart>
      <c:catAx>
        <c:axId val="2098510159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none"/>
        <c:spPr>
          <a:noFill/>
          <a:ln w="1587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9973535"/>
        <c:crossesAt val="100"/>
        <c:auto val="1"/>
        <c:lblAlgn val="ctr"/>
        <c:lblOffset val="100"/>
        <c:noMultiLvlLbl val="0"/>
      </c:catAx>
      <c:valAx>
        <c:axId val="1549973535"/>
        <c:scaling>
          <c:orientation val="minMax"/>
          <c:max val="250"/>
          <c:min val="200"/>
        </c:scaling>
        <c:delete val="1"/>
        <c:axPos val="l"/>
        <c:majorGridlines>
          <c:spPr>
            <a:ln w="6350" cap="flat" cmpd="sng" algn="ctr">
              <a:noFill/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crossAx val="2098510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3="http://schemas.microsoft.com/office/drawing/2017/03/chart"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7928096133755991E-2"/>
          <c:y val="2.9364717827102847E-2"/>
          <c:w val="0.91265019294385474"/>
          <c:h val="0.56657105478716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'1_poradenství'!$E$4</c:f>
              <c:strCache>
                <c:ptCount val="1"/>
                <c:pt idx="0">
                  <c:v>Poradenství k ODB</c:v>
                </c:pt>
              </c:strCache>
            </c:strRef>
          </c:tx>
          <c:spPr>
            <a:solidFill>
              <a:srgbClr val="0099CD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multiLvlStrRef>
              <c:f>'1_poradenství'!$C$5:$D$18</c:f>
              <c:multiLvlStrCache>
                <c:ptCount val="14"/>
                <c:lvl>
                  <c:pt idx="0">
                    <c:v>Leden</c:v>
                  </c:pt>
                  <c:pt idx="1">
                    <c:v>Únor</c:v>
                  </c:pt>
                  <c:pt idx="2">
                    <c:v>Březen</c:v>
                  </c:pt>
                  <c:pt idx="3">
                    <c:v>Duben</c:v>
                  </c:pt>
                  <c:pt idx="4">
                    <c:v>Květen</c:v>
                  </c:pt>
                  <c:pt idx="5">
                    <c:v>Červen</c:v>
                  </c:pt>
                  <c:pt idx="6">
                    <c:v>Červenec</c:v>
                  </c:pt>
                  <c:pt idx="7">
                    <c:v>Srpen</c:v>
                  </c:pt>
                  <c:pt idx="8">
                    <c:v>Září</c:v>
                  </c:pt>
                  <c:pt idx="9">
                    <c:v>Říjen</c:v>
                  </c:pt>
                  <c:pt idx="10">
                    <c:v>Listopad</c:v>
                  </c:pt>
                  <c:pt idx="11">
                    <c:v>Prosinec</c:v>
                  </c:pt>
                  <c:pt idx="12">
                    <c:v>Leden</c:v>
                  </c:pt>
                  <c:pt idx="13">
                    <c:v>Únor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'1_poradenství'!$E$5:$E$18</c:f>
              <c:numCache>
                <c:formatCode>General</c:formatCode>
                <c:ptCount val="14"/>
                <c:pt idx="2">
                  <c:v>1134</c:v>
                </c:pt>
                <c:pt idx="3" formatCode="0">
                  <c:v>640</c:v>
                </c:pt>
                <c:pt idx="4" formatCode="0">
                  <c:v>666</c:v>
                </c:pt>
                <c:pt idx="5" formatCode="0">
                  <c:v>865</c:v>
                </c:pt>
                <c:pt idx="6" formatCode="0">
                  <c:v>736</c:v>
                </c:pt>
                <c:pt idx="7" formatCode="0">
                  <c:v>708</c:v>
                </c:pt>
                <c:pt idx="8" formatCode="0">
                  <c:v>739</c:v>
                </c:pt>
                <c:pt idx="9" formatCode="0">
                  <c:v>754</c:v>
                </c:pt>
                <c:pt idx="10" formatCode="0">
                  <c:v>726</c:v>
                </c:pt>
                <c:pt idx="11" formatCode="0">
                  <c:v>631</c:v>
                </c:pt>
                <c:pt idx="12" formatCode="0">
                  <c:v>816</c:v>
                </c:pt>
                <c:pt idx="13" formatCode="0">
                  <c:v>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15-4FA0-98C4-BBE3ECE879B0}"/>
            </c:ext>
          </c:extLst>
        </c:ser>
        <c:ser>
          <c:idx val="1"/>
          <c:order val="1"/>
          <c:tx>
            <c:strRef>
              <c:f>'1_poradenství'!$F$4</c:f>
              <c:strCache>
                <c:ptCount val="1"/>
                <c:pt idx="0">
                  <c:v>Poradenství k ostatním dotačním titulům NZÚ (RD)</c:v>
                </c:pt>
              </c:strCache>
            </c:strRef>
          </c:tx>
          <c:spPr>
            <a:solidFill>
              <a:srgbClr val="0099CD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cat>
            <c:multiLvlStrRef>
              <c:f>'1_poradenství'!$C$5:$D$18</c:f>
              <c:multiLvlStrCache>
                <c:ptCount val="14"/>
                <c:lvl>
                  <c:pt idx="0">
                    <c:v>Leden</c:v>
                  </c:pt>
                  <c:pt idx="1">
                    <c:v>Únor</c:v>
                  </c:pt>
                  <c:pt idx="2">
                    <c:v>Březen</c:v>
                  </c:pt>
                  <c:pt idx="3">
                    <c:v>Duben</c:v>
                  </c:pt>
                  <c:pt idx="4">
                    <c:v>Květen</c:v>
                  </c:pt>
                  <c:pt idx="5">
                    <c:v>Červen</c:v>
                  </c:pt>
                  <c:pt idx="6">
                    <c:v>Červenec</c:v>
                  </c:pt>
                  <c:pt idx="7">
                    <c:v>Srpen</c:v>
                  </c:pt>
                  <c:pt idx="8">
                    <c:v>Září</c:v>
                  </c:pt>
                  <c:pt idx="9">
                    <c:v>Říjen</c:v>
                  </c:pt>
                  <c:pt idx="10">
                    <c:v>Listopad</c:v>
                  </c:pt>
                  <c:pt idx="11">
                    <c:v>Prosinec</c:v>
                  </c:pt>
                  <c:pt idx="12">
                    <c:v>Leden</c:v>
                  </c:pt>
                  <c:pt idx="13">
                    <c:v>Únor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'1_poradenství'!$F$5:$F$18</c:f>
              <c:numCache>
                <c:formatCode>General</c:formatCode>
                <c:ptCount val="14"/>
                <c:pt idx="2">
                  <c:v>1574</c:v>
                </c:pt>
                <c:pt idx="3">
                  <c:v>1139</c:v>
                </c:pt>
                <c:pt idx="4">
                  <c:v>1019</c:v>
                </c:pt>
                <c:pt idx="5">
                  <c:v>1240</c:v>
                </c:pt>
                <c:pt idx="6">
                  <c:v>1114</c:v>
                </c:pt>
                <c:pt idx="7">
                  <c:v>1091</c:v>
                </c:pt>
                <c:pt idx="8">
                  <c:v>1132</c:v>
                </c:pt>
                <c:pt idx="9">
                  <c:v>1176</c:v>
                </c:pt>
                <c:pt idx="10">
                  <c:v>1152</c:v>
                </c:pt>
                <c:pt idx="11">
                  <c:v>957</c:v>
                </c:pt>
                <c:pt idx="12">
                  <c:v>747</c:v>
                </c:pt>
                <c:pt idx="13">
                  <c:v>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15-4FA0-98C4-BBE3ECE87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2129148832"/>
        <c:axId val="2129151352"/>
      </c:barChart>
      <c:lineChart>
        <c:grouping val="standard"/>
        <c:varyColors val="0"/>
        <c:ser>
          <c:idx val="2"/>
          <c:order val="2"/>
          <c:tx>
            <c:strRef>
              <c:f>'1_poradenství'!$G$4</c:f>
              <c:strCache>
                <c:ptCount val="1"/>
                <c:pt idx="0">
                  <c:v>Počet žádostí o dotaci ODB</c:v>
                </c:pt>
              </c:strCache>
            </c:strRef>
          </c:tx>
          <c:spPr>
            <a:ln w="38100" cap="rnd">
              <a:solidFill>
                <a:srgbClr val="FACB17"/>
              </a:solidFill>
              <a:round/>
            </a:ln>
            <a:effectLst/>
          </c:spPr>
          <c:marker>
            <c:symbol val="none"/>
          </c:marker>
          <c:cat>
            <c:multiLvlStrRef>
              <c:f>'1_poradenství'!$C$5:$D$18</c:f>
              <c:multiLvlStrCache>
                <c:ptCount val="14"/>
                <c:lvl>
                  <c:pt idx="0">
                    <c:v>Leden</c:v>
                  </c:pt>
                  <c:pt idx="1">
                    <c:v>Únor</c:v>
                  </c:pt>
                  <c:pt idx="2">
                    <c:v>Březen</c:v>
                  </c:pt>
                  <c:pt idx="3">
                    <c:v>Duben</c:v>
                  </c:pt>
                  <c:pt idx="4">
                    <c:v>Květen</c:v>
                  </c:pt>
                  <c:pt idx="5">
                    <c:v>Červen</c:v>
                  </c:pt>
                  <c:pt idx="6">
                    <c:v>Červenec</c:v>
                  </c:pt>
                  <c:pt idx="7">
                    <c:v>Srpen</c:v>
                  </c:pt>
                  <c:pt idx="8">
                    <c:v>Září</c:v>
                  </c:pt>
                  <c:pt idx="9">
                    <c:v>Říjen</c:v>
                  </c:pt>
                  <c:pt idx="10">
                    <c:v>Listopad</c:v>
                  </c:pt>
                  <c:pt idx="11">
                    <c:v>Prosinec</c:v>
                  </c:pt>
                  <c:pt idx="12">
                    <c:v>Leden</c:v>
                  </c:pt>
                  <c:pt idx="13">
                    <c:v>Únor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'1_poradenství'!$G$5:$G$18</c:f>
              <c:numCache>
                <c:formatCode>General</c:formatCode>
                <c:ptCount val="14"/>
                <c:pt idx="0">
                  <c:v>300</c:v>
                </c:pt>
                <c:pt idx="1">
                  <c:v>320</c:v>
                </c:pt>
                <c:pt idx="2">
                  <c:v>333</c:v>
                </c:pt>
                <c:pt idx="3">
                  <c:v>383</c:v>
                </c:pt>
                <c:pt idx="4">
                  <c:v>430</c:v>
                </c:pt>
                <c:pt idx="5">
                  <c:v>486</c:v>
                </c:pt>
                <c:pt idx="6">
                  <c:v>569</c:v>
                </c:pt>
                <c:pt idx="7">
                  <c:v>863</c:v>
                </c:pt>
                <c:pt idx="8">
                  <c:v>530</c:v>
                </c:pt>
                <c:pt idx="9">
                  <c:v>661</c:v>
                </c:pt>
                <c:pt idx="10">
                  <c:v>632</c:v>
                </c:pt>
                <c:pt idx="11">
                  <c:v>1345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15-4FA0-98C4-BBE3ECE87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9148832"/>
        <c:axId val="2129151352"/>
      </c:lineChart>
      <c:catAx>
        <c:axId val="2129148832"/>
        <c:scaling>
          <c:orientation val="minMax"/>
        </c:scaling>
        <c:delete val="0"/>
        <c:axPos val="b"/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Museo 700" panose="02000000000000000000" charset="-18"/>
                <a:ea typeface="+mn-ea"/>
                <a:cs typeface="+mn-cs"/>
              </a:defRPr>
            </a:pPr>
            <a:endParaRPr lang="cs-CZ"/>
          </a:p>
        </c:txPr>
        <c:crossAx val="2129151352"/>
        <c:crosses val="autoZero"/>
        <c:auto val="1"/>
        <c:lblAlgn val="ctr"/>
        <c:lblOffset val="0"/>
        <c:noMultiLvlLbl val="0"/>
      </c:catAx>
      <c:valAx>
        <c:axId val="2129151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pPr>
            <a:endParaRPr lang="cs-CZ"/>
          </a:p>
        </c:txPr>
        <c:crossAx val="212914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D7355-D91B-194B-8472-0AB3F7BE3E83}" type="datetimeFigureOut">
              <a:rPr lang="en-CZ" smtClean="0"/>
              <a:t>04/16/2025</a:t>
            </a:fld>
            <a:endParaRPr lang="en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B3DD3-543D-954B-BECB-64C6B7870802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0919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BF66A1C0-0950-5C5E-1693-A951D3A36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>
            <a:extLst>
              <a:ext uri="{FF2B5EF4-FFF2-40B4-BE49-F238E27FC236}">
                <a16:creationId xmlns:a16="http://schemas.microsoft.com/office/drawing/2014/main" id="{AA2C5245-AB69-67B2-6C59-0AFA71BBD0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4:notes">
            <a:extLst>
              <a:ext uri="{FF2B5EF4-FFF2-40B4-BE49-F238E27FC236}">
                <a16:creationId xmlns:a16="http://schemas.microsoft.com/office/drawing/2014/main" id="{3FF41163-0ACA-27CA-1558-30698010A1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101" name="Google Shape;101;p4:notes">
            <a:extLst>
              <a:ext uri="{FF2B5EF4-FFF2-40B4-BE49-F238E27FC236}">
                <a16:creationId xmlns:a16="http://schemas.microsoft.com/office/drawing/2014/main" id="{77589B96-7AE0-ECBF-96FB-284C9DCC2EB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cs-CZ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-18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233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D295A-5D9C-34DA-BB48-02DA4F3B0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1E1334D-8B16-8803-AE31-466B03387E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5518ABC-6083-2BA9-6146-4C93320E8E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3D53B4B-5B45-7021-86FA-C497834A5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F8B987-58CE-42C3-9099-7E768A58F128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-18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306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A57E4-DCF4-F88E-A146-0302C93AC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87958F5-E143-3BFA-51CF-9BD7FCBA86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9FD59C5-77A3-6FA3-9008-51BF6126C8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endParaRPr lang="cs-CZ" sz="12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43B3ECA-16FD-3DE5-4AAF-FAD7701107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F8B987-58CE-42C3-9099-7E768A58F128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-18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049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2000" b="1" kern="120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F8B987-58CE-42C3-9099-7E768A58F128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354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B3DD3-543D-954B-BECB-64C6B7870802}" type="slidenum">
              <a:rPr lang="en-CZ" smtClean="0"/>
              <a:t>6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674823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B3DD3-543D-954B-BECB-64C6B7870802}" type="slidenum">
              <a:rPr lang="en-CZ" smtClean="0"/>
              <a:t>7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493822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EEE067-5035-474A-9A1D-D4F1E636F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2F406F-6980-4CC3-A42A-9AAA94F6E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8FFCC75-0997-4157-867A-6EC70CC38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EE66-51B0-47E9-83F3-31851CE25627}" type="datetime1">
              <a:rPr lang="cs-CZ" smtClean="0"/>
              <a:t>16.04.2025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EE43AEB-19C0-4383-B2B9-F6775BC51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7BDE90A-F1A9-4772-BDA1-64DAC2F1F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8277-6857-4695-90D2-86135211B3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619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Název a 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názvu"/>
          <p:cNvSpPr txBox="1">
            <a:spLocks noGrp="1"/>
          </p:cNvSpPr>
          <p:nvPr>
            <p:ph type="title"/>
          </p:nvPr>
        </p:nvSpPr>
        <p:spPr>
          <a:xfrm>
            <a:off x="4157167" y="2064793"/>
            <a:ext cx="7427417" cy="498598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1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885486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 (kopie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851943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snímek 2">
    <p:bg>
      <p:bgPr>
        <a:solidFill>
          <a:srgbClr val="F5FA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03F9A0A9-39DE-A84B-84A3-AC8186E50B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9305" y="4683487"/>
            <a:ext cx="2743200" cy="365125"/>
          </a:xfrm>
        </p:spPr>
        <p:txBody>
          <a:bodyPr/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A832AA-B595-4607-98EF-D514F8A7FCDD}" type="datetime1">
              <a:rPr lang="cs-CZ" smtClean="0"/>
              <a:t>16.04.2025</a:t>
            </a:fld>
            <a:endParaRPr lang="en-CZ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5D41171-AB75-AB4D-8E08-85811BE33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7950" y="2684544"/>
            <a:ext cx="8229596" cy="715962"/>
          </a:xfrm>
        </p:spPr>
        <p:txBody>
          <a:bodyPr>
            <a:noAutofit/>
          </a:bodyPr>
          <a:lstStyle>
            <a:lvl1pPr algn="ctr">
              <a:defRPr sz="4300"/>
            </a:lvl1pPr>
          </a:lstStyle>
          <a:p>
            <a:r>
              <a:rPr lang="cs-CZ" noProof="0"/>
              <a:t>NADPIS TOHOTO SLIDU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1A96883-B7B3-1C40-A672-B57399661A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951" y="3420536"/>
            <a:ext cx="8229596" cy="715962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914400" indent="0"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371600" indent="0"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828800" indent="0"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cs-CZ" noProof="0"/>
              <a:t>a toto je podnadpis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17581CF-80F2-1A45-A36D-D7A1AEF10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2542" y="1370037"/>
            <a:ext cx="2374900" cy="4127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9453EF-47F5-DC4E-A942-AEF98DF65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9718" y="5575722"/>
            <a:ext cx="1071725" cy="108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64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 Leon 3">
    <p:bg>
      <p:bgPr>
        <a:solidFill>
          <a:srgbClr val="F5FA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dark&#10;&#10;Description automatically generated">
            <a:extLst>
              <a:ext uri="{FF2B5EF4-FFF2-40B4-BE49-F238E27FC236}">
                <a16:creationId xmlns:a16="http://schemas.microsoft.com/office/drawing/2014/main" id="{3CAFD18C-613A-514C-B16B-F48F5CCA1E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947" y="3536830"/>
            <a:ext cx="4524053" cy="3321170"/>
          </a:xfrm>
          <a:prstGeom prst="rect">
            <a:avLst/>
          </a:prstGeom>
        </p:spPr>
      </p:pic>
      <p:pic>
        <p:nvPicPr>
          <p:cNvPr id="15" name="Picture 14" descr="A close-up of a plant&#10;&#10;Description automatically generated with medium confidence">
            <a:extLst>
              <a:ext uri="{FF2B5EF4-FFF2-40B4-BE49-F238E27FC236}">
                <a16:creationId xmlns:a16="http://schemas.microsoft.com/office/drawing/2014/main" id="{FA331F91-643D-8240-B714-C68E3613AD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32168" y="0"/>
            <a:ext cx="2476500" cy="3390900"/>
          </a:xfrm>
          <a:prstGeom prst="rect">
            <a:avLst/>
          </a:prstGeom>
        </p:spPr>
      </p:pic>
      <p:pic>
        <p:nvPicPr>
          <p:cNvPr id="10" name="Google Shape;79;p16">
            <a:extLst>
              <a:ext uri="{FF2B5EF4-FFF2-40B4-BE49-F238E27FC236}">
                <a16:creationId xmlns:a16="http://schemas.microsoft.com/office/drawing/2014/main" id="{ABDAE743-E15C-D447-BDA9-31FD8D593228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28017" y="5958941"/>
            <a:ext cx="524800" cy="5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C77AEE-8C5C-5B47-AF45-D070C0CB6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8017" y="6030846"/>
            <a:ext cx="524799" cy="380991"/>
          </a:xfrm>
        </p:spPr>
        <p:txBody>
          <a:bodyPr/>
          <a:lstStyle>
            <a:lvl1pPr algn="ctr">
              <a:defRPr sz="147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231C6D-E3EC-7C45-9C1C-0A4D8B48C96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2B442E8-2256-3B4B-8862-F26DC69A30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383" y="3225800"/>
            <a:ext cx="5444717" cy="2942736"/>
          </a:xfrm>
        </p:spPr>
        <p:txBody>
          <a:bodyPr>
            <a:normAutofit/>
          </a:bodyPr>
          <a:lstStyle>
            <a:lvl1pPr marL="0" indent="0">
              <a:lnSpc>
                <a:spcPts val="1760"/>
              </a:lnSpc>
              <a:spcBef>
                <a:spcPts val="100"/>
              </a:spcBef>
              <a:buNone/>
              <a:defRPr sz="1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 err="1"/>
              <a:t>Lorem</a:t>
            </a:r>
            <a:r>
              <a:rPr lang="cs-CZ" noProof="0"/>
              <a:t> </a:t>
            </a:r>
            <a:r>
              <a:rPr lang="cs-CZ" noProof="0" err="1"/>
              <a:t>ipsum</a:t>
            </a:r>
            <a:r>
              <a:rPr lang="cs-CZ" noProof="0"/>
              <a:t> </a:t>
            </a:r>
            <a:r>
              <a:rPr lang="cs-CZ" noProof="0" err="1"/>
              <a:t>dolor</a:t>
            </a:r>
            <a:r>
              <a:rPr lang="cs-CZ" noProof="0"/>
              <a:t> </a:t>
            </a:r>
            <a:r>
              <a:rPr lang="cs-CZ" noProof="0" err="1"/>
              <a:t>sit</a:t>
            </a:r>
            <a:r>
              <a:rPr lang="cs-CZ" noProof="0"/>
              <a:t> </a:t>
            </a:r>
            <a:r>
              <a:rPr lang="cs-CZ" noProof="0" err="1"/>
              <a:t>amet</a:t>
            </a:r>
            <a:r>
              <a:rPr lang="cs-CZ" noProof="0"/>
              <a:t>, </a:t>
            </a:r>
            <a:r>
              <a:rPr lang="cs-CZ" noProof="0" err="1"/>
              <a:t>consectetuer</a:t>
            </a:r>
            <a:r>
              <a:rPr lang="cs-CZ" noProof="0"/>
              <a:t> </a:t>
            </a:r>
            <a:r>
              <a:rPr lang="cs-CZ" noProof="0" err="1"/>
              <a:t>adipiscing</a:t>
            </a:r>
            <a:r>
              <a:rPr lang="cs-CZ" noProof="0"/>
              <a:t> elit. </a:t>
            </a:r>
            <a:r>
              <a:rPr lang="cs-CZ" noProof="0" err="1"/>
              <a:t>Integer</a:t>
            </a:r>
            <a:r>
              <a:rPr lang="cs-CZ" noProof="0"/>
              <a:t> </a:t>
            </a:r>
            <a:r>
              <a:rPr lang="cs-CZ" noProof="0" err="1"/>
              <a:t>tempor</a:t>
            </a:r>
            <a:r>
              <a:rPr lang="cs-CZ" noProof="0"/>
              <a:t>. </a:t>
            </a:r>
            <a:r>
              <a:rPr lang="cs-CZ" noProof="0" err="1"/>
              <a:t>Morbi</a:t>
            </a:r>
            <a:r>
              <a:rPr lang="cs-CZ" noProof="0"/>
              <a:t> </a:t>
            </a:r>
            <a:r>
              <a:rPr lang="cs-CZ" noProof="0" err="1"/>
              <a:t>imperdiet</a:t>
            </a:r>
            <a:r>
              <a:rPr lang="cs-CZ" noProof="0"/>
              <a:t>, </a:t>
            </a:r>
            <a:r>
              <a:rPr lang="cs-CZ" noProof="0" err="1"/>
              <a:t>mauris</a:t>
            </a:r>
            <a:r>
              <a:rPr lang="cs-CZ" noProof="0"/>
              <a:t> </a:t>
            </a:r>
            <a:r>
              <a:rPr lang="cs-CZ" noProof="0" err="1"/>
              <a:t>ac</a:t>
            </a:r>
            <a:r>
              <a:rPr lang="cs-CZ" noProof="0"/>
              <a:t> </a:t>
            </a:r>
            <a:r>
              <a:rPr lang="cs-CZ" noProof="0" err="1"/>
              <a:t>auctor</a:t>
            </a:r>
            <a:r>
              <a:rPr lang="cs-CZ" noProof="0"/>
              <a:t> </a:t>
            </a:r>
            <a:r>
              <a:rPr lang="cs-CZ" noProof="0" err="1"/>
              <a:t>dictum</a:t>
            </a:r>
            <a:r>
              <a:rPr lang="cs-CZ" noProof="0"/>
              <a:t>, </a:t>
            </a:r>
            <a:r>
              <a:rPr lang="cs-CZ" noProof="0" err="1"/>
              <a:t>nisl</a:t>
            </a:r>
            <a:r>
              <a:rPr lang="cs-CZ" noProof="0"/>
              <a:t> ligula </a:t>
            </a:r>
            <a:r>
              <a:rPr lang="cs-CZ" noProof="0" err="1"/>
              <a:t>egestas</a:t>
            </a:r>
            <a:r>
              <a:rPr lang="cs-CZ" noProof="0"/>
              <a:t> </a:t>
            </a:r>
            <a:r>
              <a:rPr lang="cs-CZ" noProof="0" err="1"/>
              <a:t>nulla</a:t>
            </a:r>
            <a:r>
              <a:rPr lang="cs-CZ" noProof="0"/>
              <a:t>, et </a:t>
            </a:r>
            <a:r>
              <a:rPr lang="cs-CZ" noProof="0" err="1"/>
              <a:t>sollicitudin</a:t>
            </a:r>
            <a:r>
              <a:rPr lang="cs-CZ" noProof="0"/>
              <a:t> sem </a:t>
            </a:r>
            <a:r>
              <a:rPr lang="cs-CZ" noProof="0" err="1"/>
              <a:t>purus</a:t>
            </a:r>
            <a:r>
              <a:rPr lang="cs-CZ" noProof="0"/>
              <a:t> in </a:t>
            </a:r>
            <a:r>
              <a:rPr lang="cs-CZ" noProof="0" err="1"/>
              <a:t>lacus</a:t>
            </a:r>
            <a:r>
              <a:rPr lang="cs-CZ" noProof="0"/>
              <a:t>. </a:t>
            </a:r>
            <a:r>
              <a:rPr lang="cs-CZ" noProof="0" err="1"/>
              <a:t>Morbi</a:t>
            </a:r>
            <a:r>
              <a:rPr lang="cs-CZ" noProof="0"/>
              <a:t> </a:t>
            </a:r>
            <a:r>
              <a:rPr lang="cs-CZ" noProof="0" err="1"/>
              <a:t>scelerisque</a:t>
            </a:r>
            <a:r>
              <a:rPr lang="cs-CZ" noProof="0"/>
              <a:t> </a:t>
            </a:r>
            <a:r>
              <a:rPr lang="cs-CZ" noProof="0" err="1"/>
              <a:t>luctus</a:t>
            </a:r>
            <a:r>
              <a:rPr lang="cs-CZ" noProof="0"/>
              <a:t> </a:t>
            </a:r>
            <a:r>
              <a:rPr lang="cs-CZ" noProof="0" err="1"/>
              <a:t>velit</a:t>
            </a:r>
            <a:r>
              <a:rPr lang="cs-CZ" noProof="0"/>
              <a:t>. </a:t>
            </a:r>
            <a:r>
              <a:rPr lang="cs-CZ" noProof="0" err="1"/>
              <a:t>Curabitur</a:t>
            </a:r>
            <a:r>
              <a:rPr lang="cs-CZ" noProof="0"/>
              <a:t> </a:t>
            </a:r>
            <a:r>
              <a:rPr lang="cs-CZ" noProof="0" err="1"/>
              <a:t>sagittis</a:t>
            </a:r>
            <a:r>
              <a:rPr lang="cs-CZ" noProof="0"/>
              <a:t> </a:t>
            </a:r>
            <a:r>
              <a:rPr lang="cs-CZ" noProof="0" err="1"/>
              <a:t>hendrerit</a:t>
            </a:r>
            <a:r>
              <a:rPr lang="cs-CZ" noProof="0"/>
              <a:t> </a:t>
            </a:r>
            <a:r>
              <a:rPr lang="cs-CZ" noProof="0" err="1"/>
              <a:t>ante.Lorem</a:t>
            </a:r>
            <a:r>
              <a:rPr lang="cs-CZ" noProof="0"/>
              <a:t> </a:t>
            </a:r>
            <a:r>
              <a:rPr lang="cs-CZ" noProof="0" err="1"/>
              <a:t>ipsum</a:t>
            </a:r>
            <a:r>
              <a:rPr lang="cs-CZ" noProof="0"/>
              <a:t> </a:t>
            </a:r>
            <a:r>
              <a:rPr lang="cs-CZ" noProof="0" err="1"/>
              <a:t>dolor</a:t>
            </a:r>
            <a:r>
              <a:rPr lang="cs-CZ" noProof="0"/>
              <a:t> </a:t>
            </a:r>
            <a:r>
              <a:rPr lang="cs-CZ" noProof="0" err="1"/>
              <a:t>sit</a:t>
            </a:r>
            <a:r>
              <a:rPr lang="cs-CZ" noProof="0"/>
              <a:t> </a:t>
            </a:r>
            <a:r>
              <a:rPr lang="cs-CZ" noProof="0" err="1"/>
              <a:t>amet</a:t>
            </a:r>
            <a:r>
              <a:rPr lang="cs-CZ" noProof="0"/>
              <a:t>, </a:t>
            </a:r>
            <a:r>
              <a:rPr lang="cs-CZ" noProof="0" err="1"/>
              <a:t>consectetuer</a:t>
            </a:r>
            <a:r>
              <a:rPr lang="cs-CZ" noProof="0"/>
              <a:t> </a:t>
            </a:r>
            <a:r>
              <a:rPr lang="cs-CZ" noProof="0" err="1"/>
              <a:t>adipiscing</a:t>
            </a:r>
            <a:r>
              <a:rPr lang="cs-CZ" noProof="0"/>
              <a:t> elit. </a:t>
            </a:r>
            <a:r>
              <a:rPr lang="cs-CZ" noProof="0" err="1"/>
              <a:t>Integer</a:t>
            </a:r>
            <a:r>
              <a:rPr lang="cs-CZ" noProof="0"/>
              <a:t> </a:t>
            </a:r>
            <a:r>
              <a:rPr lang="cs-CZ" noProof="0" err="1"/>
              <a:t>tempor</a:t>
            </a:r>
            <a:r>
              <a:rPr lang="cs-CZ" noProof="0"/>
              <a:t>. </a:t>
            </a:r>
            <a:r>
              <a:rPr lang="cs-CZ" noProof="0" err="1"/>
              <a:t>Morbi</a:t>
            </a:r>
            <a:r>
              <a:rPr lang="cs-CZ" noProof="0"/>
              <a:t> </a:t>
            </a:r>
            <a:r>
              <a:rPr lang="cs-CZ" noProof="0" err="1"/>
              <a:t>imperdiet</a:t>
            </a:r>
            <a:r>
              <a:rPr lang="cs-CZ" noProof="0"/>
              <a:t>, </a:t>
            </a:r>
            <a:r>
              <a:rPr lang="cs-CZ" noProof="0" err="1"/>
              <a:t>mauris</a:t>
            </a:r>
            <a:r>
              <a:rPr lang="cs-CZ" noProof="0"/>
              <a:t> </a:t>
            </a:r>
            <a:r>
              <a:rPr lang="cs-CZ" noProof="0" err="1"/>
              <a:t>ac</a:t>
            </a:r>
            <a:r>
              <a:rPr lang="cs-CZ" noProof="0"/>
              <a:t> </a:t>
            </a:r>
            <a:r>
              <a:rPr lang="cs-CZ" noProof="0" err="1"/>
              <a:t>auctor</a:t>
            </a:r>
            <a:r>
              <a:rPr lang="cs-CZ" noProof="0"/>
              <a:t> </a:t>
            </a:r>
            <a:r>
              <a:rPr lang="cs-CZ" noProof="0" err="1"/>
              <a:t>dictum</a:t>
            </a:r>
            <a:r>
              <a:rPr lang="cs-CZ" noProof="0"/>
              <a:t>, </a:t>
            </a:r>
            <a:r>
              <a:rPr lang="cs-CZ" noProof="0" err="1"/>
              <a:t>nisl</a:t>
            </a:r>
            <a:r>
              <a:rPr lang="cs-CZ" noProof="0"/>
              <a:t> ligula </a:t>
            </a:r>
            <a:r>
              <a:rPr lang="cs-CZ" noProof="0" err="1"/>
              <a:t>egestas</a:t>
            </a:r>
            <a:r>
              <a:rPr lang="cs-CZ" noProof="0"/>
              <a:t> </a:t>
            </a:r>
            <a:r>
              <a:rPr lang="cs-CZ" noProof="0" err="1"/>
              <a:t>nulla</a:t>
            </a:r>
            <a:r>
              <a:rPr lang="cs-CZ" noProof="0"/>
              <a:t>, et </a:t>
            </a:r>
            <a:r>
              <a:rPr lang="cs-CZ" noProof="0" err="1"/>
              <a:t>sollicitudin</a:t>
            </a:r>
            <a:r>
              <a:rPr lang="cs-CZ" noProof="0"/>
              <a:t> sem </a:t>
            </a:r>
            <a:r>
              <a:rPr lang="cs-CZ" noProof="0" err="1"/>
              <a:t>purus</a:t>
            </a:r>
            <a:r>
              <a:rPr lang="cs-CZ" noProof="0"/>
              <a:t> in </a:t>
            </a:r>
            <a:r>
              <a:rPr lang="cs-CZ" noProof="0" err="1"/>
              <a:t>lacus</a:t>
            </a:r>
            <a:r>
              <a:rPr lang="cs-CZ" noProof="0"/>
              <a:t>. </a:t>
            </a:r>
            <a:r>
              <a:rPr lang="cs-CZ" noProof="0" err="1"/>
              <a:t>Morbi</a:t>
            </a:r>
            <a:r>
              <a:rPr lang="cs-CZ" noProof="0"/>
              <a:t> </a:t>
            </a:r>
            <a:r>
              <a:rPr lang="cs-CZ" noProof="0" err="1"/>
              <a:t>scelerisque</a:t>
            </a:r>
            <a:r>
              <a:rPr lang="cs-CZ" noProof="0"/>
              <a:t> </a:t>
            </a:r>
            <a:r>
              <a:rPr lang="cs-CZ" noProof="0" err="1"/>
              <a:t>luctus</a:t>
            </a:r>
            <a:r>
              <a:rPr lang="cs-CZ" noProof="0"/>
              <a:t> </a:t>
            </a:r>
            <a:r>
              <a:rPr lang="cs-CZ" noProof="0" err="1"/>
              <a:t>velit</a:t>
            </a:r>
            <a:r>
              <a:rPr lang="cs-CZ" noProof="0"/>
              <a:t>. </a:t>
            </a:r>
            <a:r>
              <a:rPr lang="cs-CZ" noProof="0" err="1"/>
              <a:t>Curabitur</a:t>
            </a:r>
            <a:r>
              <a:rPr lang="cs-CZ" noProof="0"/>
              <a:t> </a:t>
            </a:r>
            <a:r>
              <a:rPr lang="cs-CZ" noProof="0" err="1"/>
              <a:t>sagittis</a:t>
            </a:r>
            <a:r>
              <a:rPr lang="cs-CZ" noProof="0"/>
              <a:t> </a:t>
            </a:r>
            <a:r>
              <a:rPr lang="cs-CZ" noProof="0" err="1"/>
              <a:t>hendrerit</a:t>
            </a:r>
            <a:r>
              <a:rPr lang="cs-CZ" noProof="0"/>
              <a:t> ante.</a:t>
            </a:r>
          </a:p>
          <a:p>
            <a:pPr lvl="0"/>
            <a:endParaRPr lang="cs-CZ" noProof="0"/>
          </a:p>
          <a:p>
            <a:pPr lvl="0"/>
            <a:r>
              <a:rPr lang="cs-CZ" noProof="0" err="1"/>
              <a:t>Morbi</a:t>
            </a:r>
            <a:r>
              <a:rPr lang="cs-CZ" noProof="0"/>
              <a:t> </a:t>
            </a:r>
            <a:r>
              <a:rPr lang="cs-CZ" noProof="0" err="1"/>
              <a:t>imperdiet</a:t>
            </a:r>
            <a:r>
              <a:rPr lang="cs-CZ" noProof="0"/>
              <a:t>, </a:t>
            </a:r>
            <a:r>
              <a:rPr lang="cs-CZ" noProof="0" err="1"/>
              <a:t>mauris</a:t>
            </a:r>
            <a:r>
              <a:rPr lang="cs-CZ" noProof="0"/>
              <a:t> </a:t>
            </a:r>
            <a:r>
              <a:rPr lang="cs-CZ" noProof="0" err="1"/>
              <a:t>ac</a:t>
            </a:r>
            <a:r>
              <a:rPr lang="cs-CZ" noProof="0"/>
              <a:t> </a:t>
            </a:r>
            <a:r>
              <a:rPr lang="cs-CZ" noProof="0" err="1"/>
              <a:t>auctor</a:t>
            </a:r>
            <a:r>
              <a:rPr lang="cs-CZ" noProof="0"/>
              <a:t> </a:t>
            </a:r>
            <a:r>
              <a:rPr lang="cs-CZ" noProof="0" err="1"/>
              <a:t>dictum</a:t>
            </a:r>
            <a:r>
              <a:rPr lang="cs-CZ" noProof="0"/>
              <a:t>, </a:t>
            </a:r>
            <a:r>
              <a:rPr lang="cs-CZ" noProof="0" err="1"/>
              <a:t>nisl</a:t>
            </a:r>
            <a:r>
              <a:rPr lang="cs-CZ" noProof="0"/>
              <a:t> ligula </a:t>
            </a:r>
            <a:r>
              <a:rPr lang="cs-CZ" noProof="0" err="1"/>
              <a:t>egestas</a:t>
            </a:r>
            <a:r>
              <a:rPr lang="cs-CZ" noProof="0"/>
              <a:t> </a:t>
            </a:r>
            <a:r>
              <a:rPr lang="cs-CZ" noProof="0" err="1"/>
              <a:t>nulla</a:t>
            </a:r>
            <a:r>
              <a:rPr lang="cs-CZ" noProof="0"/>
              <a:t>, et </a:t>
            </a:r>
            <a:r>
              <a:rPr lang="cs-CZ" noProof="0" err="1"/>
              <a:t>sollicitudin</a:t>
            </a:r>
            <a:r>
              <a:rPr lang="cs-CZ" noProof="0"/>
              <a:t> sem </a:t>
            </a:r>
            <a:r>
              <a:rPr lang="cs-CZ" noProof="0" err="1"/>
              <a:t>purus</a:t>
            </a:r>
            <a:r>
              <a:rPr lang="cs-CZ" noProof="0"/>
              <a:t> in </a:t>
            </a:r>
            <a:r>
              <a:rPr lang="cs-CZ" noProof="0" err="1"/>
              <a:t>lacus</a:t>
            </a:r>
            <a:r>
              <a:rPr lang="cs-CZ" noProof="0"/>
              <a:t>. </a:t>
            </a:r>
            <a:r>
              <a:rPr lang="cs-CZ" noProof="0" err="1"/>
              <a:t>Morbi</a:t>
            </a:r>
            <a:r>
              <a:rPr lang="cs-CZ" noProof="0"/>
              <a:t> </a:t>
            </a:r>
            <a:r>
              <a:rPr lang="cs-CZ" noProof="0" err="1"/>
              <a:t>scelerisque</a:t>
            </a:r>
            <a:r>
              <a:rPr lang="cs-CZ" noProof="0"/>
              <a:t> </a:t>
            </a:r>
            <a:r>
              <a:rPr lang="cs-CZ" noProof="0" err="1"/>
              <a:t>luctus</a:t>
            </a:r>
            <a:r>
              <a:rPr lang="cs-CZ" noProof="0"/>
              <a:t> </a:t>
            </a:r>
            <a:r>
              <a:rPr lang="cs-CZ" noProof="0" err="1"/>
              <a:t>velit</a:t>
            </a:r>
            <a:r>
              <a:rPr lang="cs-CZ" noProof="0"/>
              <a:t>. </a:t>
            </a:r>
            <a:r>
              <a:rPr lang="cs-CZ" noProof="0" err="1"/>
              <a:t>Curabitur</a:t>
            </a:r>
            <a:r>
              <a:rPr lang="cs-CZ" noProof="0"/>
              <a:t> </a:t>
            </a:r>
            <a:r>
              <a:rPr lang="cs-CZ" noProof="0" err="1"/>
              <a:t>sagittis</a:t>
            </a:r>
            <a:r>
              <a:rPr lang="cs-CZ" noProof="0"/>
              <a:t> </a:t>
            </a:r>
            <a:r>
              <a:rPr lang="cs-CZ" noProof="0" err="1"/>
              <a:t>hendrerit</a:t>
            </a:r>
            <a:r>
              <a:rPr lang="cs-CZ" noProof="0"/>
              <a:t> </a:t>
            </a:r>
            <a:r>
              <a:rPr lang="cs-CZ" noProof="0" err="1"/>
              <a:t>ante.Lorem</a:t>
            </a:r>
            <a:r>
              <a:rPr lang="cs-CZ" noProof="0"/>
              <a:t> </a:t>
            </a:r>
            <a:r>
              <a:rPr lang="cs-CZ" noProof="0" err="1"/>
              <a:t>ipsum</a:t>
            </a:r>
            <a:r>
              <a:rPr lang="cs-CZ" noProof="0"/>
              <a:t> </a:t>
            </a:r>
            <a:r>
              <a:rPr lang="cs-CZ" noProof="0" err="1"/>
              <a:t>dolor</a:t>
            </a:r>
            <a:r>
              <a:rPr lang="cs-CZ" noProof="0"/>
              <a:t> </a:t>
            </a:r>
            <a:r>
              <a:rPr lang="cs-CZ" noProof="0" err="1"/>
              <a:t>sit</a:t>
            </a:r>
            <a:r>
              <a:rPr lang="cs-CZ" noProof="0"/>
              <a:t> </a:t>
            </a:r>
            <a:r>
              <a:rPr lang="cs-CZ" noProof="0" err="1"/>
              <a:t>amet</a:t>
            </a:r>
            <a:r>
              <a:rPr lang="cs-CZ" noProof="0"/>
              <a:t>, </a:t>
            </a:r>
            <a:r>
              <a:rPr lang="cs-CZ" noProof="0" err="1"/>
              <a:t>consectetuer</a:t>
            </a:r>
            <a:r>
              <a:rPr lang="cs-CZ" noProof="0"/>
              <a:t> </a:t>
            </a:r>
            <a:r>
              <a:rPr lang="cs-CZ" noProof="0" err="1"/>
              <a:t>adipiscing</a:t>
            </a:r>
            <a:r>
              <a:rPr lang="cs-CZ" noProof="0"/>
              <a:t> elit. </a:t>
            </a:r>
            <a:r>
              <a:rPr lang="cs-CZ" noProof="0" err="1"/>
              <a:t>Integer</a:t>
            </a:r>
            <a:r>
              <a:rPr lang="cs-CZ" noProof="0"/>
              <a:t> tempo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28BDF4A-A99E-5E4D-8F4E-1CFEB981AB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683" y="535897"/>
            <a:ext cx="11151371" cy="81272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cs-CZ" noProof="0"/>
              <a:t>NADPIS TOHOTO SLIDU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0C297ED3-DA3D-E142-84CA-3C179FA5DF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2383" y="1331400"/>
            <a:ext cx="5444717" cy="1780099"/>
          </a:xfrm>
        </p:spPr>
        <p:txBody>
          <a:bodyPr>
            <a:noAutofit/>
          </a:bodyPr>
          <a:lstStyle>
            <a:lvl1pPr marL="0" indent="0">
              <a:buNone/>
              <a:defRPr sz="21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cs-CZ" noProof="0"/>
              <a:t>a toto je podnadpis</a:t>
            </a:r>
          </a:p>
        </p:txBody>
      </p:sp>
    </p:spTree>
    <p:extLst>
      <p:ext uri="{BB962C8B-B14F-4D97-AF65-F5344CB8AC3E}">
        <p14:creationId xmlns:p14="http://schemas.microsoft.com/office/powerpoint/2010/main" val="1847151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/ modré pozadí">
    <p:bg>
      <p:bgPr>
        <a:solidFill>
          <a:srgbClr val="F8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EEE067-5035-474A-9A1D-D4F1E636F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2F406F-6980-4CC3-A42A-9AAA94F6E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D586E18-095E-495F-90F2-132AC1557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7228-BA6A-4315-9F85-EB0AEC6F15B3}" type="datetime1">
              <a:rPr lang="cs-CZ" smtClean="0"/>
              <a:t>16.04.2025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7CF6A12-1E7D-447A-91F0-AE1D2D452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EE8C86A-9033-4B61-90BD-BC82A9241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8277-6857-4695-90D2-86135211B3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314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bg>
      <p:bgPr>
        <a:solidFill>
          <a:srgbClr val="C2F0FF">
            <a:alpha val="439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087F3C0-9450-4145-9381-8FBE649A7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CB3A-5D5C-4C1B-8F2E-5A6DD34241FC}" type="datetime1">
              <a:rPr lang="cs-CZ" smtClean="0"/>
              <a:t>16.04.2025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81C83F1-7752-44E3-944A-AAAFE2790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69EF5C5-E8D8-4372-8E11-37EFD1B3D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8277-6857-4695-90D2-86135211B3C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8F7DA24-5792-4AFF-B870-E931D0570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464" y="546045"/>
            <a:ext cx="8135880" cy="49859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E5208F1F-23D2-1D1D-2D2A-ED21CAB013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7809" y="546045"/>
            <a:ext cx="2416816" cy="40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6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enom nadpis">
    <p:bg>
      <p:bgPr>
        <a:solidFill>
          <a:srgbClr val="C2F0FF">
            <a:alpha val="439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087F3C0-9450-4145-9381-8FBE649A7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E8F5-6762-4443-A73E-4C538EB96AAE}" type="datetime1">
              <a:rPr lang="cs-CZ" smtClean="0"/>
              <a:t>16.04.2025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81C83F1-7752-44E3-944A-AAAFE2790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69EF5C5-E8D8-4372-8E11-37EFD1B3D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8277-6857-4695-90D2-86135211B3C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8F7DA24-5792-4AFF-B870-E931D0570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463" y="546045"/>
            <a:ext cx="11010161" cy="49859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86546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nom nadpis">
    <p:bg>
      <p:bgPr>
        <a:solidFill>
          <a:srgbClr val="C2F0FF">
            <a:alpha val="439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087F3C0-9450-4145-9381-8FBE649A7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0D8B-9EDF-441A-95EC-1F219F65A801}" type="datetime1">
              <a:rPr lang="cs-CZ" smtClean="0"/>
              <a:t>16.04.2025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81C83F1-7752-44E3-944A-AAAFE2790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69EF5C5-E8D8-4372-8E11-37EFD1B3D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8277-6857-4695-90D2-86135211B3C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8F7DA24-5792-4AFF-B870-E931D0570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464" y="859312"/>
            <a:ext cx="8135880" cy="49859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43584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 / modré pozadí">
    <p:bg>
      <p:bgPr>
        <a:solidFill>
          <a:srgbClr val="F8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90686FF2-7C95-4B56-AC6C-45D67612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324F8A5F-AEF9-42D7-BB53-87D2D8F07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25E7-E49E-4032-8F76-EE751B6FC34A}" type="datetime1">
              <a:rPr lang="cs-CZ" smtClean="0"/>
              <a:t>16.04.2025</a:t>
            </a:fld>
            <a:endParaRPr lang="cs-CZ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71D4F0DE-C38B-42E6-9A09-C0FA90C13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GB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308D8500-92DF-4131-895F-A832B6F89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8277-6857-4695-90D2-86135211B3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98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nom nadpis / bílé pozad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90686FF2-7C95-4B56-AC6C-45D67612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324F8A5F-AEF9-42D7-BB53-87D2D8F07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25E7-E49E-4032-8F76-EE751B6FC34A}" type="datetime1">
              <a:rPr lang="cs-CZ" smtClean="0"/>
              <a:t>16.04.2025</a:t>
            </a:fld>
            <a:endParaRPr lang="cs-CZ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71D4F0DE-C38B-42E6-9A09-C0FA90C13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GB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308D8500-92DF-4131-895F-A832B6F89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8277-6857-4695-90D2-86135211B3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09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87E9C80-907A-4765-972B-34B37828E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2E1E-A308-403D-BA11-54C72B052ED9}" type="datetime1">
              <a:rPr lang="cs-CZ" smtClean="0"/>
              <a:t>16.04.2025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17EDF4D-4598-4CFD-A70A-488EF117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B260D8D-454F-4AAE-867D-42B71CFAD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8277-6857-4695-90D2-86135211B3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523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/ modré pozadí">
    <p:bg>
      <p:bgPr>
        <a:solidFill>
          <a:srgbClr val="F8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B545215-4E40-45FC-A4E8-CB2193F9D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AD16-C43A-41D0-B6A4-DE9F08322396}" type="datetime1">
              <a:rPr lang="cs-CZ" smtClean="0"/>
              <a:t>16.04.2025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9A5A3A-B6AA-40A7-B5AA-9C8BD6E0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B26271-A0CE-4587-ADCE-2921FABC1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8277-6857-4695-90D2-86135211B3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55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F0FF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C6DE966-D706-45A1-842E-D93083CC0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463" y="546045"/>
            <a:ext cx="11010161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7293F1F-18F0-4CB3-9CA3-D52B67921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464" y="1304925"/>
            <a:ext cx="11003072" cy="49688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672957-7156-456B-ABEF-E1169BFAA0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11838" y="6461967"/>
            <a:ext cx="27432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A88C9-6C7F-4460-9614-B7DCDFB2A987}" type="datetime1">
              <a:rPr lang="cs-CZ" smtClean="0"/>
              <a:t>16.04.2025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2890CE-0CA5-4CDA-B442-4DA3A12B48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4463" y="6461967"/>
            <a:ext cx="491807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algn="l"/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726F1E-348C-49A4-A39E-A02B4AC64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1425" y="6461967"/>
            <a:ext cx="27432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18277-6857-4695-90D2-86135211B3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16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8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>
          <p15:clr>
            <a:srgbClr val="F26B43"/>
          </p15:clr>
        </p15:guide>
        <p15:guide id="2" pos="7310">
          <p15:clr>
            <a:srgbClr val="F26B43"/>
          </p15:clr>
        </p15:guide>
        <p15:guide id="3" orient="horz" pos="822">
          <p15:clr>
            <a:srgbClr val="F26B43"/>
          </p15:clr>
        </p15:guide>
        <p15:guide id="4" orient="horz" pos="39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10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>
            <a:extLst>
              <a:ext uri="{FF2B5EF4-FFF2-40B4-BE49-F238E27FC236}">
                <a16:creationId xmlns:a16="http://schemas.microsoft.com/office/drawing/2014/main" id="{A0A3492B-4310-29EA-6260-3BF4045E6D41}"/>
              </a:ext>
            </a:extLst>
          </p:cNvPr>
          <p:cNvGrpSpPr/>
          <p:nvPr/>
        </p:nvGrpSpPr>
        <p:grpSpPr>
          <a:xfrm>
            <a:off x="-933686" y="330218"/>
            <a:ext cx="5537237" cy="5943582"/>
            <a:chOff x="-933686" y="641219"/>
            <a:chExt cx="5537237" cy="5943582"/>
          </a:xfrm>
        </p:grpSpPr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FA0DCD51-AEB4-C82A-DD8E-EA9ABA4CEA25}"/>
                </a:ext>
              </a:extLst>
            </p:cNvPr>
            <p:cNvSpPr/>
            <p:nvPr/>
          </p:nvSpPr>
          <p:spPr>
            <a:xfrm>
              <a:off x="-933686" y="1047563"/>
              <a:ext cx="5537237" cy="5537237"/>
            </a:xfrm>
            <a:prstGeom prst="ellipse">
              <a:avLst/>
            </a:prstGeom>
            <a:blipFill>
              <a:blip r:embed="rId2"/>
              <a:stretch>
                <a:fillRect l="-706" t="-20760" r="-89355" b="-594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err="1"/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4AAE1647-44DA-5A9D-7047-4354AF015285}"/>
                </a:ext>
              </a:extLst>
            </p:cNvPr>
            <p:cNvSpPr/>
            <p:nvPr/>
          </p:nvSpPr>
          <p:spPr>
            <a:xfrm>
              <a:off x="-933686" y="641219"/>
              <a:ext cx="5537237" cy="5943582"/>
            </a:xfrm>
            <a:prstGeom prst="rect">
              <a:avLst/>
            </a:prstGeom>
            <a:blipFill>
              <a:blip r:embed="rId3"/>
              <a:stretch>
                <a:fillRect l="-706" t="-12503" r="-89355" b="-554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err="1"/>
            </a:p>
          </p:txBody>
        </p:sp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6F73AAC8-542B-83DC-31BE-670F899F07E7}"/>
              </a:ext>
            </a:extLst>
          </p:cNvPr>
          <p:cNvGrpSpPr/>
          <p:nvPr/>
        </p:nvGrpSpPr>
        <p:grpSpPr>
          <a:xfrm>
            <a:off x="5653859" y="2321912"/>
            <a:ext cx="6451522" cy="2975932"/>
            <a:chOff x="5164714" y="2318103"/>
            <a:chExt cx="6829799" cy="2975932"/>
          </a:xfrm>
        </p:grpSpPr>
        <p:sp>
          <p:nvSpPr>
            <p:cNvPr id="16" name="Google Shape;61;p1">
              <a:extLst>
                <a:ext uri="{FF2B5EF4-FFF2-40B4-BE49-F238E27FC236}">
                  <a16:creationId xmlns:a16="http://schemas.microsoft.com/office/drawing/2014/main" id="{BC5DD89D-36FA-69E7-D381-282ED1CB12B2}"/>
                </a:ext>
              </a:extLst>
            </p:cNvPr>
            <p:cNvSpPr txBox="1"/>
            <p:nvPr/>
          </p:nvSpPr>
          <p:spPr>
            <a:xfrm>
              <a:off x="5175840" y="2318103"/>
              <a:ext cx="6037200" cy="13295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4800"/>
                <a:buFont typeface="Arial"/>
                <a:buNone/>
              </a:pPr>
              <a:r>
                <a:rPr lang="cs-CZ" sz="4800" b="1" dirty="0">
                  <a:solidFill>
                    <a:schemeClr val="bg2"/>
                  </a:solidFill>
                  <a:latin typeface="+mj-lt"/>
                </a:rPr>
                <a:t>Setkání lídrů </a:t>
              </a:r>
              <a:r>
                <a:rPr lang="cs-CZ" sz="4800" b="1" dirty="0">
                  <a:solidFill>
                    <a:schemeClr val="dk2"/>
                  </a:solidFill>
                  <a:latin typeface="+mj-lt"/>
                </a:rPr>
                <a:t>developmentu</a:t>
              </a:r>
            </a:p>
          </p:txBody>
        </p:sp>
        <p:sp>
          <p:nvSpPr>
            <p:cNvPr id="17" name="Google Shape;62;p1">
              <a:extLst>
                <a:ext uri="{FF2B5EF4-FFF2-40B4-BE49-F238E27FC236}">
                  <a16:creationId xmlns:a16="http://schemas.microsoft.com/office/drawing/2014/main" id="{C1A74487-C121-3B52-BBCB-8CB005B91DD8}"/>
                </a:ext>
              </a:extLst>
            </p:cNvPr>
            <p:cNvSpPr txBox="1"/>
            <p:nvPr/>
          </p:nvSpPr>
          <p:spPr>
            <a:xfrm>
              <a:off x="5164714" y="4130640"/>
              <a:ext cx="6829799" cy="11633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800"/>
                <a:buFont typeface="Arial"/>
                <a:buNone/>
              </a:pPr>
              <a:r>
                <a:rPr lang="cs-CZ" sz="2400" b="1" dirty="0">
                  <a:solidFill>
                    <a:schemeClr val="lt2"/>
                  </a:solidFill>
                </a:rPr>
                <a:t>Ladislav </a:t>
              </a:r>
              <a:r>
                <a:rPr lang="cs-CZ" sz="2400" b="1" dirty="0" err="1">
                  <a:solidFill>
                    <a:schemeClr val="lt2"/>
                  </a:solidFill>
                </a:rPr>
                <a:t>Neuhäuser</a:t>
              </a:r>
              <a:r>
                <a:rPr lang="cs-CZ" sz="2400" b="1" dirty="0">
                  <a:solidFill>
                    <a:schemeClr val="lt2"/>
                  </a:solidFill>
                </a:rPr>
                <a:t> 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800"/>
                <a:buFont typeface="Arial"/>
                <a:buNone/>
              </a:pPr>
              <a:endParaRPr lang="cs-CZ" sz="2000" dirty="0"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800"/>
                <a:buFont typeface="Arial"/>
                <a:buNone/>
              </a:pPr>
              <a:r>
                <a:rPr lang="cs-CZ" sz="2000" dirty="0"/>
                <a:t>člena představenstva pro oblast řízení obchodu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800"/>
                <a:buFont typeface="Arial"/>
                <a:buNone/>
              </a:pPr>
              <a:r>
                <a:rPr lang="cs-CZ" sz="2000" dirty="0"/>
                <a:t> v ČSOB Stavební spořitelně</a:t>
              </a:r>
              <a:endParaRPr lang="cs-CZ" sz="105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Rectangle 26">
              <a:extLst>
                <a:ext uri="{FF2B5EF4-FFF2-40B4-BE49-F238E27FC236}">
                  <a16:creationId xmlns:a16="http://schemas.microsoft.com/office/drawing/2014/main" id="{10960F59-9034-C8B0-CF5D-0873D827C3B9}"/>
                </a:ext>
              </a:extLst>
            </p:cNvPr>
            <p:cNvSpPr/>
            <p:nvPr/>
          </p:nvSpPr>
          <p:spPr>
            <a:xfrm>
              <a:off x="5175840" y="3843949"/>
              <a:ext cx="275766" cy="54000"/>
            </a:xfrm>
            <a:prstGeom prst="rect">
              <a:avLst/>
            </a:prstGeom>
            <a:gradFill>
              <a:gsLst>
                <a:gs pos="0">
                  <a:srgbClr val="079CBF"/>
                </a:gs>
                <a:gs pos="100000">
                  <a:srgbClr val="84CAED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0627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3C61FCEC-312B-A6E5-04C5-2960C7646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Google Shape;110;p4">
            <a:extLst>
              <a:ext uri="{FF2B5EF4-FFF2-40B4-BE49-F238E27FC236}">
                <a16:creationId xmlns:a16="http://schemas.microsoft.com/office/drawing/2014/main" id="{4CCD1F75-9D4C-811A-84FD-9021A5F9C4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3542450"/>
              </p:ext>
            </p:extLst>
          </p:nvPr>
        </p:nvGraphicFramePr>
        <p:xfrm>
          <a:off x="587375" y="1844571"/>
          <a:ext cx="11017250" cy="4429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3" name="Google Shape;103;p4">
            <a:extLst>
              <a:ext uri="{FF2B5EF4-FFF2-40B4-BE49-F238E27FC236}">
                <a16:creationId xmlns:a16="http://schemas.microsoft.com/office/drawing/2014/main" id="{FADAF7ED-2CE2-DE50-0E28-AAD05C8D45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3725" y="546100"/>
            <a:ext cx="11010900" cy="886397"/>
          </a:xfr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cs-CZ" dirty="0"/>
              <a:t>Letos objemy úvěrů na bydlení</a:t>
            </a:r>
            <a:br>
              <a:rPr lang="cs-CZ" dirty="0"/>
            </a:br>
            <a:r>
              <a:rPr lang="cs-CZ" dirty="0">
                <a:solidFill>
                  <a:schemeClr val="bg2"/>
                </a:solidFill>
              </a:rPr>
              <a:t>překonají druhý nejlepší rok 2020</a:t>
            </a:r>
          </a:p>
        </p:txBody>
      </p:sp>
      <p:sp>
        <p:nvSpPr>
          <p:cNvPr id="104" name="Google Shape;104;p4">
            <a:extLst>
              <a:ext uri="{FF2B5EF4-FFF2-40B4-BE49-F238E27FC236}">
                <a16:creationId xmlns:a16="http://schemas.microsoft.com/office/drawing/2014/main" id="{2B8BE0E6-3C3F-B5C7-3F75-D19FDFE4273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4464" y="1469465"/>
            <a:ext cx="9759950" cy="30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s-CZ" sz="1800" dirty="0"/>
              <a:t>Objem nových úvěrů na bydlení v miliardách Kč a vývoj průměrné úrokové sazby hypoték</a:t>
            </a:r>
            <a:endParaRPr dirty="0"/>
          </a:p>
        </p:txBody>
      </p:sp>
      <p:sp>
        <p:nvSpPr>
          <p:cNvPr id="105" name="Google Shape;105;p4">
            <a:extLst>
              <a:ext uri="{FF2B5EF4-FFF2-40B4-BE49-F238E27FC236}">
                <a16:creationId xmlns:a16="http://schemas.microsoft.com/office/drawing/2014/main" id="{1F96AB14-C3F3-52DC-9DB6-BF19DADAE01F}"/>
              </a:ext>
            </a:extLst>
          </p:cNvPr>
          <p:cNvSpPr txBox="1"/>
          <p:nvPr/>
        </p:nvSpPr>
        <p:spPr>
          <a:xfrm>
            <a:off x="587374" y="6461967"/>
            <a:ext cx="509567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Source Sans Pro"/>
                <a:ea typeface="Arial"/>
                <a:cs typeface="Arial"/>
                <a:sym typeface="Arial"/>
              </a:rPr>
              <a:t>Zdroj: 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Source Sans Pro"/>
                <a:ea typeface="Arial"/>
                <a:cs typeface="Arial"/>
                <a:sym typeface="Arial"/>
              </a:rPr>
              <a:t>hypoindex.cz, ČBA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Source Sans Pro"/>
                <a:ea typeface="Arial"/>
                <a:cs typeface="Arial"/>
                <a:sym typeface="Arial"/>
              </a:rPr>
              <a:t>Hypomonitor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Source Sans Pro"/>
                <a:ea typeface="Arial"/>
                <a:cs typeface="Arial"/>
                <a:sym typeface="Arial"/>
              </a:rPr>
              <a:t>, Asociace českých stavebních spořitelen</a:t>
            </a:r>
            <a:r>
              <a:rPr lang="cs-CZ" sz="1000" dirty="0">
                <a:solidFill>
                  <a:srgbClr val="8A8A8A"/>
                </a:solidFill>
                <a:latin typeface="Source Sans Pro"/>
                <a:ea typeface="Arial"/>
                <a:cs typeface="Arial"/>
                <a:sym typeface="Arial"/>
              </a:rPr>
              <a:t> | 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Source Sans Pro"/>
                <a:ea typeface="Arial"/>
                <a:cs typeface="Arial"/>
                <a:sym typeface="Arial"/>
              </a:rPr>
              <a:t>*Odhad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09" name="Google Shape;109;p4">
            <a:extLst>
              <a:ext uri="{FF2B5EF4-FFF2-40B4-BE49-F238E27FC236}">
                <a16:creationId xmlns:a16="http://schemas.microsoft.com/office/drawing/2014/main" id="{C1FBC3C7-FAF3-DABC-9283-7051E078442A}"/>
              </a:ext>
            </a:extLst>
          </p:cNvPr>
          <p:cNvSpPr txBox="1"/>
          <p:nvPr/>
        </p:nvSpPr>
        <p:spPr>
          <a:xfrm>
            <a:off x="1562099" y="2883110"/>
            <a:ext cx="233147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82B800"/>
                </a:solidFill>
                <a:effectLst/>
                <a:uLnTx/>
                <a:uFillTx/>
                <a:latin typeface="Source Sans Pro"/>
                <a:ea typeface="Arial"/>
                <a:cs typeface="Arial"/>
                <a:sym typeface="Arial"/>
              </a:rPr>
              <a:t>Průměrná úroková sazba</a:t>
            </a:r>
            <a:b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82B800"/>
                </a:solidFill>
                <a:effectLst/>
                <a:uLnTx/>
                <a:uFillTx/>
                <a:latin typeface="Source Sans Pro"/>
                <a:ea typeface="Arial"/>
                <a:cs typeface="Arial"/>
                <a:sym typeface="Arial"/>
              </a:rPr>
            </a:b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82B800"/>
                </a:solidFill>
                <a:effectLst/>
                <a:uLnTx/>
                <a:uFillTx/>
                <a:latin typeface="Source Sans Pro"/>
                <a:ea typeface="Arial"/>
                <a:cs typeface="Arial"/>
                <a:sym typeface="Arial"/>
              </a:rPr>
              <a:t>hypotečních úvěrů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08" name="Google Shape;108;p4">
            <a:extLst>
              <a:ext uri="{FF2B5EF4-FFF2-40B4-BE49-F238E27FC236}">
                <a16:creationId xmlns:a16="http://schemas.microsoft.com/office/drawing/2014/main" id="{7C17DCC8-0D9D-3BF1-2EF9-6FB186457952}"/>
              </a:ext>
            </a:extLst>
          </p:cNvPr>
          <p:cNvSpPr/>
          <p:nvPr/>
        </p:nvSpPr>
        <p:spPr>
          <a:xfrm>
            <a:off x="4053568" y="1889243"/>
            <a:ext cx="217143" cy="217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none" lIns="3600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Source Sans Pro" panose="020B0503030403020204" pitchFamily="34" charset="-18"/>
                <a:ea typeface="Arial"/>
                <a:cs typeface="Arial"/>
                <a:sym typeface="Arial"/>
              </a:rPr>
              <a:t>Úvěry ze stavebního spoření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7" name="Google Shape;107;p4">
            <a:extLst>
              <a:ext uri="{FF2B5EF4-FFF2-40B4-BE49-F238E27FC236}">
                <a16:creationId xmlns:a16="http://schemas.microsoft.com/office/drawing/2014/main" id="{EB60D4E9-6E92-4555-93E8-9E7FB2C0EADF}"/>
              </a:ext>
            </a:extLst>
          </p:cNvPr>
          <p:cNvSpPr/>
          <p:nvPr/>
        </p:nvSpPr>
        <p:spPr>
          <a:xfrm>
            <a:off x="1576478" y="1889242"/>
            <a:ext cx="217143" cy="21714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none" lIns="3600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Source Sans Pro" panose="020B0503030403020204" pitchFamily="34" charset="-18"/>
                <a:ea typeface="Arial"/>
                <a:cs typeface="Arial"/>
                <a:sym typeface="Arial"/>
              </a:rPr>
              <a:t>Hypoteční úvěry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" name="Volný tvar: obrazec 5">
            <a:extLst>
              <a:ext uri="{FF2B5EF4-FFF2-40B4-BE49-F238E27FC236}">
                <a16:creationId xmlns:a16="http://schemas.microsoft.com/office/drawing/2014/main" id="{B454DC4F-2AB1-90C5-3A96-32DF7BA0C461}"/>
              </a:ext>
            </a:extLst>
          </p:cNvPr>
          <p:cNvSpPr/>
          <p:nvPr/>
        </p:nvSpPr>
        <p:spPr>
          <a:xfrm>
            <a:off x="10214043" y="3186392"/>
            <a:ext cx="415858" cy="390287"/>
          </a:xfrm>
          <a:custGeom>
            <a:avLst/>
            <a:gdLst>
              <a:gd name="connsiteX0" fmla="*/ 0 w 398834"/>
              <a:gd name="connsiteY0" fmla="*/ 321013 h 321013"/>
              <a:gd name="connsiteX1" fmla="*/ 0 w 398834"/>
              <a:gd name="connsiteY1" fmla="*/ 0 h 321013"/>
              <a:gd name="connsiteX2" fmla="*/ 398834 w 398834"/>
              <a:gd name="connsiteY2" fmla="*/ 0 h 3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8834" h="321013">
                <a:moveTo>
                  <a:pt x="0" y="321013"/>
                </a:moveTo>
                <a:lnTo>
                  <a:pt x="0" y="0"/>
                </a:lnTo>
                <a:lnTo>
                  <a:pt x="398834" y="0"/>
                </a:lnTo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Google Shape;104;p4">
            <a:extLst>
              <a:ext uri="{FF2B5EF4-FFF2-40B4-BE49-F238E27FC236}">
                <a16:creationId xmlns:a16="http://schemas.microsoft.com/office/drawing/2014/main" id="{0DB0869F-872E-4216-8082-BF895FA53BAC}"/>
              </a:ext>
            </a:extLst>
          </p:cNvPr>
          <p:cNvSpPr txBox="1">
            <a:spLocks/>
          </p:cNvSpPr>
          <p:nvPr/>
        </p:nvSpPr>
        <p:spPr>
          <a:xfrm>
            <a:off x="9603720" y="3186392"/>
            <a:ext cx="566695" cy="26219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vert="horz" wrap="none" lIns="36000" tIns="0" rIns="36000" bIns="0" rtlCol="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None/>
            </a:pPr>
            <a:r>
              <a:rPr lang="cs-CZ" sz="1400" b="1" dirty="0">
                <a:solidFill>
                  <a:schemeClr val="bg1"/>
                </a:solidFill>
              </a:rPr>
              <a:t>+26 %</a:t>
            </a:r>
            <a:endParaRPr lang="cs-CZ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0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18FFB-66BE-1CFC-8C4D-3696F761F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délník: se zakulacenými horními rohy 26">
            <a:extLst>
              <a:ext uri="{FF2B5EF4-FFF2-40B4-BE49-F238E27FC236}">
                <a16:creationId xmlns:a16="http://schemas.microsoft.com/office/drawing/2014/main" id="{8F7B9419-5A1C-2974-9978-D0DC641E11F9}"/>
              </a:ext>
            </a:extLst>
          </p:cNvPr>
          <p:cNvSpPr/>
          <p:nvPr/>
        </p:nvSpPr>
        <p:spPr>
          <a:xfrm rot="16200000">
            <a:off x="9144175" y="385034"/>
            <a:ext cx="1824940" cy="4270709"/>
          </a:xfrm>
          <a:prstGeom prst="round2SameRect">
            <a:avLst>
              <a:gd name="adj1" fmla="val 9024"/>
              <a:gd name="adj2" fmla="val 0"/>
            </a:avLst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100000">
                <a:schemeClr val="tx2">
                  <a:alpha val="12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24" name="Volný tvar: obrazec 23">
            <a:extLst>
              <a:ext uri="{FF2B5EF4-FFF2-40B4-BE49-F238E27FC236}">
                <a16:creationId xmlns:a16="http://schemas.microsoft.com/office/drawing/2014/main" id="{AA5565A7-43C4-1462-9719-9E0AA5B14AF0}"/>
              </a:ext>
            </a:extLst>
          </p:cNvPr>
          <p:cNvSpPr/>
          <p:nvPr/>
        </p:nvSpPr>
        <p:spPr>
          <a:xfrm>
            <a:off x="2063468" y="3920802"/>
            <a:ext cx="8090181" cy="514982"/>
          </a:xfrm>
          <a:custGeom>
            <a:avLst/>
            <a:gdLst>
              <a:gd name="connsiteX0" fmla="*/ 0 w 8105775"/>
              <a:gd name="connsiteY0" fmla="*/ 0 h 495300"/>
              <a:gd name="connsiteX1" fmla="*/ 8105775 w 8105775"/>
              <a:gd name="connsiteY1" fmla="*/ 0 h 495300"/>
              <a:gd name="connsiteX2" fmla="*/ 8105775 w 8105775"/>
              <a:gd name="connsiteY2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05775" h="495300">
                <a:moveTo>
                  <a:pt x="0" y="0"/>
                </a:moveTo>
                <a:lnTo>
                  <a:pt x="8105775" y="0"/>
                </a:lnTo>
                <a:lnTo>
                  <a:pt x="8105775" y="495300"/>
                </a:lnTo>
              </a:path>
            </a:pathLst>
          </a:custGeom>
          <a:noFill/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3C40114-B567-D67C-FBCB-467507E4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150" dirty="0"/>
              <a:t>Objemy nových úvěrů překonávají úrovně před covidem,</a:t>
            </a:r>
            <a:br>
              <a:rPr lang="cs-CZ" sz="3150" dirty="0"/>
            </a:br>
            <a:r>
              <a:rPr lang="cs-CZ" dirty="0">
                <a:solidFill>
                  <a:schemeClr val="bg2"/>
                </a:solidFill>
              </a:rPr>
              <a:t>v počtech smluv je ale velký potenciál pro růst</a:t>
            </a:r>
            <a:endParaRPr lang="en-GB" dirty="0">
              <a:solidFill>
                <a:schemeClr val="bg2"/>
              </a:solidFill>
            </a:endParaRPr>
          </a:p>
        </p:txBody>
      </p:sp>
      <p:graphicFrame>
        <p:nvGraphicFramePr>
          <p:cNvPr id="3" name="Google Shape;110;p4">
            <a:extLst>
              <a:ext uri="{FF2B5EF4-FFF2-40B4-BE49-F238E27FC236}">
                <a16:creationId xmlns:a16="http://schemas.microsoft.com/office/drawing/2014/main" id="{E2713FE7-636D-3EBF-3B75-8369624748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7747070"/>
              </p:ext>
            </p:extLst>
          </p:nvPr>
        </p:nvGraphicFramePr>
        <p:xfrm>
          <a:off x="587374" y="1774163"/>
          <a:ext cx="11010161" cy="4499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Google Shape;104;p4">
            <a:extLst>
              <a:ext uri="{FF2B5EF4-FFF2-40B4-BE49-F238E27FC236}">
                <a16:creationId xmlns:a16="http://schemas.microsoft.com/office/drawing/2014/main" id="{8750D631-0B3F-EB14-196D-CB04D9EB0064}"/>
              </a:ext>
            </a:extLst>
          </p:cNvPr>
          <p:cNvSpPr txBox="1">
            <a:spLocks/>
          </p:cNvSpPr>
          <p:nvPr/>
        </p:nvSpPr>
        <p:spPr>
          <a:xfrm>
            <a:off x="594464" y="1469465"/>
            <a:ext cx="7424209" cy="3046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Absolutní počet smluv pro úvěry na bydlení zajištěných nemovitostí</a:t>
            </a: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aphicFrame>
        <p:nvGraphicFramePr>
          <p:cNvPr id="8" name="Google Shape;110;p4">
            <a:extLst>
              <a:ext uri="{FF2B5EF4-FFF2-40B4-BE49-F238E27FC236}">
                <a16:creationId xmlns:a16="http://schemas.microsoft.com/office/drawing/2014/main" id="{94B54D5E-B97E-2F7F-263F-8160261D29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2395579"/>
              </p:ext>
            </p:extLst>
          </p:nvPr>
        </p:nvGraphicFramePr>
        <p:xfrm>
          <a:off x="7931800" y="1607919"/>
          <a:ext cx="3672825" cy="1821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Google Shape;105;p4">
            <a:extLst>
              <a:ext uri="{FF2B5EF4-FFF2-40B4-BE49-F238E27FC236}">
                <a16:creationId xmlns:a16="http://schemas.microsoft.com/office/drawing/2014/main" id="{136478BC-E057-B0F3-B668-40D8ED318626}"/>
              </a:ext>
            </a:extLst>
          </p:cNvPr>
          <p:cNvSpPr txBox="1"/>
          <p:nvPr/>
        </p:nvSpPr>
        <p:spPr>
          <a:xfrm>
            <a:off x="587374" y="6461967"/>
            <a:ext cx="435427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Source Sans Pro"/>
                <a:ea typeface="Arial"/>
                <a:cs typeface="Arial"/>
                <a:sym typeface="Arial"/>
              </a:rPr>
              <a:t>Zdroj: 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Source Sans Pro"/>
                <a:ea typeface="Arial"/>
                <a:cs typeface="Arial"/>
                <a:sym typeface="Arial"/>
              </a:rPr>
              <a:t>ČBA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Source Sans Pro"/>
                <a:ea typeface="Arial"/>
                <a:cs typeface="Arial"/>
                <a:sym typeface="Arial"/>
              </a:rPr>
              <a:t>Hypomonitor</a:t>
            </a:r>
            <a:r>
              <a:rPr lang="cs-CZ" sz="1000" dirty="0">
                <a:solidFill>
                  <a:srgbClr val="8A8A8A"/>
                </a:solidFill>
                <a:latin typeface="Source Sans Pro"/>
                <a:ea typeface="Arial"/>
                <a:cs typeface="Arial"/>
                <a:sym typeface="Arial"/>
              </a:rPr>
              <a:t> | 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Source Sans Pro"/>
                <a:ea typeface="Arial"/>
                <a:cs typeface="Arial"/>
                <a:sym typeface="Arial"/>
              </a:rPr>
              <a:t>*Odhad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9" name="Google Shape;108;p4">
            <a:extLst>
              <a:ext uri="{FF2B5EF4-FFF2-40B4-BE49-F238E27FC236}">
                <a16:creationId xmlns:a16="http://schemas.microsoft.com/office/drawing/2014/main" id="{B18F0A13-7E1D-8623-239B-4F29D0A5D3F2}"/>
              </a:ext>
            </a:extLst>
          </p:cNvPr>
          <p:cNvSpPr/>
          <p:nvPr/>
        </p:nvSpPr>
        <p:spPr>
          <a:xfrm>
            <a:off x="4053568" y="1889243"/>
            <a:ext cx="217143" cy="217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none" lIns="3600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Source Sans Pro" panose="020B0503030403020204" pitchFamily="34" charset="-18"/>
                <a:ea typeface="Arial"/>
                <a:cs typeface="Arial"/>
                <a:sym typeface="Arial"/>
              </a:rPr>
              <a:t>Zajištěné úvěry ze stavebního spoření</a:t>
            </a:r>
          </a:p>
        </p:txBody>
      </p:sp>
      <p:sp>
        <p:nvSpPr>
          <p:cNvPr id="22" name="Google Shape;107;p4">
            <a:extLst>
              <a:ext uri="{FF2B5EF4-FFF2-40B4-BE49-F238E27FC236}">
                <a16:creationId xmlns:a16="http://schemas.microsoft.com/office/drawing/2014/main" id="{AB8740B2-9882-5371-9A15-3D8334067298}"/>
              </a:ext>
            </a:extLst>
          </p:cNvPr>
          <p:cNvSpPr/>
          <p:nvPr/>
        </p:nvSpPr>
        <p:spPr>
          <a:xfrm>
            <a:off x="1576478" y="1889242"/>
            <a:ext cx="217143" cy="21714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none" lIns="3600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Source Sans Pro" panose="020B0503030403020204" pitchFamily="34" charset="-18"/>
                <a:ea typeface="Arial"/>
                <a:cs typeface="Arial"/>
                <a:sym typeface="Arial"/>
              </a:rPr>
              <a:t>Hypoteční úvěry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5" name="Google Shape;104;p4">
            <a:extLst>
              <a:ext uri="{FF2B5EF4-FFF2-40B4-BE49-F238E27FC236}">
                <a16:creationId xmlns:a16="http://schemas.microsoft.com/office/drawing/2014/main" id="{9BDF6EF6-C8DF-A525-37AF-91AA547443A7}"/>
              </a:ext>
            </a:extLst>
          </p:cNvPr>
          <p:cNvSpPr txBox="1">
            <a:spLocks/>
          </p:cNvSpPr>
          <p:nvPr/>
        </p:nvSpPr>
        <p:spPr>
          <a:xfrm>
            <a:off x="9845184" y="3789701"/>
            <a:ext cx="566695" cy="26219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txBody>
          <a:bodyPr spcFirstLastPara="1" vert="horz" wrap="square" lIns="36000" tIns="0" rIns="36000" bIns="0" rtlCol="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None/>
            </a:pPr>
            <a:r>
              <a:rPr lang="cs-CZ" sz="1400" b="1" dirty="0">
                <a:solidFill>
                  <a:schemeClr val="bg1"/>
                </a:solidFill>
              </a:rPr>
              <a:t>-28 %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28" name="Volný tvar: obrazec 27">
            <a:extLst>
              <a:ext uri="{FF2B5EF4-FFF2-40B4-BE49-F238E27FC236}">
                <a16:creationId xmlns:a16="http://schemas.microsoft.com/office/drawing/2014/main" id="{835748C1-FEC7-B021-3605-87681D18B936}"/>
              </a:ext>
            </a:extLst>
          </p:cNvPr>
          <p:cNvSpPr/>
          <p:nvPr/>
        </p:nvSpPr>
        <p:spPr>
          <a:xfrm>
            <a:off x="9386684" y="2186584"/>
            <a:ext cx="766966" cy="231592"/>
          </a:xfrm>
          <a:custGeom>
            <a:avLst/>
            <a:gdLst>
              <a:gd name="connsiteX0" fmla="*/ 0 w 398834"/>
              <a:gd name="connsiteY0" fmla="*/ 321013 h 321013"/>
              <a:gd name="connsiteX1" fmla="*/ 0 w 398834"/>
              <a:gd name="connsiteY1" fmla="*/ 0 h 321013"/>
              <a:gd name="connsiteX2" fmla="*/ 398834 w 398834"/>
              <a:gd name="connsiteY2" fmla="*/ 0 h 3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8834" h="321013">
                <a:moveTo>
                  <a:pt x="0" y="321013"/>
                </a:moveTo>
                <a:lnTo>
                  <a:pt x="0" y="0"/>
                </a:lnTo>
                <a:lnTo>
                  <a:pt x="398834" y="0"/>
                </a:lnTo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Google Shape;104;p4">
            <a:extLst>
              <a:ext uri="{FF2B5EF4-FFF2-40B4-BE49-F238E27FC236}">
                <a16:creationId xmlns:a16="http://schemas.microsoft.com/office/drawing/2014/main" id="{16476565-3053-081A-D732-4B74146C0B22}"/>
              </a:ext>
            </a:extLst>
          </p:cNvPr>
          <p:cNvSpPr txBox="1">
            <a:spLocks/>
          </p:cNvSpPr>
          <p:nvPr/>
        </p:nvSpPr>
        <p:spPr>
          <a:xfrm>
            <a:off x="9484864" y="1886493"/>
            <a:ext cx="566695" cy="26219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vert="horz" wrap="none" lIns="36000" tIns="0" rIns="36000" bIns="0" rtlCol="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None/>
            </a:pPr>
            <a:r>
              <a:rPr lang="cs-CZ" sz="1400" b="1" dirty="0">
                <a:solidFill>
                  <a:schemeClr val="bg1"/>
                </a:solidFill>
              </a:rPr>
              <a:t>+42 %</a:t>
            </a:r>
            <a:endParaRPr lang="cs-CZ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97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604C9-F9C2-281B-AD53-1D85BB1B0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Obdélník 1073">
            <a:extLst>
              <a:ext uri="{FF2B5EF4-FFF2-40B4-BE49-F238E27FC236}">
                <a16:creationId xmlns:a16="http://schemas.microsoft.com/office/drawing/2014/main" id="{07ED2E54-43AD-9819-AB75-3B4212F3EC69}"/>
              </a:ext>
            </a:extLst>
          </p:cNvPr>
          <p:cNvSpPr/>
          <p:nvPr/>
        </p:nvSpPr>
        <p:spPr>
          <a:xfrm>
            <a:off x="1162174" y="2210266"/>
            <a:ext cx="8655518" cy="3671644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100000">
                <a:schemeClr val="tx2">
                  <a:alpha val="12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1073" name="Freeform 5">
            <a:extLst>
              <a:ext uri="{FF2B5EF4-FFF2-40B4-BE49-F238E27FC236}">
                <a16:creationId xmlns:a16="http://schemas.microsoft.com/office/drawing/2014/main" id="{F3D09B24-C626-4B93-5AB9-FC2FEB1FC02C}"/>
              </a:ext>
            </a:extLst>
          </p:cNvPr>
          <p:cNvSpPr>
            <a:spLocks/>
          </p:cNvSpPr>
          <p:nvPr/>
        </p:nvSpPr>
        <p:spPr bwMode="auto">
          <a:xfrm>
            <a:off x="1406869" y="1880292"/>
            <a:ext cx="6561282" cy="3833559"/>
          </a:xfrm>
          <a:custGeom>
            <a:avLst/>
            <a:gdLst>
              <a:gd name="T0" fmla="*/ 4414 w 4500"/>
              <a:gd name="T1" fmla="*/ 1460 h 2628"/>
              <a:gd name="T2" fmla="*/ 4315 w 4500"/>
              <a:gd name="T3" fmla="*/ 1219 h 2628"/>
              <a:gd name="T4" fmla="*/ 4054 w 4500"/>
              <a:gd name="T5" fmla="*/ 1146 h 2628"/>
              <a:gd name="T6" fmla="*/ 3940 w 4500"/>
              <a:gd name="T7" fmla="*/ 1129 h 2628"/>
              <a:gd name="T8" fmla="*/ 3765 w 4500"/>
              <a:gd name="T9" fmla="*/ 1063 h 2628"/>
              <a:gd name="T10" fmla="*/ 3714 w 4500"/>
              <a:gd name="T11" fmla="*/ 946 h 2628"/>
              <a:gd name="T12" fmla="*/ 3672 w 4500"/>
              <a:gd name="T13" fmla="*/ 859 h 2628"/>
              <a:gd name="T14" fmla="*/ 3487 w 4500"/>
              <a:gd name="T15" fmla="*/ 800 h 2628"/>
              <a:gd name="T16" fmla="*/ 3168 w 4500"/>
              <a:gd name="T17" fmla="*/ 708 h 2628"/>
              <a:gd name="T18" fmla="*/ 3283 w 4500"/>
              <a:gd name="T19" fmla="*/ 890 h 2628"/>
              <a:gd name="T20" fmla="*/ 3078 w 4500"/>
              <a:gd name="T21" fmla="*/ 1010 h 2628"/>
              <a:gd name="T22" fmla="*/ 2891 w 4500"/>
              <a:gd name="T23" fmla="*/ 820 h 2628"/>
              <a:gd name="T24" fmla="*/ 2750 w 4500"/>
              <a:gd name="T25" fmla="*/ 708 h 2628"/>
              <a:gd name="T26" fmla="*/ 2881 w 4500"/>
              <a:gd name="T27" fmla="*/ 542 h 2628"/>
              <a:gd name="T28" fmla="*/ 2669 w 4500"/>
              <a:gd name="T29" fmla="*/ 445 h 2628"/>
              <a:gd name="T30" fmla="*/ 2497 w 4500"/>
              <a:gd name="T31" fmla="*/ 389 h 2628"/>
              <a:gd name="T32" fmla="*/ 2219 w 4500"/>
              <a:gd name="T33" fmla="*/ 280 h 2628"/>
              <a:gd name="T34" fmla="*/ 2134 w 4500"/>
              <a:gd name="T35" fmla="*/ 124 h 2628"/>
              <a:gd name="T36" fmla="*/ 2029 w 4500"/>
              <a:gd name="T37" fmla="*/ 85 h 2628"/>
              <a:gd name="T38" fmla="*/ 1917 w 4500"/>
              <a:gd name="T39" fmla="*/ 214 h 2628"/>
              <a:gd name="T40" fmla="*/ 1689 w 4500"/>
              <a:gd name="T41" fmla="*/ 197 h 2628"/>
              <a:gd name="T42" fmla="*/ 1623 w 4500"/>
              <a:gd name="T43" fmla="*/ 36 h 2628"/>
              <a:gd name="T44" fmla="*/ 1465 w 4500"/>
              <a:gd name="T45" fmla="*/ 39 h 2628"/>
              <a:gd name="T46" fmla="*/ 1550 w 4500"/>
              <a:gd name="T47" fmla="*/ 143 h 2628"/>
              <a:gd name="T48" fmla="*/ 1246 w 4500"/>
              <a:gd name="T49" fmla="*/ 258 h 2628"/>
              <a:gd name="T50" fmla="*/ 959 w 4500"/>
              <a:gd name="T51" fmla="*/ 362 h 2628"/>
              <a:gd name="T52" fmla="*/ 757 w 4500"/>
              <a:gd name="T53" fmla="*/ 469 h 2628"/>
              <a:gd name="T54" fmla="*/ 562 w 4500"/>
              <a:gd name="T55" fmla="*/ 635 h 2628"/>
              <a:gd name="T56" fmla="*/ 323 w 4500"/>
              <a:gd name="T57" fmla="*/ 620 h 2628"/>
              <a:gd name="T58" fmla="*/ 148 w 4500"/>
              <a:gd name="T59" fmla="*/ 859 h 2628"/>
              <a:gd name="T60" fmla="*/ 73 w 4500"/>
              <a:gd name="T61" fmla="*/ 732 h 2628"/>
              <a:gd name="T62" fmla="*/ 68 w 4500"/>
              <a:gd name="T63" fmla="*/ 827 h 2628"/>
              <a:gd name="T64" fmla="*/ 275 w 4500"/>
              <a:gd name="T65" fmla="*/ 1153 h 2628"/>
              <a:gd name="T66" fmla="*/ 280 w 4500"/>
              <a:gd name="T67" fmla="*/ 1509 h 2628"/>
              <a:gd name="T68" fmla="*/ 394 w 4500"/>
              <a:gd name="T69" fmla="*/ 1735 h 2628"/>
              <a:gd name="T70" fmla="*/ 817 w 4500"/>
              <a:gd name="T71" fmla="*/ 2168 h 2628"/>
              <a:gd name="T72" fmla="*/ 1061 w 4500"/>
              <a:gd name="T73" fmla="*/ 2360 h 2628"/>
              <a:gd name="T74" fmla="*/ 1367 w 4500"/>
              <a:gd name="T75" fmla="*/ 2587 h 2628"/>
              <a:gd name="T76" fmla="*/ 1599 w 4500"/>
              <a:gd name="T77" fmla="*/ 2548 h 2628"/>
              <a:gd name="T78" fmla="*/ 1830 w 4500"/>
              <a:gd name="T79" fmla="*/ 2397 h 2628"/>
              <a:gd name="T80" fmla="*/ 1986 w 4500"/>
              <a:gd name="T81" fmla="*/ 2175 h 2628"/>
              <a:gd name="T82" fmla="*/ 2207 w 4500"/>
              <a:gd name="T83" fmla="*/ 2224 h 2628"/>
              <a:gd name="T84" fmla="*/ 2521 w 4500"/>
              <a:gd name="T85" fmla="*/ 2343 h 2628"/>
              <a:gd name="T86" fmla="*/ 3013 w 4500"/>
              <a:gd name="T87" fmla="*/ 2397 h 2628"/>
              <a:gd name="T88" fmla="*/ 3251 w 4500"/>
              <a:gd name="T89" fmla="*/ 2516 h 2628"/>
              <a:gd name="T90" fmla="*/ 3507 w 4500"/>
              <a:gd name="T91" fmla="*/ 2341 h 2628"/>
              <a:gd name="T92" fmla="*/ 3757 w 4500"/>
              <a:gd name="T93" fmla="*/ 2312 h 2628"/>
              <a:gd name="T94" fmla="*/ 3925 w 4500"/>
              <a:gd name="T95" fmla="*/ 2141 h 2628"/>
              <a:gd name="T96" fmla="*/ 4212 w 4500"/>
              <a:gd name="T97" fmla="*/ 1803 h 2628"/>
              <a:gd name="T98" fmla="*/ 4419 w 4500"/>
              <a:gd name="T99" fmla="*/ 1657 h 2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500" h="2628">
                <a:moveTo>
                  <a:pt x="4500" y="1618"/>
                </a:moveTo>
                <a:cubicBezTo>
                  <a:pt x="4478" y="1577"/>
                  <a:pt x="4500" y="1457"/>
                  <a:pt x="4444" y="1457"/>
                </a:cubicBezTo>
                <a:cubicBezTo>
                  <a:pt x="4439" y="1457"/>
                  <a:pt x="4436" y="1472"/>
                  <a:pt x="4434" y="1477"/>
                </a:cubicBezTo>
                <a:cubicBezTo>
                  <a:pt x="4427" y="1487"/>
                  <a:pt x="4417" y="1487"/>
                  <a:pt x="4414" y="1460"/>
                </a:cubicBezTo>
                <a:cubicBezTo>
                  <a:pt x="4410" y="1414"/>
                  <a:pt x="4383" y="1448"/>
                  <a:pt x="4373" y="1436"/>
                </a:cubicBezTo>
                <a:cubicBezTo>
                  <a:pt x="4346" y="1397"/>
                  <a:pt x="4322" y="1360"/>
                  <a:pt x="4315" y="1297"/>
                </a:cubicBezTo>
                <a:cubicBezTo>
                  <a:pt x="4334" y="1280"/>
                  <a:pt x="4346" y="1282"/>
                  <a:pt x="4320" y="1258"/>
                </a:cubicBezTo>
                <a:cubicBezTo>
                  <a:pt x="4312" y="1251"/>
                  <a:pt x="4315" y="1236"/>
                  <a:pt x="4315" y="1219"/>
                </a:cubicBezTo>
                <a:cubicBezTo>
                  <a:pt x="4273" y="1199"/>
                  <a:pt x="4298" y="1248"/>
                  <a:pt x="4264" y="1236"/>
                </a:cubicBezTo>
                <a:cubicBezTo>
                  <a:pt x="4227" y="1221"/>
                  <a:pt x="4203" y="1182"/>
                  <a:pt x="4139" y="1219"/>
                </a:cubicBezTo>
                <a:cubicBezTo>
                  <a:pt x="4130" y="1224"/>
                  <a:pt x="4118" y="1226"/>
                  <a:pt x="4105" y="1190"/>
                </a:cubicBezTo>
                <a:cubicBezTo>
                  <a:pt x="4098" y="1165"/>
                  <a:pt x="4069" y="1192"/>
                  <a:pt x="4054" y="1146"/>
                </a:cubicBezTo>
                <a:cubicBezTo>
                  <a:pt x="4049" y="1131"/>
                  <a:pt x="4032" y="1148"/>
                  <a:pt x="3998" y="1148"/>
                </a:cubicBezTo>
                <a:cubicBezTo>
                  <a:pt x="3981" y="1141"/>
                  <a:pt x="4001" y="1112"/>
                  <a:pt x="3989" y="1095"/>
                </a:cubicBezTo>
                <a:cubicBezTo>
                  <a:pt x="3969" y="1080"/>
                  <a:pt x="3945" y="1066"/>
                  <a:pt x="3933" y="1083"/>
                </a:cubicBezTo>
                <a:cubicBezTo>
                  <a:pt x="3920" y="1095"/>
                  <a:pt x="3940" y="1102"/>
                  <a:pt x="3940" y="1129"/>
                </a:cubicBezTo>
                <a:cubicBezTo>
                  <a:pt x="3928" y="1148"/>
                  <a:pt x="3918" y="1131"/>
                  <a:pt x="3894" y="1148"/>
                </a:cubicBezTo>
                <a:cubicBezTo>
                  <a:pt x="3855" y="1173"/>
                  <a:pt x="3852" y="1153"/>
                  <a:pt x="3828" y="1153"/>
                </a:cubicBezTo>
                <a:cubicBezTo>
                  <a:pt x="3791" y="1153"/>
                  <a:pt x="3777" y="1126"/>
                  <a:pt x="3772" y="1092"/>
                </a:cubicBezTo>
                <a:cubicBezTo>
                  <a:pt x="3770" y="1080"/>
                  <a:pt x="3765" y="1063"/>
                  <a:pt x="3765" y="1063"/>
                </a:cubicBezTo>
                <a:cubicBezTo>
                  <a:pt x="3762" y="1029"/>
                  <a:pt x="3738" y="1027"/>
                  <a:pt x="3738" y="1027"/>
                </a:cubicBezTo>
                <a:cubicBezTo>
                  <a:pt x="3706" y="1029"/>
                  <a:pt x="3706" y="1029"/>
                  <a:pt x="3706" y="1029"/>
                </a:cubicBezTo>
                <a:cubicBezTo>
                  <a:pt x="3689" y="1027"/>
                  <a:pt x="3670" y="1002"/>
                  <a:pt x="3653" y="978"/>
                </a:cubicBezTo>
                <a:cubicBezTo>
                  <a:pt x="3638" y="939"/>
                  <a:pt x="3701" y="963"/>
                  <a:pt x="3714" y="946"/>
                </a:cubicBezTo>
                <a:cubicBezTo>
                  <a:pt x="3735" y="917"/>
                  <a:pt x="3748" y="934"/>
                  <a:pt x="3757" y="924"/>
                </a:cubicBezTo>
                <a:cubicBezTo>
                  <a:pt x="3784" y="890"/>
                  <a:pt x="3733" y="871"/>
                  <a:pt x="3750" y="849"/>
                </a:cubicBezTo>
                <a:cubicBezTo>
                  <a:pt x="3777" y="817"/>
                  <a:pt x="3757" y="817"/>
                  <a:pt x="3716" y="810"/>
                </a:cubicBezTo>
                <a:cubicBezTo>
                  <a:pt x="3714" y="825"/>
                  <a:pt x="3697" y="854"/>
                  <a:pt x="3672" y="859"/>
                </a:cubicBezTo>
                <a:cubicBezTo>
                  <a:pt x="3633" y="866"/>
                  <a:pt x="3580" y="847"/>
                  <a:pt x="3577" y="854"/>
                </a:cubicBezTo>
                <a:cubicBezTo>
                  <a:pt x="3563" y="898"/>
                  <a:pt x="3543" y="881"/>
                  <a:pt x="3543" y="873"/>
                </a:cubicBezTo>
                <a:cubicBezTo>
                  <a:pt x="3538" y="849"/>
                  <a:pt x="3531" y="834"/>
                  <a:pt x="3512" y="851"/>
                </a:cubicBezTo>
                <a:cubicBezTo>
                  <a:pt x="3463" y="895"/>
                  <a:pt x="3504" y="817"/>
                  <a:pt x="3487" y="800"/>
                </a:cubicBezTo>
                <a:cubicBezTo>
                  <a:pt x="3468" y="781"/>
                  <a:pt x="3439" y="820"/>
                  <a:pt x="3419" y="791"/>
                </a:cubicBezTo>
                <a:cubicBezTo>
                  <a:pt x="3419" y="791"/>
                  <a:pt x="3390" y="757"/>
                  <a:pt x="3390" y="737"/>
                </a:cubicBezTo>
                <a:cubicBezTo>
                  <a:pt x="3353" y="747"/>
                  <a:pt x="3280" y="696"/>
                  <a:pt x="3195" y="674"/>
                </a:cubicBezTo>
                <a:cubicBezTo>
                  <a:pt x="3193" y="681"/>
                  <a:pt x="3168" y="703"/>
                  <a:pt x="3168" y="708"/>
                </a:cubicBezTo>
                <a:cubicBezTo>
                  <a:pt x="3168" y="725"/>
                  <a:pt x="3202" y="739"/>
                  <a:pt x="3210" y="754"/>
                </a:cubicBezTo>
                <a:cubicBezTo>
                  <a:pt x="3217" y="769"/>
                  <a:pt x="3210" y="793"/>
                  <a:pt x="3220" y="808"/>
                </a:cubicBezTo>
                <a:cubicBezTo>
                  <a:pt x="3237" y="827"/>
                  <a:pt x="3278" y="820"/>
                  <a:pt x="3258" y="854"/>
                </a:cubicBezTo>
                <a:cubicBezTo>
                  <a:pt x="3249" y="873"/>
                  <a:pt x="3283" y="881"/>
                  <a:pt x="3283" y="890"/>
                </a:cubicBezTo>
                <a:cubicBezTo>
                  <a:pt x="3285" y="922"/>
                  <a:pt x="3263" y="929"/>
                  <a:pt x="3246" y="900"/>
                </a:cubicBezTo>
                <a:cubicBezTo>
                  <a:pt x="3212" y="890"/>
                  <a:pt x="3156" y="929"/>
                  <a:pt x="3156" y="929"/>
                </a:cubicBezTo>
                <a:cubicBezTo>
                  <a:pt x="3144" y="932"/>
                  <a:pt x="3117" y="1007"/>
                  <a:pt x="3108" y="995"/>
                </a:cubicBezTo>
                <a:cubicBezTo>
                  <a:pt x="3095" y="983"/>
                  <a:pt x="3076" y="997"/>
                  <a:pt x="3078" y="1010"/>
                </a:cubicBezTo>
                <a:cubicBezTo>
                  <a:pt x="3086" y="1044"/>
                  <a:pt x="3073" y="1034"/>
                  <a:pt x="3044" y="1034"/>
                </a:cubicBezTo>
                <a:cubicBezTo>
                  <a:pt x="3022" y="1034"/>
                  <a:pt x="2952" y="963"/>
                  <a:pt x="2959" y="949"/>
                </a:cubicBezTo>
                <a:cubicBezTo>
                  <a:pt x="2971" y="910"/>
                  <a:pt x="2959" y="895"/>
                  <a:pt x="2927" y="878"/>
                </a:cubicBezTo>
                <a:cubicBezTo>
                  <a:pt x="2901" y="866"/>
                  <a:pt x="2898" y="832"/>
                  <a:pt x="2891" y="820"/>
                </a:cubicBezTo>
                <a:cubicBezTo>
                  <a:pt x="2874" y="786"/>
                  <a:pt x="2830" y="808"/>
                  <a:pt x="2837" y="778"/>
                </a:cubicBezTo>
                <a:cubicBezTo>
                  <a:pt x="2845" y="739"/>
                  <a:pt x="2828" y="732"/>
                  <a:pt x="2813" y="739"/>
                </a:cubicBezTo>
                <a:cubicBezTo>
                  <a:pt x="2813" y="739"/>
                  <a:pt x="2774" y="764"/>
                  <a:pt x="2764" y="739"/>
                </a:cubicBezTo>
                <a:cubicBezTo>
                  <a:pt x="2769" y="718"/>
                  <a:pt x="2767" y="708"/>
                  <a:pt x="2750" y="708"/>
                </a:cubicBezTo>
                <a:cubicBezTo>
                  <a:pt x="2716" y="708"/>
                  <a:pt x="2699" y="669"/>
                  <a:pt x="2740" y="657"/>
                </a:cubicBezTo>
                <a:cubicBezTo>
                  <a:pt x="2779" y="645"/>
                  <a:pt x="2791" y="598"/>
                  <a:pt x="2813" y="608"/>
                </a:cubicBezTo>
                <a:cubicBezTo>
                  <a:pt x="2862" y="630"/>
                  <a:pt x="2828" y="606"/>
                  <a:pt x="2859" y="596"/>
                </a:cubicBezTo>
                <a:cubicBezTo>
                  <a:pt x="2881" y="589"/>
                  <a:pt x="2845" y="550"/>
                  <a:pt x="2881" y="542"/>
                </a:cubicBezTo>
                <a:cubicBezTo>
                  <a:pt x="2935" y="533"/>
                  <a:pt x="2842" y="484"/>
                  <a:pt x="2825" y="445"/>
                </a:cubicBezTo>
                <a:cubicBezTo>
                  <a:pt x="2806" y="435"/>
                  <a:pt x="2794" y="452"/>
                  <a:pt x="2759" y="440"/>
                </a:cubicBezTo>
                <a:cubicBezTo>
                  <a:pt x="2733" y="425"/>
                  <a:pt x="2750" y="486"/>
                  <a:pt x="2716" y="467"/>
                </a:cubicBezTo>
                <a:cubicBezTo>
                  <a:pt x="2699" y="460"/>
                  <a:pt x="2691" y="445"/>
                  <a:pt x="2669" y="445"/>
                </a:cubicBezTo>
                <a:cubicBezTo>
                  <a:pt x="2652" y="445"/>
                  <a:pt x="2638" y="452"/>
                  <a:pt x="2640" y="477"/>
                </a:cubicBezTo>
                <a:cubicBezTo>
                  <a:pt x="2645" y="518"/>
                  <a:pt x="2601" y="503"/>
                  <a:pt x="2592" y="508"/>
                </a:cubicBezTo>
                <a:cubicBezTo>
                  <a:pt x="2565" y="499"/>
                  <a:pt x="2643" y="452"/>
                  <a:pt x="2582" y="413"/>
                </a:cubicBezTo>
                <a:cubicBezTo>
                  <a:pt x="2540" y="387"/>
                  <a:pt x="2502" y="474"/>
                  <a:pt x="2497" y="389"/>
                </a:cubicBezTo>
                <a:cubicBezTo>
                  <a:pt x="2497" y="377"/>
                  <a:pt x="2485" y="367"/>
                  <a:pt x="2480" y="340"/>
                </a:cubicBezTo>
                <a:cubicBezTo>
                  <a:pt x="2460" y="321"/>
                  <a:pt x="2441" y="357"/>
                  <a:pt x="2409" y="362"/>
                </a:cubicBezTo>
                <a:cubicBezTo>
                  <a:pt x="2341" y="372"/>
                  <a:pt x="2416" y="309"/>
                  <a:pt x="2285" y="318"/>
                </a:cubicBezTo>
                <a:cubicBezTo>
                  <a:pt x="2248" y="321"/>
                  <a:pt x="2234" y="287"/>
                  <a:pt x="2219" y="280"/>
                </a:cubicBezTo>
                <a:cubicBezTo>
                  <a:pt x="2197" y="277"/>
                  <a:pt x="2209" y="292"/>
                  <a:pt x="2178" y="316"/>
                </a:cubicBezTo>
                <a:cubicBezTo>
                  <a:pt x="2168" y="287"/>
                  <a:pt x="2180" y="265"/>
                  <a:pt x="2173" y="245"/>
                </a:cubicBezTo>
                <a:cubicBezTo>
                  <a:pt x="2163" y="221"/>
                  <a:pt x="2122" y="245"/>
                  <a:pt x="2117" y="165"/>
                </a:cubicBezTo>
                <a:cubicBezTo>
                  <a:pt x="2115" y="146"/>
                  <a:pt x="2134" y="150"/>
                  <a:pt x="2134" y="124"/>
                </a:cubicBezTo>
                <a:cubicBezTo>
                  <a:pt x="2134" y="99"/>
                  <a:pt x="2098" y="90"/>
                  <a:pt x="2090" y="87"/>
                </a:cubicBezTo>
                <a:cubicBezTo>
                  <a:pt x="2080" y="68"/>
                  <a:pt x="2063" y="104"/>
                  <a:pt x="2056" y="95"/>
                </a:cubicBezTo>
                <a:cubicBezTo>
                  <a:pt x="2049" y="85"/>
                  <a:pt x="2056" y="48"/>
                  <a:pt x="2051" y="51"/>
                </a:cubicBezTo>
                <a:cubicBezTo>
                  <a:pt x="2032" y="53"/>
                  <a:pt x="2039" y="70"/>
                  <a:pt x="2029" y="85"/>
                </a:cubicBezTo>
                <a:cubicBezTo>
                  <a:pt x="2007" y="107"/>
                  <a:pt x="2012" y="46"/>
                  <a:pt x="1973" y="56"/>
                </a:cubicBezTo>
                <a:cubicBezTo>
                  <a:pt x="1952" y="60"/>
                  <a:pt x="1932" y="60"/>
                  <a:pt x="1917" y="77"/>
                </a:cubicBezTo>
                <a:cubicBezTo>
                  <a:pt x="1910" y="95"/>
                  <a:pt x="1988" y="80"/>
                  <a:pt x="1942" y="148"/>
                </a:cubicBezTo>
                <a:cubicBezTo>
                  <a:pt x="1917" y="180"/>
                  <a:pt x="1966" y="219"/>
                  <a:pt x="1917" y="214"/>
                </a:cubicBezTo>
                <a:cubicBezTo>
                  <a:pt x="1891" y="209"/>
                  <a:pt x="1874" y="202"/>
                  <a:pt x="1857" y="199"/>
                </a:cubicBezTo>
                <a:cubicBezTo>
                  <a:pt x="1786" y="199"/>
                  <a:pt x="1820" y="250"/>
                  <a:pt x="1774" y="253"/>
                </a:cubicBezTo>
                <a:cubicBezTo>
                  <a:pt x="1752" y="253"/>
                  <a:pt x="1750" y="231"/>
                  <a:pt x="1730" y="231"/>
                </a:cubicBezTo>
                <a:cubicBezTo>
                  <a:pt x="1686" y="226"/>
                  <a:pt x="1676" y="209"/>
                  <a:pt x="1689" y="197"/>
                </a:cubicBezTo>
                <a:cubicBezTo>
                  <a:pt x="1701" y="185"/>
                  <a:pt x="1725" y="136"/>
                  <a:pt x="1696" y="141"/>
                </a:cubicBezTo>
                <a:cubicBezTo>
                  <a:pt x="1676" y="150"/>
                  <a:pt x="1664" y="160"/>
                  <a:pt x="1655" y="148"/>
                </a:cubicBezTo>
                <a:cubicBezTo>
                  <a:pt x="1638" y="136"/>
                  <a:pt x="1667" y="114"/>
                  <a:pt x="1672" y="102"/>
                </a:cubicBezTo>
                <a:cubicBezTo>
                  <a:pt x="1686" y="51"/>
                  <a:pt x="1620" y="63"/>
                  <a:pt x="1623" y="36"/>
                </a:cubicBezTo>
                <a:cubicBezTo>
                  <a:pt x="1625" y="19"/>
                  <a:pt x="1594" y="21"/>
                  <a:pt x="1584" y="21"/>
                </a:cubicBezTo>
                <a:cubicBezTo>
                  <a:pt x="1565" y="21"/>
                  <a:pt x="1569" y="48"/>
                  <a:pt x="1538" y="46"/>
                </a:cubicBezTo>
                <a:cubicBezTo>
                  <a:pt x="1528" y="43"/>
                  <a:pt x="1538" y="0"/>
                  <a:pt x="1496" y="7"/>
                </a:cubicBezTo>
                <a:cubicBezTo>
                  <a:pt x="1467" y="12"/>
                  <a:pt x="1465" y="29"/>
                  <a:pt x="1465" y="39"/>
                </a:cubicBezTo>
                <a:cubicBezTo>
                  <a:pt x="1465" y="39"/>
                  <a:pt x="1448" y="56"/>
                  <a:pt x="1448" y="77"/>
                </a:cubicBezTo>
                <a:cubicBezTo>
                  <a:pt x="1462" y="97"/>
                  <a:pt x="1494" y="51"/>
                  <a:pt x="1499" y="87"/>
                </a:cubicBezTo>
                <a:cubicBezTo>
                  <a:pt x="1477" y="138"/>
                  <a:pt x="1521" y="87"/>
                  <a:pt x="1526" y="131"/>
                </a:cubicBezTo>
                <a:cubicBezTo>
                  <a:pt x="1545" y="116"/>
                  <a:pt x="1545" y="112"/>
                  <a:pt x="1550" y="143"/>
                </a:cubicBezTo>
                <a:cubicBezTo>
                  <a:pt x="1547" y="163"/>
                  <a:pt x="1526" y="197"/>
                  <a:pt x="1482" y="182"/>
                </a:cubicBezTo>
                <a:cubicBezTo>
                  <a:pt x="1443" y="170"/>
                  <a:pt x="1406" y="209"/>
                  <a:pt x="1375" y="219"/>
                </a:cubicBezTo>
                <a:cubicBezTo>
                  <a:pt x="1345" y="226"/>
                  <a:pt x="1314" y="258"/>
                  <a:pt x="1304" y="255"/>
                </a:cubicBezTo>
                <a:cubicBezTo>
                  <a:pt x="1268" y="250"/>
                  <a:pt x="1251" y="233"/>
                  <a:pt x="1246" y="258"/>
                </a:cubicBezTo>
                <a:cubicBezTo>
                  <a:pt x="1241" y="284"/>
                  <a:pt x="1195" y="267"/>
                  <a:pt x="1199" y="292"/>
                </a:cubicBezTo>
                <a:cubicBezTo>
                  <a:pt x="1207" y="316"/>
                  <a:pt x="1190" y="343"/>
                  <a:pt x="1156" y="331"/>
                </a:cubicBezTo>
                <a:cubicBezTo>
                  <a:pt x="1100" y="309"/>
                  <a:pt x="1085" y="348"/>
                  <a:pt x="1049" y="316"/>
                </a:cubicBezTo>
                <a:cubicBezTo>
                  <a:pt x="1014" y="352"/>
                  <a:pt x="946" y="316"/>
                  <a:pt x="959" y="362"/>
                </a:cubicBezTo>
                <a:cubicBezTo>
                  <a:pt x="973" y="408"/>
                  <a:pt x="917" y="455"/>
                  <a:pt x="903" y="452"/>
                </a:cubicBezTo>
                <a:cubicBezTo>
                  <a:pt x="856" y="440"/>
                  <a:pt x="883" y="399"/>
                  <a:pt x="861" y="404"/>
                </a:cubicBezTo>
                <a:cubicBezTo>
                  <a:pt x="812" y="425"/>
                  <a:pt x="812" y="496"/>
                  <a:pt x="788" y="464"/>
                </a:cubicBezTo>
                <a:cubicBezTo>
                  <a:pt x="754" y="421"/>
                  <a:pt x="757" y="469"/>
                  <a:pt x="757" y="469"/>
                </a:cubicBezTo>
                <a:cubicBezTo>
                  <a:pt x="752" y="462"/>
                  <a:pt x="759" y="545"/>
                  <a:pt x="705" y="540"/>
                </a:cubicBezTo>
                <a:cubicBezTo>
                  <a:pt x="686" y="516"/>
                  <a:pt x="679" y="533"/>
                  <a:pt x="669" y="540"/>
                </a:cubicBezTo>
                <a:cubicBezTo>
                  <a:pt x="657" y="559"/>
                  <a:pt x="637" y="518"/>
                  <a:pt x="620" y="523"/>
                </a:cubicBezTo>
                <a:cubicBezTo>
                  <a:pt x="608" y="559"/>
                  <a:pt x="645" y="615"/>
                  <a:pt x="562" y="635"/>
                </a:cubicBezTo>
                <a:cubicBezTo>
                  <a:pt x="530" y="645"/>
                  <a:pt x="520" y="576"/>
                  <a:pt x="506" y="579"/>
                </a:cubicBezTo>
                <a:cubicBezTo>
                  <a:pt x="477" y="567"/>
                  <a:pt x="496" y="637"/>
                  <a:pt x="447" y="591"/>
                </a:cubicBezTo>
                <a:cubicBezTo>
                  <a:pt x="406" y="596"/>
                  <a:pt x="416" y="662"/>
                  <a:pt x="396" y="630"/>
                </a:cubicBezTo>
                <a:cubicBezTo>
                  <a:pt x="384" y="608"/>
                  <a:pt x="367" y="620"/>
                  <a:pt x="323" y="620"/>
                </a:cubicBezTo>
                <a:cubicBezTo>
                  <a:pt x="306" y="620"/>
                  <a:pt x="267" y="625"/>
                  <a:pt x="272" y="645"/>
                </a:cubicBezTo>
                <a:cubicBezTo>
                  <a:pt x="280" y="693"/>
                  <a:pt x="255" y="666"/>
                  <a:pt x="243" y="676"/>
                </a:cubicBezTo>
                <a:cubicBezTo>
                  <a:pt x="233" y="683"/>
                  <a:pt x="224" y="698"/>
                  <a:pt x="214" y="708"/>
                </a:cubicBezTo>
                <a:cubicBezTo>
                  <a:pt x="172" y="739"/>
                  <a:pt x="158" y="817"/>
                  <a:pt x="148" y="859"/>
                </a:cubicBezTo>
                <a:cubicBezTo>
                  <a:pt x="119" y="856"/>
                  <a:pt x="124" y="834"/>
                  <a:pt x="124" y="834"/>
                </a:cubicBezTo>
                <a:cubicBezTo>
                  <a:pt x="124" y="825"/>
                  <a:pt x="124" y="815"/>
                  <a:pt x="124" y="803"/>
                </a:cubicBezTo>
                <a:cubicBezTo>
                  <a:pt x="124" y="798"/>
                  <a:pt x="95" y="803"/>
                  <a:pt x="107" y="752"/>
                </a:cubicBezTo>
                <a:cubicBezTo>
                  <a:pt x="107" y="752"/>
                  <a:pt x="82" y="749"/>
                  <a:pt x="73" y="732"/>
                </a:cubicBezTo>
                <a:cubicBezTo>
                  <a:pt x="82" y="686"/>
                  <a:pt x="68" y="686"/>
                  <a:pt x="46" y="683"/>
                </a:cubicBezTo>
                <a:cubicBezTo>
                  <a:pt x="0" y="679"/>
                  <a:pt x="51" y="744"/>
                  <a:pt x="36" y="742"/>
                </a:cubicBezTo>
                <a:cubicBezTo>
                  <a:pt x="7" y="739"/>
                  <a:pt x="4" y="778"/>
                  <a:pt x="39" y="783"/>
                </a:cubicBezTo>
                <a:cubicBezTo>
                  <a:pt x="68" y="810"/>
                  <a:pt x="56" y="778"/>
                  <a:pt x="68" y="827"/>
                </a:cubicBezTo>
                <a:cubicBezTo>
                  <a:pt x="92" y="861"/>
                  <a:pt x="36" y="895"/>
                  <a:pt x="107" y="954"/>
                </a:cubicBezTo>
                <a:cubicBezTo>
                  <a:pt x="104" y="990"/>
                  <a:pt x="131" y="985"/>
                  <a:pt x="175" y="1017"/>
                </a:cubicBezTo>
                <a:cubicBezTo>
                  <a:pt x="204" y="1070"/>
                  <a:pt x="272" y="1029"/>
                  <a:pt x="236" y="1095"/>
                </a:cubicBezTo>
                <a:cubicBezTo>
                  <a:pt x="231" y="1126"/>
                  <a:pt x="287" y="1104"/>
                  <a:pt x="275" y="1153"/>
                </a:cubicBezTo>
                <a:cubicBezTo>
                  <a:pt x="267" y="1182"/>
                  <a:pt x="216" y="1202"/>
                  <a:pt x="224" y="1234"/>
                </a:cubicBezTo>
                <a:cubicBezTo>
                  <a:pt x="231" y="1268"/>
                  <a:pt x="172" y="1277"/>
                  <a:pt x="172" y="1302"/>
                </a:cubicBezTo>
                <a:cubicBezTo>
                  <a:pt x="192" y="1353"/>
                  <a:pt x="241" y="1384"/>
                  <a:pt x="241" y="1384"/>
                </a:cubicBezTo>
                <a:cubicBezTo>
                  <a:pt x="221" y="1462"/>
                  <a:pt x="292" y="1426"/>
                  <a:pt x="280" y="1509"/>
                </a:cubicBezTo>
                <a:cubicBezTo>
                  <a:pt x="280" y="1564"/>
                  <a:pt x="323" y="1526"/>
                  <a:pt x="311" y="1560"/>
                </a:cubicBezTo>
                <a:cubicBezTo>
                  <a:pt x="309" y="1601"/>
                  <a:pt x="304" y="1574"/>
                  <a:pt x="316" y="1616"/>
                </a:cubicBezTo>
                <a:cubicBezTo>
                  <a:pt x="318" y="1647"/>
                  <a:pt x="374" y="1625"/>
                  <a:pt x="372" y="1672"/>
                </a:cubicBezTo>
                <a:cubicBezTo>
                  <a:pt x="372" y="1672"/>
                  <a:pt x="379" y="1701"/>
                  <a:pt x="394" y="1735"/>
                </a:cubicBezTo>
                <a:cubicBezTo>
                  <a:pt x="450" y="1771"/>
                  <a:pt x="472" y="1689"/>
                  <a:pt x="525" y="1771"/>
                </a:cubicBezTo>
                <a:cubicBezTo>
                  <a:pt x="574" y="1842"/>
                  <a:pt x="654" y="1988"/>
                  <a:pt x="674" y="1986"/>
                </a:cubicBezTo>
                <a:cubicBezTo>
                  <a:pt x="761" y="1973"/>
                  <a:pt x="720" y="2025"/>
                  <a:pt x="769" y="2054"/>
                </a:cubicBezTo>
                <a:cubicBezTo>
                  <a:pt x="837" y="2093"/>
                  <a:pt x="742" y="2105"/>
                  <a:pt x="817" y="2168"/>
                </a:cubicBezTo>
                <a:cubicBezTo>
                  <a:pt x="861" y="2197"/>
                  <a:pt x="849" y="2153"/>
                  <a:pt x="854" y="2134"/>
                </a:cubicBezTo>
                <a:cubicBezTo>
                  <a:pt x="866" y="2136"/>
                  <a:pt x="929" y="2112"/>
                  <a:pt x="929" y="2205"/>
                </a:cubicBezTo>
                <a:cubicBezTo>
                  <a:pt x="929" y="2270"/>
                  <a:pt x="1005" y="2224"/>
                  <a:pt x="1017" y="2268"/>
                </a:cubicBezTo>
                <a:cubicBezTo>
                  <a:pt x="1032" y="2321"/>
                  <a:pt x="1036" y="2329"/>
                  <a:pt x="1061" y="2360"/>
                </a:cubicBezTo>
                <a:cubicBezTo>
                  <a:pt x="1078" y="2380"/>
                  <a:pt x="1124" y="2407"/>
                  <a:pt x="1170" y="2426"/>
                </a:cubicBezTo>
                <a:cubicBezTo>
                  <a:pt x="1192" y="2433"/>
                  <a:pt x="1224" y="2458"/>
                  <a:pt x="1209" y="2467"/>
                </a:cubicBezTo>
                <a:cubicBezTo>
                  <a:pt x="1173" y="2492"/>
                  <a:pt x="1173" y="2516"/>
                  <a:pt x="1209" y="2528"/>
                </a:cubicBezTo>
                <a:cubicBezTo>
                  <a:pt x="1238" y="2538"/>
                  <a:pt x="1324" y="2543"/>
                  <a:pt x="1367" y="2587"/>
                </a:cubicBezTo>
                <a:cubicBezTo>
                  <a:pt x="1409" y="2628"/>
                  <a:pt x="1423" y="2555"/>
                  <a:pt x="1472" y="2555"/>
                </a:cubicBezTo>
                <a:cubicBezTo>
                  <a:pt x="1492" y="2531"/>
                  <a:pt x="1465" y="2516"/>
                  <a:pt x="1492" y="2504"/>
                </a:cubicBezTo>
                <a:cubicBezTo>
                  <a:pt x="1518" y="2492"/>
                  <a:pt x="1535" y="2555"/>
                  <a:pt x="1555" y="2540"/>
                </a:cubicBezTo>
                <a:cubicBezTo>
                  <a:pt x="1599" y="2506"/>
                  <a:pt x="1567" y="2550"/>
                  <a:pt x="1599" y="2548"/>
                </a:cubicBezTo>
                <a:cubicBezTo>
                  <a:pt x="1633" y="2543"/>
                  <a:pt x="1603" y="2572"/>
                  <a:pt x="1647" y="2579"/>
                </a:cubicBezTo>
                <a:cubicBezTo>
                  <a:pt x="1676" y="2579"/>
                  <a:pt x="1664" y="2550"/>
                  <a:pt x="1664" y="2492"/>
                </a:cubicBezTo>
                <a:cubicBezTo>
                  <a:pt x="1664" y="2438"/>
                  <a:pt x="1725" y="2463"/>
                  <a:pt x="1728" y="2407"/>
                </a:cubicBezTo>
                <a:cubicBezTo>
                  <a:pt x="1742" y="2368"/>
                  <a:pt x="1740" y="2348"/>
                  <a:pt x="1830" y="2397"/>
                </a:cubicBezTo>
                <a:cubicBezTo>
                  <a:pt x="1871" y="2419"/>
                  <a:pt x="1820" y="2319"/>
                  <a:pt x="1852" y="2280"/>
                </a:cubicBezTo>
                <a:cubicBezTo>
                  <a:pt x="1879" y="2244"/>
                  <a:pt x="1859" y="2224"/>
                  <a:pt x="1852" y="2212"/>
                </a:cubicBezTo>
                <a:cubicBezTo>
                  <a:pt x="1835" y="2168"/>
                  <a:pt x="1876" y="2129"/>
                  <a:pt x="1886" y="2134"/>
                </a:cubicBezTo>
                <a:cubicBezTo>
                  <a:pt x="1942" y="2156"/>
                  <a:pt x="1990" y="2149"/>
                  <a:pt x="1986" y="2175"/>
                </a:cubicBezTo>
                <a:cubicBezTo>
                  <a:pt x="1978" y="2236"/>
                  <a:pt x="2003" y="2212"/>
                  <a:pt x="2051" y="2212"/>
                </a:cubicBezTo>
                <a:cubicBezTo>
                  <a:pt x="2042" y="2195"/>
                  <a:pt x="2063" y="2192"/>
                  <a:pt x="2078" y="2173"/>
                </a:cubicBezTo>
                <a:cubicBezTo>
                  <a:pt x="2088" y="2180"/>
                  <a:pt x="2124" y="2171"/>
                  <a:pt x="2141" y="2192"/>
                </a:cubicBezTo>
                <a:cubicBezTo>
                  <a:pt x="2171" y="2231"/>
                  <a:pt x="2200" y="2212"/>
                  <a:pt x="2207" y="2224"/>
                </a:cubicBezTo>
                <a:cubicBezTo>
                  <a:pt x="2219" y="2251"/>
                  <a:pt x="2246" y="2258"/>
                  <a:pt x="2265" y="2263"/>
                </a:cubicBezTo>
                <a:cubicBezTo>
                  <a:pt x="2346" y="2287"/>
                  <a:pt x="2295" y="2290"/>
                  <a:pt x="2358" y="2317"/>
                </a:cubicBezTo>
                <a:cubicBezTo>
                  <a:pt x="2414" y="2341"/>
                  <a:pt x="2419" y="2229"/>
                  <a:pt x="2465" y="2319"/>
                </a:cubicBezTo>
                <a:cubicBezTo>
                  <a:pt x="2465" y="2319"/>
                  <a:pt x="2514" y="2321"/>
                  <a:pt x="2521" y="2343"/>
                </a:cubicBezTo>
                <a:cubicBezTo>
                  <a:pt x="2545" y="2407"/>
                  <a:pt x="2599" y="2436"/>
                  <a:pt x="2638" y="2436"/>
                </a:cubicBezTo>
                <a:cubicBezTo>
                  <a:pt x="2638" y="2436"/>
                  <a:pt x="2845" y="2475"/>
                  <a:pt x="2845" y="2443"/>
                </a:cubicBezTo>
                <a:cubicBezTo>
                  <a:pt x="2845" y="2392"/>
                  <a:pt x="2903" y="2331"/>
                  <a:pt x="2947" y="2392"/>
                </a:cubicBezTo>
                <a:cubicBezTo>
                  <a:pt x="2961" y="2411"/>
                  <a:pt x="3003" y="2392"/>
                  <a:pt x="3013" y="2397"/>
                </a:cubicBezTo>
                <a:cubicBezTo>
                  <a:pt x="3035" y="2404"/>
                  <a:pt x="3020" y="2414"/>
                  <a:pt x="3032" y="2453"/>
                </a:cubicBezTo>
                <a:cubicBezTo>
                  <a:pt x="3083" y="2419"/>
                  <a:pt x="3069" y="2487"/>
                  <a:pt x="3178" y="2477"/>
                </a:cubicBezTo>
                <a:cubicBezTo>
                  <a:pt x="3202" y="2492"/>
                  <a:pt x="3207" y="2519"/>
                  <a:pt x="3212" y="2572"/>
                </a:cubicBezTo>
                <a:cubicBezTo>
                  <a:pt x="3212" y="2572"/>
                  <a:pt x="3234" y="2562"/>
                  <a:pt x="3251" y="2516"/>
                </a:cubicBezTo>
                <a:cubicBezTo>
                  <a:pt x="3268" y="2467"/>
                  <a:pt x="3256" y="2455"/>
                  <a:pt x="3290" y="2424"/>
                </a:cubicBezTo>
                <a:cubicBezTo>
                  <a:pt x="3327" y="2392"/>
                  <a:pt x="3307" y="2385"/>
                  <a:pt x="3331" y="2360"/>
                </a:cubicBezTo>
                <a:cubicBezTo>
                  <a:pt x="3356" y="2336"/>
                  <a:pt x="3370" y="2304"/>
                  <a:pt x="3402" y="2309"/>
                </a:cubicBezTo>
                <a:cubicBezTo>
                  <a:pt x="3434" y="2312"/>
                  <a:pt x="3482" y="2317"/>
                  <a:pt x="3507" y="2341"/>
                </a:cubicBezTo>
                <a:cubicBezTo>
                  <a:pt x="3531" y="2363"/>
                  <a:pt x="3538" y="2368"/>
                  <a:pt x="3563" y="2343"/>
                </a:cubicBezTo>
                <a:cubicBezTo>
                  <a:pt x="3587" y="2319"/>
                  <a:pt x="3594" y="2336"/>
                  <a:pt x="3611" y="2353"/>
                </a:cubicBezTo>
                <a:cubicBezTo>
                  <a:pt x="3631" y="2368"/>
                  <a:pt x="3623" y="2368"/>
                  <a:pt x="3662" y="2348"/>
                </a:cubicBezTo>
                <a:cubicBezTo>
                  <a:pt x="3701" y="2329"/>
                  <a:pt x="3716" y="2329"/>
                  <a:pt x="3757" y="2312"/>
                </a:cubicBezTo>
                <a:cubicBezTo>
                  <a:pt x="3796" y="2297"/>
                  <a:pt x="3777" y="2299"/>
                  <a:pt x="3794" y="2275"/>
                </a:cubicBezTo>
                <a:cubicBezTo>
                  <a:pt x="3808" y="2253"/>
                  <a:pt x="3808" y="2241"/>
                  <a:pt x="3833" y="2248"/>
                </a:cubicBezTo>
                <a:cubicBezTo>
                  <a:pt x="3857" y="2256"/>
                  <a:pt x="3864" y="2248"/>
                  <a:pt x="3877" y="2219"/>
                </a:cubicBezTo>
                <a:cubicBezTo>
                  <a:pt x="3889" y="2192"/>
                  <a:pt x="3857" y="2136"/>
                  <a:pt x="3925" y="2141"/>
                </a:cubicBezTo>
                <a:cubicBezTo>
                  <a:pt x="3993" y="2144"/>
                  <a:pt x="4008" y="2129"/>
                  <a:pt x="4025" y="2085"/>
                </a:cubicBezTo>
                <a:cubicBezTo>
                  <a:pt x="4040" y="2042"/>
                  <a:pt x="3981" y="1998"/>
                  <a:pt x="4020" y="1954"/>
                </a:cubicBezTo>
                <a:cubicBezTo>
                  <a:pt x="4059" y="1910"/>
                  <a:pt x="4032" y="1881"/>
                  <a:pt x="4120" y="1861"/>
                </a:cubicBezTo>
                <a:cubicBezTo>
                  <a:pt x="4208" y="1844"/>
                  <a:pt x="4203" y="1820"/>
                  <a:pt x="4212" y="1803"/>
                </a:cubicBezTo>
                <a:cubicBezTo>
                  <a:pt x="4220" y="1788"/>
                  <a:pt x="4225" y="1752"/>
                  <a:pt x="4259" y="1740"/>
                </a:cubicBezTo>
                <a:cubicBezTo>
                  <a:pt x="4295" y="1728"/>
                  <a:pt x="4300" y="1701"/>
                  <a:pt x="4307" y="1681"/>
                </a:cubicBezTo>
                <a:cubicBezTo>
                  <a:pt x="4315" y="1659"/>
                  <a:pt x="4320" y="1652"/>
                  <a:pt x="4351" y="1652"/>
                </a:cubicBezTo>
                <a:cubicBezTo>
                  <a:pt x="4383" y="1652"/>
                  <a:pt x="4395" y="1645"/>
                  <a:pt x="4419" y="1657"/>
                </a:cubicBezTo>
                <a:cubicBezTo>
                  <a:pt x="4444" y="1669"/>
                  <a:pt x="4458" y="1669"/>
                  <a:pt x="4470" y="1647"/>
                </a:cubicBezTo>
                <a:cubicBezTo>
                  <a:pt x="4483" y="1628"/>
                  <a:pt x="4458" y="1625"/>
                  <a:pt x="4500" y="1618"/>
                </a:cubicBez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tx2">
                  <a:alpha val="12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16" name="Zástupný obsah 6">
            <a:extLst>
              <a:ext uri="{FF2B5EF4-FFF2-40B4-BE49-F238E27FC236}">
                <a16:creationId xmlns:a16="http://schemas.microsoft.com/office/drawing/2014/main" id="{F03367C3-6372-7BCF-21E8-A8331ED767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054568"/>
              </p:ext>
            </p:extLst>
          </p:nvPr>
        </p:nvGraphicFramePr>
        <p:xfrm>
          <a:off x="492865" y="2067247"/>
          <a:ext cx="10801351" cy="4544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6" name="Group 55">
            <a:extLst>
              <a:ext uri="{FF2B5EF4-FFF2-40B4-BE49-F238E27FC236}">
                <a16:creationId xmlns:a16="http://schemas.microsoft.com/office/drawing/2014/main" id="{20C89A79-82BD-0207-BA4E-C606ED02EA0A}"/>
              </a:ext>
            </a:extLst>
          </p:cNvPr>
          <p:cNvGrpSpPr/>
          <p:nvPr/>
        </p:nvGrpSpPr>
        <p:grpSpPr>
          <a:xfrm>
            <a:off x="9173460" y="2248366"/>
            <a:ext cx="499110" cy="499108"/>
            <a:chOff x="7616372" y="2205276"/>
            <a:chExt cx="499110" cy="499108"/>
          </a:xfrm>
        </p:grpSpPr>
        <p:sp>
          <p:nvSpPr>
            <p:cNvPr id="4" name="Ovál 3">
              <a:extLst>
                <a:ext uri="{FF2B5EF4-FFF2-40B4-BE49-F238E27FC236}">
                  <a16:creationId xmlns:a16="http://schemas.microsoft.com/office/drawing/2014/main" id="{06A958AF-9707-F25A-2947-F552956E3BD0}"/>
                </a:ext>
              </a:extLst>
            </p:cNvPr>
            <p:cNvSpPr/>
            <p:nvPr/>
          </p:nvSpPr>
          <p:spPr>
            <a:xfrm>
              <a:off x="7616372" y="2205276"/>
              <a:ext cx="499110" cy="4991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D9EF3E6-4381-6AD1-5F74-CED1F2B1A395}"/>
                </a:ext>
              </a:extLst>
            </p:cNvPr>
            <p:cNvSpPr/>
            <p:nvPr/>
          </p:nvSpPr>
          <p:spPr>
            <a:xfrm>
              <a:off x="7864665" y="2472944"/>
              <a:ext cx="184150" cy="118935"/>
            </a:xfrm>
            <a:custGeom>
              <a:avLst/>
              <a:gdLst>
                <a:gd name="connsiteX0" fmla="*/ 184150 w 184150"/>
                <a:gd name="connsiteY0" fmla="*/ 0 h 118935"/>
                <a:gd name="connsiteX1" fmla="*/ 184150 w 184150"/>
                <a:gd name="connsiteY1" fmla="*/ 29718 h 118935"/>
                <a:gd name="connsiteX2" fmla="*/ 0 w 184150"/>
                <a:gd name="connsiteY2" fmla="*/ 118936 h 118935"/>
                <a:gd name="connsiteX3" fmla="*/ 0 w 184150"/>
                <a:gd name="connsiteY3" fmla="*/ 89217 h 118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150" h="118935">
                  <a:moveTo>
                    <a:pt x="184150" y="0"/>
                  </a:moveTo>
                  <a:lnTo>
                    <a:pt x="184150" y="29718"/>
                  </a:lnTo>
                  <a:lnTo>
                    <a:pt x="0" y="118936"/>
                  </a:lnTo>
                  <a:lnTo>
                    <a:pt x="0" y="89217"/>
                  </a:lnTo>
                  <a:close/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8458C22-1CC0-B8C2-1412-2451AE544DEB}"/>
                </a:ext>
              </a:extLst>
            </p:cNvPr>
            <p:cNvSpPr/>
            <p:nvPr/>
          </p:nvSpPr>
          <p:spPr>
            <a:xfrm>
              <a:off x="7680261" y="2472944"/>
              <a:ext cx="184150" cy="118935"/>
            </a:xfrm>
            <a:custGeom>
              <a:avLst/>
              <a:gdLst>
                <a:gd name="connsiteX0" fmla="*/ 184150 w 184150"/>
                <a:gd name="connsiteY0" fmla="*/ 89217 h 118935"/>
                <a:gd name="connsiteX1" fmla="*/ 184150 w 184150"/>
                <a:gd name="connsiteY1" fmla="*/ 118936 h 118935"/>
                <a:gd name="connsiteX2" fmla="*/ 0 w 184150"/>
                <a:gd name="connsiteY2" fmla="*/ 29718 h 118935"/>
                <a:gd name="connsiteX3" fmla="*/ 0 w 184150"/>
                <a:gd name="connsiteY3" fmla="*/ 0 h 118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150" h="118935">
                  <a:moveTo>
                    <a:pt x="184150" y="89217"/>
                  </a:moveTo>
                  <a:lnTo>
                    <a:pt x="184150" y="118936"/>
                  </a:lnTo>
                  <a:lnTo>
                    <a:pt x="0" y="2971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823A023-7A9A-2CF9-988C-1A5A9465B9DB}"/>
                </a:ext>
              </a:extLst>
            </p:cNvPr>
            <p:cNvSpPr/>
            <p:nvPr/>
          </p:nvSpPr>
          <p:spPr>
            <a:xfrm>
              <a:off x="7680452" y="2414270"/>
              <a:ext cx="368300" cy="147891"/>
            </a:xfrm>
            <a:custGeom>
              <a:avLst/>
              <a:gdLst>
                <a:gd name="connsiteX0" fmla="*/ 247650 w 368300"/>
                <a:gd name="connsiteY0" fmla="*/ 317 h 147891"/>
                <a:gd name="connsiteX1" fmla="*/ 368300 w 368300"/>
                <a:gd name="connsiteY1" fmla="*/ 58674 h 147891"/>
                <a:gd name="connsiteX2" fmla="*/ 184150 w 368300"/>
                <a:gd name="connsiteY2" fmla="*/ 147891 h 147891"/>
                <a:gd name="connsiteX3" fmla="*/ 0 w 368300"/>
                <a:gd name="connsiteY3" fmla="*/ 58674 h 147891"/>
                <a:gd name="connsiteX4" fmla="*/ 23241 w 368300"/>
                <a:gd name="connsiteY4" fmla="*/ 47435 h 147891"/>
                <a:gd name="connsiteX5" fmla="*/ 120967 w 368300"/>
                <a:gd name="connsiteY5" fmla="*/ 0 h 14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8300" h="147891">
                  <a:moveTo>
                    <a:pt x="247650" y="317"/>
                  </a:moveTo>
                  <a:lnTo>
                    <a:pt x="368300" y="58674"/>
                  </a:lnTo>
                  <a:lnTo>
                    <a:pt x="184150" y="147891"/>
                  </a:lnTo>
                  <a:lnTo>
                    <a:pt x="0" y="58674"/>
                  </a:lnTo>
                  <a:lnTo>
                    <a:pt x="23241" y="47435"/>
                  </a:lnTo>
                  <a:lnTo>
                    <a:pt x="120967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B4B3E5B-248F-F0A8-445D-1255C2147D65}"/>
                </a:ext>
              </a:extLst>
            </p:cNvPr>
            <p:cNvSpPr/>
            <p:nvPr/>
          </p:nvSpPr>
          <p:spPr>
            <a:xfrm>
              <a:off x="7824088" y="2325623"/>
              <a:ext cx="81026" cy="81026"/>
            </a:xfrm>
            <a:custGeom>
              <a:avLst/>
              <a:gdLst>
                <a:gd name="connsiteX0" fmla="*/ 40386 w 81026"/>
                <a:gd name="connsiteY0" fmla="*/ 81026 h 81026"/>
                <a:gd name="connsiteX1" fmla="*/ 0 w 81026"/>
                <a:gd name="connsiteY1" fmla="*/ 40386 h 81026"/>
                <a:gd name="connsiteX2" fmla="*/ 40640 w 81026"/>
                <a:gd name="connsiteY2" fmla="*/ 0 h 81026"/>
                <a:gd name="connsiteX3" fmla="*/ 81026 w 81026"/>
                <a:gd name="connsiteY3" fmla="*/ 40640 h 81026"/>
                <a:gd name="connsiteX4" fmla="*/ 40386 w 81026"/>
                <a:gd name="connsiteY4" fmla="*/ 81026 h 8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26" h="81026">
                  <a:moveTo>
                    <a:pt x="40386" y="81026"/>
                  </a:moveTo>
                  <a:cubicBezTo>
                    <a:pt x="18034" y="80957"/>
                    <a:pt x="-63" y="62764"/>
                    <a:pt x="0" y="40386"/>
                  </a:cubicBezTo>
                  <a:cubicBezTo>
                    <a:pt x="64" y="18009"/>
                    <a:pt x="18288" y="-70"/>
                    <a:pt x="40640" y="0"/>
                  </a:cubicBezTo>
                  <a:cubicBezTo>
                    <a:pt x="62992" y="70"/>
                    <a:pt x="81090" y="18263"/>
                    <a:pt x="81026" y="40640"/>
                  </a:cubicBezTo>
                  <a:cubicBezTo>
                    <a:pt x="80899" y="62999"/>
                    <a:pt x="62738" y="81064"/>
                    <a:pt x="40386" y="81026"/>
                  </a:cubicBezTo>
                  <a:close/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46589FC-3A43-FC36-5427-EE255E4BB32C}"/>
                </a:ext>
              </a:extLst>
            </p:cNvPr>
            <p:cNvSpPr/>
            <p:nvPr/>
          </p:nvSpPr>
          <p:spPr>
            <a:xfrm>
              <a:off x="7788402" y="2298700"/>
              <a:ext cx="153034" cy="224982"/>
            </a:xfrm>
            <a:custGeom>
              <a:avLst/>
              <a:gdLst>
                <a:gd name="connsiteX0" fmla="*/ 76200 w 153034"/>
                <a:gd name="connsiteY0" fmla="*/ 0 h 224982"/>
                <a:gd name="connsiteX1" fmla="*/ 0 w 153034"/>
                <a:gd name="connsiteY1" fmla="*/ 72327 h 224982"/>
                <a:gd name="connsiteX2" fmla="*/ 72580 w 153034"/>
                <a:gd name="connsiteY2" fmla="*/ 222821 h 224982"/>
                <a:gd name="connsiteX3" fmla="*/ 76517 w 153034"/>
                <a:gd name="connsiteY3" fmla="*/ 224980 h 224982"/>
                <a:gd name="connsiteX4" fmla="*/ 80454 w 153034"/>
                <a:gd name="connsiteY4" fmla="*/ 223076 h 224982"/>
                <a:gd name="connsiteX5" fmla="*/ 153035 w 153034"/>
                <a:gd name="connsiteY5" fmla="*/ 72327 h 224982"/>
                <a:gd name="connsiteX6" fmla="*/ 76835 w 153034"/>
                <a:gd name="connsiteY6" fmla="*/ 0 h 22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034" h="224982">
                  <a:moveTo>
                    <a:pt x="76200" y="0"/>
                  </a:moveTo>
                  <a:cubicBezTo>
                    <a:pt x="34099" y="0"/>
                    <a:pt x="0" y="32385"/>
                    <a:pt x="0" y="72327"/>
                  </a:cubicBezTo>
                  <a:cubicBezTo>
                    <a:pt x="0" y="106680"/>
                    <a:pt x="57150" y="198311"/>
                    <a:pt x="72580" y="222821"/>
                  </a:cubicBezTo>
                  <a:cubicBezTo>
                    <a:pt x="73406" y="224174"/>
                    <a:pt x="74930" y="224987"/>
                    <a:pt x="76517" y="224980"/>
                  </a:cubicBezTo>
                  <a:cubicBezTo>
                    <a:pt x="78042" y="225031"/>
                    <a:pt x="79566" y="224320"/>
                    <a:pt x="80454" y="223076"/>
                  </a:cubicBezTo>
                  <a:cubicBezTo>
                    <a:pt x="96203" y="198311"/>
                    <a:pt x="153035" y="106680"/>
                    <a:pt x="153035" y="72327"/>
                  </a:cubicBezTo>
                  <a:cubicBezTo>
                    <a:pt x="153035" y="32385"/>
                    <a:pt x="118935" y="0"/>
                    <a:pt x="76835" y="0"/>
                  </a:cubicBezTo>
                  <a:close/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7" name="Tabulka 3 Cell 1, 1 to Text">
            <a:extLst>
              <a:ext uri="{FF2B5EF4-FFF2-40B4-BE49-F238E27FC236}">
                <a16:creationId xmlns:a16="http://schemas.microsoft.com/office/drawing/2014/main" id="{31FED4DD-2790-E0E7-04CF-4193558ABC32}"/>
              </a:ext>
            </a:extLst>
          </p:cNvPr>
          <p:cNvSpPr txBox="1"/>
          <p:nvPr/>
        </p:nvSpPr>
        <p:spPr>
          <a:xfrm>
            <a:off x="9973369" y="2267560"/>
            <a:ext cx="1380320" cy="734817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rgbClr val="82B8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Pozemky</a:t>
            </a:r>
            <a:b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rgbClr val="82B8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</a:br>
            <a:r>
              <a:rPr kumimoji="0" lang="cs-CZ" sz="3200" b="1" i="0" u="none" strike="noStrike" kern="1200" cap="none" spc="0" normalizeH="0" baseline="0" noProof="0">
                <a:ln>
                  <a:noFill/>
                </a:ln>
                <a:solidFill>
                  <a:srgbClr val="82B8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313,1</a:t>
            </a:r>
            <a:endParaRPr kumimoji="0" lang="cs-CZ" sz="2400" b="1" i="0" u="none" strike="noStrike" kern="1200" cap="none" spc="0" normalizeH="0" baseline="0" noProof="0">
              <a:ln>
                <a:noFill/>
              </a:ln>
              <a:solidFill>
                <a:srgbClr val="82B8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7D02BB0-D4F4-FB44-D030-3BB425FAEC10}"/>
              </a:ext>
            </a:extLst>
          </p:cNvPr>
          <p:cNvGrpSpPr/>
          <p:nvPr/>
        </p:nvGrpSpPr>
        <p:grpSpPr>
          <a:xfrm>
            <a:off x="9177724" y="3256363"/>
            <a:ext cx="499110" cy="499108"/>
            <a:chOff x="7616371" y="2789293"/>
            <a:chExt cx="499110" cy="499108"/>
          </a:xfrm>
        </p:grpSpPr>
        <p:sp>
          <p:nvSpPr>
            <p:cNvPr id="14" name="Ovál 13">
              <a:extLst>
                <a:ext uri="{FF2B5EF4-FFF2-40B4-BE49-F238E27FC236}">
                  <a16:creationId xmlns:a16="http://schemas.microsoft.com/office/drawing/2014/main" id="{B6E7EF49-539F-A476-35F2-D161C6E50624}"/>
                </a:ext>
              </a:extLst>
            </p:cNvPr>
            <p:cNvSpPr/>
            <p:nvPr/>
          </p:nvSpPr>
          <p:spPr>
            <a:xfrm>
              <a:off x="7616371" y="2789293"/>
              <a:ext cx="499110" cy="49910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64F28C25-38E5-2446-14BD-963EA754B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83726" y="2933213"/>
              <a:ext cx="359728" cy="211268"/>
            </a:xfrm>
            <a:prstGeom prst="rect">
              <a:avLst/>
            </a:prstGeom>
          </p:spPr>
        </p:pic>
      </p:grpSp>
      <p:sp>
        <p:nvSpPr>
          <p:cNvPr id="9" name="Tabulka 3 Cell 1, 2 to Text">
            <a:extLst>
              <a:ext uri="{FF2B5EF4-FFF2-40B4-BE49-F238E27FC236}">
                <a16:creationId xmlns:a16="http://schemas.microsoft.com/office/drawing/2014/main" id="{D03A430F-415A-D9BD-37B7-6B290DFF5A12}"/>
              </a:ext>
            </a:extLst>
          </p:cNvPr>
          <p:cNvSpPr txBox="1"/>
          <p:nvPr/>
        </p:nvSpPr>
        <p:spPr>
          <a:xfrm>
            <a:off x="9973369" y="3125173"/>
            <a:ext cx="1203498" cy="734817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rgbClr val="69339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Byty</a:t>
            </a:r>
            <a:b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rgbClr val="69339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</a:br>
            <a:r>
              <a:rPr kumimoji="0" lang="cs-CZ" sz="3200" b="1" i="0" u="none" strike="noStrike" kern="1200" cap="none" spc="0" normalizeH="0" baseline="0" noProof="0">
                <a:ln>
                  <a:noFill/>
                </a:ln>
                <a:solidFill>
                  <a:srgbClr val="69339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227,9</a:t>
            </a:r>
            <a:endParaRPr kumimoji="0" lang="cs-CZ" sz="2400" b="1" i="0" u="none" strike="noStrike" kern="1200" cap="none" spc="0" normalizeH="0" baseline="0" noProof="0">
              <a:ln>
                <a:noFill/>
              </a:ln>
              <a:solidFill>
                <a:srgbClr val="693393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A930558-0A3D-869E-6EB8-6FBA4702336E}"/>
              </a:ext>
            </a:extLst>
          </p:cNvPr>
          <p:cNvGrpSpPr/>
          <p:nvPr/>
        </p:nvGrpSpPr>
        <p:grpSpPr>
          <a:xfrm>
            <a:off x="9195162" y="4043739"/>
            <a:ext cx="499110" cy="499108"/>
            <a:chOff x="7616371" y="3366273"/>
            <a:chExt cx="499110" cy="499108"/>
          </a:xfrm>
        </p:grpSpPr>
        <p:sp>
          <p:nvSpPr>
            <p:cNvPr id="15" name="Ovál 14">
              <a:extLst>
                <a:ext uri="{FF2B5EF4-FFF2-40B4-BE49-F238E27FC236}">
                  <a16:creationId xmlns:a16="http://schemas.microsoft.com/office/drawing/2014/main" id="{31C6D60D-C922-DCA8-17A5-850CC3A77327}"/>
                </a:ext>
              </a:extLst>
            </p:cNvPr>
            <p:cNvSpPr/>
            <p:nvPr/>
          </p:nvSpPr>
          <p:spPr>
            <a:xfrm>
              <a:off x="7616371" y="3366273"/>
              <a:ext cx="499110" cy="49910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D283149-BB2D-9F12-4228-4DA5D80D8863}"/>
                </a:ext>
              </a:extLst>
            </p:cNvPr>
            <p:cNvSpPr/>
            <p:nvPr/>
          </p:nvSpPr>
          <p:spPr>
            <a:xfrm>
              <a:off x="7726553" y="3528987"/>
              <a:ext cx="287718" cy="207098"/>
            </a:xfrm>
            <a:custGeom>
              <a:avLst/>
              <a:gdLst>
                <a:gd name="connsiteX0" fmla="*/ 0 w 287718"/>
                <a:gd name="connsiteY0" fmla="*/ 73431 h 207098"/>
                <a:gd name="connsiteX1" fmla="*/ 0 w 287718"/>
                <a:gd name="connsiteY1" fmla="*/ 59398 h 207098"/>
                <a:gd name="connsiteX2" fmla="*/ 78930 w 287718"/>
                <a:gd name="connsiteY2" fmla="*/ 59398 h 207098"/>
                <a:gd name="connsiteX3" fmla="*/ 86551 w 287718"/>
                <a:gd name="connsiteY3" fmla="*/ 56223 h 207098"/>
                <a:gd name="connsiteX4" fmla="*/ 142113 w 287718"/>
                <a:gd name="connsiteY4" fmla="*/ 724 h 207098"/>
                <a:gd name="connsiteX5" fmla="*/ 145669 w 287718"/>
                <a:gd name="connsiteY5" fmla="*/ 724 h 207098"/>
                <a:gd name="connsiteX6" fmla="*/ 201168 w 287718"/>
                <a:gd name="connsiteY6" fmla="*/ 56223 h 207098"/>
                <a:gd name="connsiteX7" fmla="*/ 208788 w 287718"/>
                <a:gd name="connsiteY7" fmla="*/ 59398 h 207098"/>
                <a:gd name="connsiteX8" fmla="*/ 287718 w 287718"/>
                <a:gd name="connsiteY8" fmla="*/ 59398 h 207098"/>
                <a:gd name="connsiteX9" fmla="*/ 287718 w 287718"/>
                <a:gd name="connsiteY9" fmla="*/ 207099 h 207098"/>
                <a:gd name="connsiteX10" fmla="*/ 0 w 287718"/>
                <a:gd name="connsiteY10" fmla="*/ 207099 h 207098"/>
                <a:gd name="connsiteX11" fmla="*/ 0 w 287718"/>
                <a:gd name="connsiteY11" fmla="*/ 59398 h 207098"/>
                <a:gd name="connsiteX12" fmla="*/ 78930 w 287718"/>
                <a:gd name="connsiteY12" fmla="*/ 59398 h 207098"/>
                <a:gd name="connsiteX13" fmla="*/ 86551 w 287718"/>
                <a:gd name="connsiteY13" fmla="*/ 56223 h 207098"/>
                <a:gd name="connsiteX14" fmla="*/ 142113 w 287718"/>
                <a:gd name="connsiteY14" fmla="*/ 724 h 207098"/>
                <a:gd name="connsiteX15" fmla="*/ 145669 w 287718"/>
                <a:gd name="connsiteY15" fmla="*/ 724 h 207098"/>
                <a:gd name="connsiteX16" fmla="*/ 201168 w 287718"/>
                <a:gd name="connsiteY16" fmla="*/ 56223 h 207098"/>
                <a:gd name="connsiteX17" fmla="*/ 208788 w 287718"/>
                <a:gd name="connsiteY17" fmla="*/ 59398 h 207098"/>
                <a:gd name="connsiteX18" fmla="*/ 287718 w 287718"/>
                <a:gd name="connsiteY18" fmla="*/ 59398 h 20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7718" h="207098">
                  <a:moveTo>
                    <a:pt x="0" y="73431"/>
                  </a:moveTo>
                  <a:lnTo>
                    <a:pt x="0" y="59398"/>
                  </a:lnTo>
                  <a:lnTo>
                    <a:pt x="78930" y="59398"/>
                  </a:lnTo>
                  <a:cubicBezTo>
                    <a:pt x="81788" y="59392"/>
                    <a:pt x="84518" y="58249"/>
                    <a:pt x="86551" y="56223"/>
                  </a:cubicBezTo>
                  <a:lnTo>
                    <a:pt x="142113" y="724"/>
                  </a:lnTo>
                  <a:cubicBezTo>
                    <a:pt x="143128" y="-241"/>
                    <a:pt x="144653" y="-241"/>
                    <a:pt x="145669" y="724"/>
                  </a:cubicBezTo>
                  <a:lnTo>
                    <a:pt x="201168" y="56223"/>
                  </a:lnTo>
                  <a:cubicBezTo>
                    <a:pt x="203200" y="58249"/>
                    <a:pt x="205930" y="59392"/>
                    <a:pt x="208788" y="59398"/>
                  </a:cubicBezTo>
                  <a:lnTo>
                    <a:pt x="287718" y="59398"/>
                  </a:lnTo>
                  <a:lnTo>
                    <a:pt x="287718" y="207099"/>
                  </a:lnTo>
                  <a:lnTo>
                    <a:pt x="0" y="207099"/>
                  </a:lnTo>
                  <a:lnTo>
                    <a:pt x="0" y="59398"/>
                  </a:lnTo>
                  <a:lnTo>
                    <a:pt x="78930" y="59398"/>
                  </a:lnTo>
                  <a:cubicBezTo>
                    <a:pt x="81788" y="59392"/>
                    <a:pt x="84518" y="58249"/>
                    <a:pt x="86551" y="56223"/>
                  </a:cubicBezTo>
                  <a:lnTo>
                    <a:pt x="142113" y="724"/>
                  </a:lnTo>
                  <a:cubicBezTo>
                    <a:pt x="143128" y="-241"/>
                    <a:pt x="144653" y="-241"/>
                    <a:pt x="145669" y="724"/>
                  </a:cubicBezTo>
                  <a:lnTo>
                    <a:pt x="201168" y="56223"/>
                  </a:lnTo>
                  <a:cubicBezTo>
                    <a:pt x="203200" y="58249"/>
                    <a:pt x="205930" y="59392"/>
                    <a:pt x="208788" y="59398"/>
                  </a:cubicBezTo>
                  <a:lnTo>
                    <a:pt x="287718" y="59398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E84442E-F6DA-CB3D-AE5C-CA742DFE49F8}"/>
                </a:ext>
              </a:extLst>
            </p:cNvPr>
            <p:cNvSpPr/>
            <p:nvPr/>
          </p:nvSpPr>
          <p:spPr>
            <a:xfrm>
              <a:off x="7935341" y="3566795"/>
              <a:ext cx="91630" cy="21589"/>
            </a:xfrm>
            <a:custGeom>
              <a:avLst/>
              <a:gdLst>
                <a:gd name="connsiteX0" fmla="*/ 0 w 91630"/>
                <a:gd name="connsiteY0" fmla="*/ 21590 h 21589"/>
                <a:gd name="connsiteX1" fmla="*/ 85280 w 91630"/>
                <a:gd name="connsiteY1" fmla="*/ 21590 h 21589"/>
                <a:gd name="connsiteX2" fmla="*/ 91630 w 91630"/>
                <a:gd name="connsiteY2" fmla="*/ 15240 h 21589"/>
                <a:gd name="connsiteX3" fmla="*/ 91630 w 91630"/>
                <a:gd name="connsiteY3" fmla="*/ 15240 h 21589"/>
                <a:gd name="connsiteX4" fmla="*/ 91630 w 91630"/>
                <a:gd name="connsiteY4" fmla="*/ 6350 h 21589"/>
                <a:gd name="connsiteX5" fmla="*/ 85280 w 91630"/>
                <a:gd name="connsiteY5" fmla="*/ 0 h 21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630" h="21589">
                  <a:moveTo>
                    <a:pt x="0" y="21590"/>
                  </a:moveTo>
                  <a:lnTo>
                    <a:pt x="85280" y="21590"/>
                  </a:lnTo>
                  <a:cubicBezTo>
                    <a:pt x="88773" y="21590"/>
                    <a:pt x="91630" y="18745"/>
                    <a:pt x="91630" y="15240"/>
                  </a:cubicBezTo>
                  <a:lnTo>
                    <a:pt x="91630" y="15240"/>
                  </a:lnTo>
                  <a:lnTo>
                    <a:pt x="91630" y="6350"/>
                  </a:lnTo>
                  <a:cubicBezTo>
                    <a:pt x="91630" y="2845"/>
                    <a:pt x="88773" y="0"/>
                    <a:pt x="85280" y="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225E21B-95E0-66A8-F7EF-A9C0A819BCA9}"/>
                </a:ext>
              </a:extLst>
            </p:cNvPr>
            <p:cNvSpPr/>
            <p:nvPr/>
          </p:nvSpPr>
          <p:spPr>
            <a:xfrm>
              <a:off x="7713853" y="3477831"/>
              <a:ext cx="270382" cy="110680"/>
            </a:xfrm>
            <a:custGeom>
              <a:avLst/>
              <a:gdLst>
                <a:gd name="connsiteX0" fmla="*/ 270383 w 270382"/>
                <a:gd name="connsiteY0" fmla="*/ 8318 h 110680"/>
                <a:gd name="connsiteX1" fmla="*/ 258445 w 270382"/>
                <a:gd name="connsiteY1" fmla="*/ 0 h 110680"/>
                <a:gd name="connsiteX2" fmla="*/ 54673 w 270382"/>
                <a:gd name="connsiteY2" fmla="*/ 0 h 110680"/>
                <a:gd name="connsiteX3" fmla="*/ 42735 w 270382"/>
                <a:gd name="connsiteY3" fmla="*/ 8318 h 110680"/>
                <a:gd name="connsiteX4" fmla="*/ 12700 w 270382"/>
                <a:gd name="connsiteY4" fmla="*/ 89090 h 110680"/>
                <a:gd name="connsiteX5" fmla="*/ 6350 w 270382"/>
                <a:gd name="connsiteY5" fmla="*/ 89090 h 110680"/>
                <a:gd name="connsiteX6" fmla="*/ 0 w 270382"/>
                <a:gd name="connsiteY6" fmla="*/ 95440 h 110680"/>
                <a:gd name="connsiteX7" fmla="*/ 0 w 270382"/>
                <a:gd name="connsiteY7" fmla="*/ 104330 h 110680"/>
                <a:gd name="connsiteX8" fmla="*/ 6350 w 270382"/>
                <a:gd name="connsiteY8" fmla="*/ 110680 h 110680"/>
                <a:gd name="connsiteX9" fmla="*/ 91630 w 270382"/>
                <a:gd name="connsiteY9" fmla="*/ 110680 h 110680"/>
                <a:gd name="connsiteX10" fmla="*/ 99314 w 270382"/>
                <a:gd name="connsiteY10" fmla="*/ 107505 h 110680"/>
                <a:gd name="connsiteX11" fmla="*/ 154813 w 270382"/>
                <a:gd name="connsiteY11" fmla="*/ 52070 h 11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0382" h="110680">
                  <a:moveTo>
                    <a:pt x="270383" y="8318"/>
                  </a:moveTo>
                  <a:cubicBezTo>
                    <a:pt x="268541" y="3315"/>
                    <a:pt x="263778" y="-6"/>
                    <a:pt x="258445" y="0"/>
                  </a:cubicBezTo>
                  <a:lnTo>
                    <a:pt x="54673" y="0"/>
                  </a:lnTo>
                  <a:cubicBezTo>
                    <a:pt x="49340" y="-6"/>
                    <a:pt x="44577" y="3315"/>
                    <a:pt x="42735" y="8318"/>
                  </a:cubicBezTo>
                  <a:lnTo>
                    <a:pt x="12700" y="89090"/>
                  </a:lnTo>
                  <a:lnTo>
                    <a:pt x="6350" y="89090"/>
                  </a:lnTo>
                  <a:cubicBezTo>
                    <a:pt x="2857" y="89090"/>
                    <a:pt x="0" y="91935"/>
                    <a:pt x="0" y="95440"/>
                  </a:cubicBezTo>
                  <a:lnTo>
                    <a:pt x="0" y="104330"/>
                  </a:lnTo>
                  <a:cubicBezTo>
                    <a:pt x="0" y="107836"/>
                    <a:pt x="2857" y="110680"/>
                    <a:pt x="6350" y="110680"/>
                  </a:cubicBezTo>
                  <a:lnTo>
                    <a:pt x="91630" y="110680"/>
                  </a:lnTo>
                  <a:cubicBezTo>
                    <a:pt x="94488" y="110674"/>
                    <a:pt x="97282" y="109538"/>
                    <a:pt x="99314" y="107505"/>
                  </a:cubicBezTo>
                  <a:lnTo>
                    <a:pt x="154813" y="5207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941F14B-DD93-7DB1-4992-827B70C0206C}"/>
                </a:ext>
              </a:extLst>
            </p:cNvPr>
            <p:cNvSpPr/>
            <p:nvPr/>
          </p:nvSpPr>
          <p:spPr>
            <a:xfrm>
              <a:off x="7953184" y="3477704"/>
              <a:ext cx="73786" cy="110680"/>
            </a:xfrm>
            <a:custGeom>
              <a:avLst/>
              <a:gdLst>
                <a:gd name="connsiteX0" fmla="*/ 45784 w 73786"/>
                <a:gd name="connsiteY0" fmla="*/ 110680 h 110680"/>
                <a:gd name="connsiteX1" fmla="*/ 67437 w 73786"/>
                <a:gd name="connsiteY1" fmla="*/ 110680 h 110680"/>
                <a:gd name="connsiteX2" fmla="*/ 73787 w 73786"/>
                <a:gd name="connsiteY2" fmla="*/ 104330 h 110680"/>
                <a:gd name="connsiteX3" fmla="*/ 73787 w 73786"/>
                <a:gd name="connsiteY3" fmla="*/ 95441 h 110680"/>
                <a:gd name="connsiteX4" fmla="*/ 67437 w 73786"/>
                <a:gd name="connsiteY4" fmla="*/ 89091 h 110680"/>
                <a:gd name="connsiteX5" fmla="*/ 61087 w 73786"/>
                <a:gd name="connsiteY5" fmla="*/ 89091 h 110680"/>
                <a:gd name="connsiteX6" fmla="*/ 51372 w 73786"/>
                <a:gd name="connsiteY6" fmla="*/ 63055 h 110680"/>
                <a:gd name="connsiteX7" fmla="*/ 38672 w 73786"/>
                <a:gd name="connsiteY7" fmla="*/ 28956 h 110680"/>
                <a:gd name="connsiteX8" fmla="*/ 30988 w 73786"/>
                <a:gd name="connsiteY8" fmla="*/ 8318 h 110680"/>
                <a:gd name="connsiteX9" fmla="*/ 19050 w 73786"/>
                <a:gd name="connsiteY9" fmla="*/ 0 h 110680"/>
                <a:gd name="connsiteX10" fmla="*/ 0 w 73786"/>
                <a:gd name="connsiteY10" fmla="*/ 0 h 11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786" h="110680">
                  <a:moveTo>
                    <a:pt x="45784" y="110680"/>
                  </a:moveTo>
                  <a:lnTo>
                    <a:pt x="67437" y="110680"/>
                  </a:lnTo>
                  <a:cubicBezTo>
                    <a:pt x="70930" y="110680"/>
                    <a:pt x="73787" y="107836"/>
                    <a:pt x="73787" y="104330"/>
                  </a:cubicBezTo>
                  <a:lnTo>
                    <a:pt x="73787" y="95441"/>
                  </a:lnTo>
                  <a:cubicBezTo>
                    <a:pt x="73787" y="91935"/>
                    <a:pt x="70930" y="89091"/>
                    <a:pt x="67437" y="89091"/>
                  </a:cubicBezTo>
                  <a:lnTo>
                    <a:pt x="61087" y="89091"/>
                  </a:lnTo>
                  <a:lnTo>
                    <a:pt x="51372" y="63055"/>
                  </a:lnTo>
                  <a:lnTo>
                    <a:pt x="38672" y="28956"/>
                  </a:lnTo>
                  <a:lnTo>
                    <a:pt x="30988" y="8318"/>
                  </a:lnTo>
                  <a:cubicBezTo>
                    <a:pt x="29147" y="3315"/>
                    <a:pt x="24385" y="-6"/>
                    <a:pt x="19050" y="0"/>
                  </a:cubicBez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878999D-DC5D-1B5A-6BCA-306DD9FC4C93}"/>
                </a:ext>
              </a:extLst>
            </p:cNvPr>
            <p:cNvSpPr/>
            <p:nvPr/>
          </p:nvSpPr>
          <p:spPr>
            <a:xfrm>
              <a:off x="7929626" y="3616388"/>
              <a:ext cx="63500" cy="63500"/>
            </a:xfrm>
            <a:custGeom>
              <a:avLst/>
              <a:gdLst>
                <a:gd name="connsiteX0" fmla="*/ 0 w 63500"/>
                <a:gd name="connsiteY0" fmla="*/ 6350 h 63500"/>
                <a:gd name="connsiteX1" fmla="*/ 0 w 63500"/>
                <a:gd name="connsiteY1" fmla="*/ 63500 h 63500"/>
                <a:gd name="connsiteX2" fmla="*/ 63500 w 63500"/>
                <a:gd name="connsiteY2" fmla="*/ 63500 h 63500"/>
                <a:gd name="connsiteX3" fmla="*/ 63500 w 63500"/>
                <a:gd name="connsiteY3" fmla="*/ 6350 h 63500"/>
                <a:gd name="connsiteX4" fmla="*/ 57150 w 63500"/>
                <a:gd name="connsiteY4" fmla="*/ 0 h 63500"/>
                <a:gd name="connsiteX5" fmla="*/ 6350 w 63500"/>
                <a:gd name="connsiteY5" fmla="*/ 0 h 63500"/>
                <a:gd name="connsiteX6" fmla="*/ 0 w 63500"/>
                <a:gd name="connsiteY6" fmla="*/ 635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500" h="63500">
                  <a:moveTo>
                    <a:pt x="0" y="6350"/>
                  </a:moveTo>
                  <a:lnTo>
                    <a:pt x="0" y="63500"/>
                  </a:lnTo>
                  <a:lnTo>
                    <a:pt x="63500" y="63500"/>
                  </a:lnTo>
                  <a:lnTo>
                    <a:pt x="63500" y="6350"/>
                  </a:lnTo>
                  <a:cubicBezTo>
                    <a:pt x="63500" y="2845"/>
                    <a:pt x="60643" y="0"/>
                    <a:pt x="57150" y="0"/>
                  </a:cubicBezTo>
                  <a:lnTo>
                    <a:pt x="6350" y="0"/>
                  </a:lnTo>
                  <a:cubicBezTo>
                    <a:pt x="2857" y="0"/>
                    <a:pt x="0" y="2845"/>
                    <a:pt x="0" y="6350"/>
                  </a:cubicBezTo>
                  <a:close/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60A9225-84B4-D71D-E6BC-D18E0150021B}"/>
                </a:ext>
              </a:extLst>
            </p:cNvPr>
            <p:cNvSpPr/>
            <p:nvPr/>
          </p:nvSpPr>
          <p:spPr>
            <a:xfrm>
              <a:off x="7747698" y="3616388"/>
              <a:ext cx="63500" cy="63500"/>
            </a:xfrm>
            <a:custGeom>
              <a:avLst/>
              <a:gdLst>
                <a:gd name="connsiteX0" fmla="*/ 63500 w 63500"/>
                <a:gd name="connsiteY0" fmla="*/ 6350 h 63500"/>
                <a:gd name="connsiteX1" fmla="*/ 63500 w 63500"/>
                <a:gd name="connsiteY1" fmla="*/ 63500 h 63500"/>
                <a:gd name="connsiteX2" fmla="*/ 0 w 63500"/>
                <a:gd name="connsiteY2" fmla="*/ 63500 h 63500"/>
                <a:gd name="connsiteX3" fmla="*/ 0 w 63500"/>
                <a:gd name="connsiteY3" fmla="*/ 6350 h 63500"/>
                <a:gd name="connsiteX4" fmla="*/ 6350 w 63500"/>
                <a:gd name="connsiteY4" fmla="*/ 0 h 63500"/>
                <a:gd name="connsiteX5" fmla="*/ 57150 w 63500"/>
                <a:gd name="connsiteY5" fmla="*/ 0 h 63500"/>
                <a:gd name="connsiteX6" fmla="*/ 63500 w 63500"/>
                <a:gd name="connsiteY6" fmla="*/ 635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500" h="63500">
                  <a:moveTo>
                    <a:pt x="63500" y="6350"/>
                  </a:moveTo>
                  <a:lnTo>
                    <a:pt x="63500" y="63500"/>
                  </a:lnTo>
                  <a:lnTo>
                    <a:pt x="0" y="63500"/>
                  </a:lnTo>
                  <a:lnTo>
                    <a:pt x="0" y="6350"/>
                  </a:lnTo>
                  <a:cubicBezTo>
                    <a:pt x="0" y="2845"/>
                    <a:pt x="2858" y="0"/>
                    <a:pt x="6350" y="0"/>
                  </a:cubicBezTo>
                  <a:lnTo>
                    <a:pt x="57150" y="0"/>
                  </a:lnTo>
                  <a:cubicBezTo>
                    <a:pt x="60643" y="0"/>
                    <a:pt x="63500" y="2845"/>
                    <a:pt x="63500" y="6350"/>
                  </a:cubicBezTo>
                  <a:close/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D5D5E1B-EBC4-54E1-8254-A7F9608A4B92}"/>
                </a:ext>
              </a:extLst>
            </p:cNvPr>
            <p:cNvSpPr/>
            <p:nvPr/>
          </p:nvSpPr>
          <p:spPr>
            <a:xfrm>
              <a:off x="7834756" y="3635438"/>
              <a:ext cx="71374" cy="100647"/>
            </a:xfrm>
            <a:custGeom>
              <a:avLst/>
              <a:gdLst>
                <a:gd name="connsiteX0" fmla="*/ 0 w 71374"/>
                <a:gd name="connsiteY0" fmla="*/ 52007 h 100647"/>
                <a:gd name="connsiteX1" fmla="*/ 0 w 71374"/>
                <a:gd name="connsiteY1" fmla="*/ 6350 h 100647"/>
                <a:gd name="connsiteX2" fmla="*/ 6350 w 71374"/>
                <a:gd name="connsiteY2" fmla="*/ 0 h 100647"/>
                <a:gd name="connsiteX3" fmla="*/ 65025 w 71374"/>
                <a:gd name="connsiteY3" fmla="*/ 0 h 100647"/>
                <a:gd name="connsiteX4" fmla="*/ 71375 w 71374"/>
                <a:gd name="connsiteY4" fmla="*/ 6350 h 100647"/>
                <a:gd name="connsiteX5" fmla="*/ 71375 w 71374"/>
                <a:gd name="connsiteY5" fmla="*/ 6350 h 100647"/>
                <a:gd name="connsiteX6" fmla="*/ 71375 w 71374"/>
                <a:gd name="connsiteY6" fmla="*/ 100647 h 100647"/>
                <a:gd name="connsiteX7" fmla="*/ 64 w 71374"/>
                <a:gd name="connsiteY7" fmla="*/ 100647 h 100647"/>
                <a:gd name="connsiteX8" fmla="*/ 64 w 71374"/>
                <a:gd name="connsiteY8" fmla="*/ 52007 h 10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374" h="100647">
                  <a:moveTo>
                    <a:pt x="0" y="52007"/>
                  </a:moveTo>
                  <a:lnTo>
                    <a:pt x="0" y="6350"/>
                  </a:lnTo>
                  <a:cubicBezTo>
                    <a:pt x="0" y="2845"/>
                    <a:pt x="2858" y="0"/>
                    <a:pt x="6350" y="0"/>
                  </a:cubicBezTo>
                  <a:lnTo>
                    <a:pt x="65025" y="0"/>
                  </a:lnTo>
                  <a:cubicBezTo>
                    <a:pt x="68517" y="0"/>
                    <a:pt x="71375" y="2845"/>
                    <a:pt x="71375" y="6350"/>
                  </a:cubicBezTo>
                  <a:lnTo>
                    <a:pt x="71375" y="6350"/>
                  </a:lnTo>
                  <a:lnTo>
                    <a:pt x="71375" y="100647"/>
                  </a:lnTo>
                  <a:lnTo>
                    <a:pt x="64" y="100647"/>
                  </a:lnTo>
                  <a:lnTo>
                    <a:pt x="64" y="52007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10" name="Tabulka 3 Cell 1, 3 to Text">
            <a:extLst>
              <a:ext uri="{FF2B5EF4-FFF2-40B4-BE49-F238E27FC236}">
                <a16:creationId xmlns:a16="http://schemas.microsoft.com/office/drawing/2014/main" id="{86EC9F0C-90F1-A2A2-4C74-A11C0761B3E9}"/>
              </a:ext>
            </a:extLst>
          </p:cNvPr>
          <p:cNvSpPr txBox="1"/>
          <p:nvPr/>
        </p:nvSpPr>
        <p:spPr>
          <a:xfrm>
            <a:off x="9973369" y="4116002"/>
            <a:ext cx="1203498" cy="1048172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>
                <a:ln>
                  <a:noFill/>
                </a:ln>
                <a:solidFill>
                  <a:srgbClr val="FF6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220,9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rgbClr val="FF6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Rodinné</a:t>
            </a:r>
            <a:b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rgbClr val="FF6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</a:b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rgbClr val="FF6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domy</a:t>
            </a:r>
          </a:p>
        </p:txBody>
      </p:sp>
      <p:sp>
        <p:nvSpPr>
          <p:cNvPr id="11" name="TextovéPole 1">
            <a:extLst>
              <a:ext uri="{FF2B5EF4-FFF2-40B4-BE49-F238E27FC236}">
                <a16:creationId xmlns:a16="http://schemas.microsoft.com/office/drawing/2014/main" id="{A0823BEF-372D-D0A3-E707-F636D451FF6A}"/>
              </a:ext>
            </a:extLst>
          </p:cNvPr>
          <p:cNvSpPr txBox="1"/>
          <p:nvPr/>
        </p:nvSpPr>
        <p:spPr>
          <a:xfrm>
            <a:off x="1131562" y="5996441"/>
            <a:ext cx="1272615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Museo 700"/>
                <a:ea typeface="+mn-ea"/>
                <a:cs typeface="+mn-cs"/>
              </a:rPr>
              <a:t>2010</a:t>
            </a:r>
            <a:endParaRPr kumimoji="0" lang="en-GB" sz="2800" b="0" i="0" u="none" strike="noStrike" kern="1200" cap="none" spc="0" normalizeH="0" baseline="0" noProof="0" err="1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Museo 700"/>
              <a:ea typeface="+mn-ea"/>
              <a:cs typeface="+mn-cs"/>
            </a:endParaRPr>
          </a:p>
        </p:txBody>
      </p:sp>
      <p:sp>
        <p:nvSpPr>
          <p:cNvPr id="12" name="TextovéPole 2">
            <a:extLst>
              <a:ext uri="{FF2B5EF4-FFF2-40B4-BE49-F238E27FC236}">
                <a16:creationId xmlns:a16="http://schemas.microsoft.com/office/drawing/2014/main" id="{13C2BDAC-78C3-52BE-0CDE-2731D583536A}"/>
              </a:ext>
            </a:extLst>
          </p:cNvPr>
          <p:cNvSpPr txBox="1"/>
          <p:nvPr/>
        </p:nvSpPr>
        <p:spPr>
          <a:xfrm>
            <a:off x="7434664" y="5996441"/>
            <a:ext cx="2405581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Museo 700"/>
                <a:ea typeface="+mn-ea"/>
                <a:cs typeface="+mn-cs"/>
              </a:rPr>
              <a:t>4Q 2024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Museo 700"/>
              <a:ea typeface="+mn-ea"/>
              <a:cs typeface="+mn-cs"/>
            </a:endParaRP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D1F17DAB-AC9A-4876-7268-4864A2902698}"/>
              </a:ext>
            </a:extLst>
          </p:cNvPr>
          <p:cNvCxnSpPr>
            <a:cxnSpLocks/>
          </p:cNvCxnSpPr>
          <p:nvPr/>
        </p:nvCxnSpPr>
        <p:spPr>
          <a:xfrm>
            <a:off x="2099377" y="6211884"/>
            <a:ext cx="6202872" cy="0"/>
          </a:xfrm>
          <a:prstGeom prst="line">
            <a:avLst/>
          </a:prstGeom>
          <a:ln w="38100" cap="rnd">
            <a:solidFill>
              <a:schemeClr val="bg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4" name="Skupina 1043">
            <a:extLst>
              <a:ext uri="{FF2B5EF4-FFF2-40B4-BE49-F238E27FC236}">
                <a16:creationId xmlns:a16="http://schemas.microsoft.com/office/drawing/2014/main" id="{330EF677-3AA7-BF11-30DB-341A4FF6E906}"/>
              </a:ext>
            </a:extLst>
          </p:cNvPr>
          <p:cNvGrpSpPr/>
          <p:nvPr/>
        </p:nvGrpSpPr>
        <p:grpSpPr>
          <a:xfrm>
            <a:off x="6127004" y="2160466"/>
            <a:ext cx="2299205" cy="702214"/>
            <a:chOff x="6578231" y="2086502"/>
            <a:chExt cx="2299205" cy="702214"/>
          </a:xfrm>
        </p:grpSpPr>
        <p:sp>
          <p:nvSpPr>
            <p:cNvPr id="1041" name="Pravoúhlý trojúhelník 1040">
              <a:extLst>
                <a:ext uri="{FF2B5EF4-FFF2-40B4-BE49-F238E27FC236}">
                  <a16:creationId xmlns:a16="http://schemas.microsoft.com/office/drawing/2014/main" id="{80DE3985-5C8B-C0C7-771B-A5E51100C680}"/>
                </a:ext>
              </a:extLst>
            </p:cNvPr>
            <p:cNvSpPr/>
            <p:nvPr/>
          </p:nvSpPr>
          <p:spPr>
            <a:xfrm rot="16200000">
              <a:off x="6578231" y="2086502"/>
              <a:ext cx="45719" cy="45719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042" name="Obrázek 1041">
              <a:extLst>
                <a:ext uri="{FF2B5EF4-FFF2-40B4-BE49-F238E27FC236}">
                  <a16:creationId xmlns:a16="http://schemas.microsoft.com/office/drawing/2014/main" id="{5664DE07-9333-24BE-0AA5-AB02DE48E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85818" y="2452407"/>
              <a:ext cx="2291618" cy="336309"/>
            </a:xfrm>
            <a:prstGeom prst="rect">
              <a:avLst/>
            </a:prstGeom>
          </p:spPr>
        </p:pic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66F3CB8D-8EB4-ED95-52CA-2A2A16F4FBFA}"/>
                </a:ext>
              </a:extLst>
            </p:cNvPr>
            <p:cNvSpPr/>
            <p:nvPr/>
          </p:nvSpPr>
          <p:spPr>
            <a:xfrm>
              <a:off x="6623951" y="2086502"/>
              <a:ext cx="2253485" cy="54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040" name="Skupina 1039">
              <a:extLst>
                <a:ext uri="{FF2B5EF4-FFF2-40B4-BE49-F238E27FC236}">
                  <a16:creationId xmlns:a16="http://schemas.microsoft.com/office/drawing/2014/main" id="{7F277CE4-EE06-7D36-EFF3-C56B294F6570}"/>
                </a:ext>
              </a:extLst>
            </p:cNvPr>
            <p:cNvGrpSpPr/>
            <p:nvPr/>
          </p:nvGrpSpPr>
          <p:grpSpPr>
            <a:xfrm>
              <a:off x="6751312" y="2170816"/>
              <a:ext cx="2002164" cy="341652"/>
              <a:chOff x="6703790" y="2217688"/>
              <a:chExt cx="2097207" cy="357870"/>
            </a:xfrm>
          </p:grpSpPr>
          <p:grpSp>
            <p:nvGrpSpPr>
              <p:cNvPr id="13" name="Grafický objekt 1037">
                <a:extLst>
                  <a:ext uri="{FF2B5EF4-FFF2-40B4-BE49-F238E27FC236}">
                    <a16:creationId xmlns:a16="http://schemas.microsoft.com/office/drawing/2014/main" id="{018BCCAA-59DD-2F73-9826-FBEBBBE654D2}"/>
                  </a:ext>
                </a:extLst>
              </p:cNvPr>
              <p:cNvGrpSpPr/>
              <p:nvPr/>
            </p:nvGrpSpPr>
            <p:grpSpPr>
              <a:xfrm>
                <a:off x="7402514" y="2217688"/>
                <a:ext cx="489713" cy="154186"/>
                <a:chOff x="7402514" y="2217688"/>
                <a:chExt cx="489713" cy="154186"/>
              </a:xfrm>
              <a:solidFill>
                <a:schemeClr val="bg2"/>
              </a:solidFill>
            </p:grpSpPr>
            <p:sp>
              <p:nvSpPr>
                <p:cNvPr id="17" name="Volný tvar: obrazec 16">
                  <a:extLst>
                    <a:ext uri="{FF2B5EF4-FFF2-40B4-BE49-F238E27FC236}">
                      <a16:creationId xmlns:a16="http://schemas.microsoft.com/office/drawing/2014/main" id="{5FAA025C-2D21-47F3-0F82-333931108471}"/>
                    </a:ext>
                  </a:extLst>
                </p:cNvPr>
                <p:cNvSpPr/>
                <p:nvPr/>
              </p:nvSpPr>
              <p:spPr>
                <a:xfrm>
                  <a:off x="7402514" y="2249575"/>
                  <a:ext cx="112828" cy="122224"/>
                </a:xfrm>
                <a:custGeom>
                  <a:avLst/>
                  <a:gdLst>
                    <a:gd name="connsiteX0" fmla="*/ 45871 w 112828"/>
                    <a:gd name="connsiteY0" fmla="*/ 28115 h 122224"/>
                    <a:gd name="connsiteX1" fmla="*/ 65478 w 112828"/>
                    <a:gd name="connsiteY1" fmla="*/ 23306 h 122224"/>
                    <a:gd name="connsiteX2" fmla="*/ 95220 w 112828"/>
                    <a:gd name="connsiteY2" fmla="*/ 37141 h 122224"/>
                    <a:gd name="connsiteX3" fmla="*/ 112755 w 112828"/>
                    <a:gd name="connsiteY3" fmla="*/ 20938 h 122224"/>
                    <a:gd name="connsiteX4" fmla="*/ 91891 w 112828"/>
                    <a:gd name="connsiteY4" fmla="*/ 5401 h 122224"/>
                    <a:gd name="connsiteX5" fmla="*/ 64146 w 112828"/>
                    <a:gd name="connsiteY5" fmla="*/ 0 h 122224"/>
                    <a:gd name="connsiteX6" fmla="*/ 31296 w 112828"/>
                    <a:gd name="connsiteY6" fmla="*/ 7843 h 122224"/>
                    <a:gd name="connsiteX7" fmla="*/ 8360 w 112828"/>
                    <a:gd name="connsiteY7" fmla="*/ 29594 h 122224"/>
                    <a:gd name="connsiteX8" fmla="*/ 0 w 112828"/>
                    <a:gd name="connsiteY8" fmla="*/ 61112 h 122224"/>
                    <a:gd name="connsiteX9" fmla="*/ 8360 w 112828"/>
                    <a:gd name="connsiteY9" fmla="*/ 92631 h 122224"/>
                    <a:gd name="connsiteX10" fmla="*/ 31296 w 112828"/>
                    <a:gd name="connsiteY10" fmla="*/ 114382 h 122224"/>
                    <a:gd name="connsiteX11" fmla="*/ 63998 w 112828"/>
                    <a:gd name="connsiteY11" fmla="*/ 122225 h 122224"/>
                    <a:gd name="connsiteX12" fmla="*/ 91891 w 112828"/>
                    <a:gd name="connsiteY12" fmla="*/ 116824 h 122224"/>
                    <a:gd name="connsiteX13" fmla="*/ 112829 w 112828"/>
                    <a:gd name="connsiteY13" fmla="*/ 101139 h 122224"/>
                    <a:gd name="connsiteX14" fmla="*/ 95294 w 112828"/>
                    <a:gd name="connsiteY14" fmla="*/ 84936 h 122224"/>
                    <a:gd name="connsiteX15" fmla="*/ 65552 w 112828"/>
                    <a:gd name="connsiteY15" fmla="*/ 98919 h 122224"/>
                    <a:gd name="connsiteX16" fmla="*/ 45945 w 112828"/>
                    <a:gd name="connsiteY16" fmla="*/ 94110 h 122224"/>
                    <a:gd name="connsiteX17" fmla="*/ 32554 w 112828"/>
                    <a:gd name="connsiteY17" fmla="*/ 80719 h 122224"/>
                    <a:gd name="connsiteX18" fmla="*/ 27745 w 112828"/>
                    <a:gd name="connsiteY18" fmla="*/ 61112 h 122224"/>
                    <a:gd name="connsiteX19" fmla="*/ 32554 w 112828"/>
                    <a:gd name="connsiteY19" fmla="*/ 41506 h 122224"/>
                    <a:gd name="connsiteX20" fmla="*/ 45945 w 112828"/>
                    <a:gd name="connsiteY20" fmla="*/ 28115 h 122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12828" h="122224">
                      <a:moveTo>
                        <a:pt x="45871" y="28115"/>
                      </a:moveTo>
                      <a:cubicBezTo>
                        <a:pt x="51642" y="24933"/>
                        <a:pt x="58153" y="23306"/>
                        <a:pt x="65478" y="23306"/>
                      </a:cubicBezTo>
                      <a:cubicBezTo>
                        <a:pt x="77315" y="23306"/>
                        <a:pt x="87230" y="27893"/>
                        <a:pt x="95220" y="37141"/>
                      </a:cubicBezTo>
                      <a:lnTo>
                        <a:pt x="112755" y="20938"/>
                      </a:lnTo>
                      <a:cubicBezTo>
                        <a:pt x="107132" y="14205"/>
                        <a:pt x="100177" y="9026"/>
                        <a:pt x="91891" y="5401"/>
                      </a:cubicBezTo>
                      <a:cubicBezTo>
                        <a:pt x="83604" y="1776"/>
                        <a:pt x="74356" y="0"/>
                        <a:pt x="64146" y="0"/>
                      </a:cubicBezTo>
                      <a:cubicBezTo>
                        <a:pt x="52012" y="0"/>
                        <a:pt x="41062" y="2590"/>
                        <a:pt x="31296" y="7843"/>
                      </a:cubicBezTo>
                      <a:cubicBezTo>
                        <a:pt x="21530" y="13096"/>
                        <a:pt x="13909" y="20346"/>
                        <a:pt x="8360" y="29594"/>
                      </a:cubicBezTo>
                      <a:cubicBezTo>
                        <a:pt x="2811" y="38917"/>
                        <a:pt x="0" y="49349"/>
                        <a:pt x="0" y="61112"/>
                      </a:cubicBezTo>
                      <a:cubicBezTo>
                        <a:pt x="0" y="72876"/>
                        <a:pt x="2811" y="83308"/>
                        <a:pt x="8360" y="92631"/>
                      </a:cubicBezTo>
                      <a:cubicBezTo>
                        <a:pt x="13909" y="101953"/>
                        <a:pt x="21604" y="109203"/>
                        <a:pt x="31296" y="114382"/>
                      </a:cubicBezTo>
                      <a:cubicBezTo>
                        <a:pt x="41062" y="119635"/>
                        <a:pt x="51938" y="122225"/>
                        <a:pt x="63998" y="122225"/>
                      </a:cubicBezTo>
                      <a:cubicBezTo>
                        <a:pt x="74208" y="122225"/>
                        <a:pt x="83530" y="120449"/>
                        <a:pt x="91891" y="116824"/>
                      </a:cubicBezTo>
                      <a:cubicBezTo>
                        <a:pt x="100251" y="113199"/>
                        <a:pt x="107206" y="108020"/>
                        <a:pt x="112829" y="101139"/>
                      </a:cubicBezTo>
                      <a:lnTo>
                        <a:pt x="95294" y="84936"/>
                      </a:lnTo>
                      <a:cubicBezTo>
                        <a:pt x="87304" y="94258"/>
                        <a:pt x="77389" y="98919"/>
                        <a:pt x="65552" y="98919"/>
                      </a:cubicBezTo>
                      <a:cubicBezTo>
                        <a:pt x="58227" y="98919"/>
                        <a:pt x="51716" y="97292"/>
                        <a:pt x="45945" y="94110"/>
                      </a:cubicBezTo>
                      <a:cubicBezTo>
                        <a:pt x="40174" y="90929"/>
                        <a:pt x="35735" y="86416"/>
                        <a:pt x="32554" y="80719"/>
                      </a:cubicBezTo>
                      <a:cubicBezTo>
                        <a:pt x="29372" y="74948"/>
                        <a:pt x="27745" y="68437"/>
                        <a:pt x="27745" y="61112"/>
                      </a:cubicBezTo>
                      <a:cubicBezTo>
                        <a:pt x="27745" y="53788"/>
                        <a:pt x="29372" y="47277"/>
                        <a:pt x="32554" y="41506"/>
                      </a:cubicBezTo>
                      <a:cubicBezTo>
                        <a:pt x="35735" y="35735"/>
                        <a:pt x="40248" y="31296"/>
                        <a:pt x="45945" y="28115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Volný tvar: obrazec 17">
                  <a:extLst>
                    <a:ext uri="{FF2B5EF4-FFF2-40B4-BE49-F238E27FC236}">
                      <a16:creationId xmlns:a16="http://schemas.microsoft.com/office/drawing/2014/main" id="{8C6683EB-DA20-5A3A-E13C-1C7F00089840}"/>
                    </a:ext>
                  </a:extLst>
                </p:cNvPr>
                <p:cNvSpPr/>
                <p:nvPr/>
              </p:nvSpPr>
              <p:spPr>
                <a:xfrm>
                  <a:off x="7431886" y="2217688"/>
                  <a:ext cx="67845" cy="24341"/>
                </a:xfrm>
                <a:custGeom>
                  <a:avLst/>
                  <a:gdLst>
                    <a:gd name="connsiteX0" fmla="*/ 45575 w 67845"/>
                    <a:gd name="connsiteY0" fmla="*/ 24341 h 24341"/>
                    <a:gd name="connsiteX1" fmla="*/ 67845 w 67845"/>
                    <a:gd name="connsiteY1" fmla="*/ 0 h 24341"/>
                    <a:gd name="connsiteX2" fmla="*/ 48609 w 67845"/>
                    <a:gd name="connsiteY2" fmla="*/ 0 h 24341"/>
                    <a:gd name="connsiteX3" fmla="*/ 33960 w 67845"/>
                    <a:gd name="connsiteY3" fmla="*/ 12652 h 24341"/>
                    <a:gd name="connsiteX4" fmla="*/ 19236 w 67845"/>
                    <a:gd name="connsiteY4" fmla="*/ 0 h 24341"/>
                    <a:gd name="connsiteX5" fmla="*/ 0 w 67845"/>
                    <a:gd name="connsiteY5" fmla="*/ 0 h 24341"/>
                    <a:gd name="connsiteX6" fmla="*/ 22270 w 67845"/>
                    <a:gd name="connsiteY6" fmla="*/ 24341 h 24341"/>
                    <a:gd name="connsiteX7" fmla="*/ 45575 w 67845"/>
                    <a:gd name="connsiteY7" fmla="*/ 24341 h 24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7845" h="24341">
                      <a:moveTo>
                        <a:pt x="45575" y="24341"/>
                      </a:moveTo>
                      <a:lnTo>
                        <a:pt x="67845" y="0"/>
                      </a:lnTo>
                      <a:lnTo>
                        <a:pt x="48609" y="0"/>
                      </a:lnTo>
                      <a:lnTo>
                        <a:pt x="33960" y="12652"/>
                      </a:lnTo>
                      <a:lnTo>
                        <a:pt x="19236" y="0"/>
                      </a:lnTo>
                      <a:lnTo>
                        <a:pt x="0" y="0"/>
                      </a:lnTo>
                      <a:lnTo>
                        <a:pt x="22270" y="24341"/>
                      </a:lnTo>
                      <a:lnTo>
                        <a:pt x="45575" y="24341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Volný tvar: obrazec 18">
                  <a:extLst>
                    <a:ext uri="{FF2B5EF4-FFF2-40B4-BE49-F238E27FC236}">
                      <a16:creationId xmlns:a16="http://schemas.microsoft.com/office/drawing/2014/main" id="{671433FC-A808-79B8-FA79-26521F26DFAE}"/>
                    </a:ext>
                  </a:extLst>
                </p:cNvPr>
                <p:cNvSpPr/>
                <p:nvPr/>
              </p:nvSpPr>
              <p:spPr>
                <a:xfrm>
                  <a:off x="7525183" y="2249649"/>
                  <a:ext cx="98179" cy="122150"/>
                </a:xfrm>
                <a:custGeom>
                  <a:avLst/>
                  <a:gdLst>
                    <a:gd name="connsiteX0" fmla="*/ 77389 w 98179"/>
                    <a:gd name="connsiteY0" fmla="*/ 56673 h 122150"/>
                    <a:gd name="connsiteX1" fmla="*/ 55268 w 98179"/>
                    <a:gd name="connsiteY1" fmla="*/ 50237 h 122150"/>
                    <a:gd name="connsiteX2" fmla="*/ 35957 w 98179"/>
                    <a:gd name="connsiteY2" fmla="*/ 44392 h 122150"/>
                    <a:gd name="connsiteX3" fmla="*/ 29594 w 98179"/>
                    <a:gd name="connsiteY3" fmla="*/ 35365 h 122150"/>
                    <a:gd name="connsiteX4" fmla="*/ 35069 w 98179"/>
                    <a:gd name="connsiteY4" fmla="*/ 25599 h 122150"/>
                    <a:gd name="connsiteX5" fmla="*/ 52012 w 98179"/>
                    <a:gd name="connsiteY5" fmla="*/ 21900 h 122150"/>
                    <a:gd name="connsiteX6" fmla="*/ 84788 w 98179"/>
                    <a:gd name="connsiteY6" fmla="*/ 31222 h 122150"/>
                    <a:gd name="connsiteX7" fmla="*/ 93222 w 98179"/>
                    <a:gd name="connsiteY7" fmla="*/ 10432 h 122150"/>
                    <a:gd name="connsiteX8" fmla="*/ 74282 w 98179"/>
                    <a:gd name="connsiteY8" fmla="*/ 2663 h 122150"/>
                    <a:gd name="connsiteX9" fmla="*/ 52160 w 98179"/>
                    <a:gd name="connsiteY9" fmla="*/ 0 h 122150"/>
                    <a:gd name="connsiteX10" fmla="*/ 24711 w 98179"/>
                    <a:gd name="connsiteY10" fmla="*/ 4883 h 122150"/>
                    <a:gd name="connsiteX11" fmla="*/ 7917 w 98179"/>
                    <a:gd name="connsiteY11" fmla="*/ 18127 h 122150"/>
                    <a:gd name="connsiteX12" fmla="*/ 2368 w 98179"/>
                    <a:gd name="connsiteY12" fmla="*/ 36771 h 122150"/>
                    <a:gd name="connsiteX13" fmla="*/ 8508 w 98179"/>
                    <a:gd name="connsiteY13" fmla="*/ 55711 h 122150"/>
                    <a:gd name="connsiteX14" fmla="*/ 23306 w 98179"/>
                    <a:gd name="connsiteY14" fmla="*/ 65996 h 122150"/>
                    <a:gd name="connsiteX15" fmla="*/ 45427 w 98179"/>
                    <a:gd name="connsiteY15" fmla="*/ 72432 h 122150"/>
                    <a:gd name="connsiteX16" fmla="*/ 59337 w 98179"/>
                    <a:gd name="connsiteY16" fmla="*/ 76132 h 122150"/>
                    <a:gd name="connsiteX17" fmla="*/ 67771 w 98179"/>
                    <a:gd name="connsiteY17" fmla="*/ 80571 h 122150"/>
                    <a:gd name="connsiteX18" fmla="*/ 71101 w 98179"/>
                    <a:gd name="connsiteY18" fmla="*/ 87599 h 122150"/>
                    <a:gd name="connsiteX19" fmla="*/ 65552 w 98179"/>
                    <a:gd name="connsiteY19" fmla="*/ 96774 h 122150"/>
                    <a:gd name="connsiteX20" fmla="*/ 48313 w 98179"/>
                    <a:gd name="connsiteY20" fmla="*/ 100251 h 122150"/>
                    <a:gd name="connsiteX21" fmla="*/ 27375 w 98179"/>
                    <a:gd name="connsiteY21" fmla="*/ 96848 h 122150"/>
                    <a:gd name="connsiteX22" fmla="*/ 9322 w 98179"/>
                    <a:gd name="connsiteY22" fmla="*/ 87895 h 122150"/>
                    <a:gd name="connsiteX23" fmla="*/ 0 w 98179"/>
                    <a:gd name="connsiteY23" fmla="*/ 108464 h 122150"/>
                    <a:gd name="connsiteX24" fmla="*/ 21012 w 98179"/>
                    <a:gd name="connsiteY24" fmla="*/ 118378 h 122150"/>
                    <a:gd name="connsiteX25" fmla="*/ 48091 w 98179"/>
                    <a:gd name="connsiteY25" fmla="*/ 122151 h 122150"/>
                    <a:gd name="connsiteX26" fmla="*/ 75614 w 98179"/>
                    <a:gd name="connsiteY26" fmla="*/ 117268 h 122150"/>
                    <a:gd name="connsiteX27" fmla="*/ 92557 w 98179"/>
                    <a:gd name="connsiteY27" fmla="*/ 104024 h 122150"/>
                    <a:gd name="connsiteX28" fmla="*/ 98180 w 98179"/>
                    <a:gd name="connsiteY28" fmla="*/ 85528 h 122150"/>
                    <a:gd name="connsiteX29" fmla="*/ 92039 w 98179"/>
                    <a:gd name="connsiteY29" fmla="*/ 66809 h 122150"/>
                    <a:gd name="connsiteX30" fmla="*/ 77241 w 98179"/>
                    <a:gd name="connsiteY30" fmla="*/ 56673 h 122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98179" h="122150">
                      <a:moveTo>
                        <a:pt x="77389" y="56673"/>
                      </a:moveTo>
                      <a:cubicBezTo>
                        <a:pt x="71618" y="54528"/>
                        <a:pt x="64294" y="52382"/>
                        <a:pt x="55268" y="50237"/>
                      </a:cubicBezTo>
                      <a:cubicBezTo>
                        <a:pt x="46611" y="48313"/>
                        <a:pt x="40174" y="46389"/>
                        <a:pt x="35957" y="44392"/>
                      </a:cubicBezTo>
                      <a:cubicBezTo>
                        <a:pt x="31740" y="42394"/>
                        <a:pt x="29594" y="39435"/>
                        <a:pt x="29594" y="35365"/>
                      </a:cubicBezTo>
                      <a:cubicBezTo>
                        <a:pt x="29594" y="31296"/>
                        <a:pt x="31444" y="28041"/>
                        <a:pt x="35069" y="25599"/>
                      </a:cubicBezTo>
                      <a:cubicBezTo>
                        <a:pt x="38695" y="23158"/>
                        <a:pt x="44392" y="21900"/>
                        <a:pt x="52012" y="21900"/>
                      </a:cubicBezTo>
                      <a:cubicBezTo>
                        <a:pt x="62962" y="21900"/>
                        <a:pt x="73838" y="25007"/>
                        <a:pt x="84788" y="31222"/>
                      </a:cubicBezTo>
                      <a:lnTo>
                        <a:pt x="93222" y="10432"/>
                      </a:lnTo>
                      <a:cubicBezTo>
                        <a:pt x="87821" y="7029"/>
                        <a:pt x="81533" y="4439"/>
                        <a:pt x="74282" y="2663"/>
                      </a:cubicBezTo>
                      <a:cubicBezTo>
                        <a:pt x="67105" y="888"/>
                        <a:pt x="59707" y="0"/>
                        <a:pt x="52160" y="0"/>
                      </a:cubicBezTo>
                      <a:cubicBezTo>
                        <a:pt x="41358" y="0"/>
                        <a:pt x="32184" y="1628"/>
                        <a:pt x="24711" y="4883"/>
                      </a:cubicBezTo>
                      <a:cubicBezTo>
                        <a:pt x="17239" y="8138"/>
                        <a:pt x="11616" y="12578"/>
                        <a:pt x="7917" y="18127"/>
                      </a:cubicBezTo>
                      <a:cubicBezTo>
                        <a:pt x="4217" y="23676"/>
                        <a:pt x="2368" y="29890"/>
                        <a:pt x="2368" y="36771"/>
                      </a:cubicBezTo>
                      <a:cubicBezTo>
                        <a:pt x="2368" y="44688"/>
                        <a:pt x="4439" y="50976"/>
                        <a:pt x="8508" y="55711"/>
                      </a:cubicBezTo>
                      <a:cubicBezTo>
                        <a:pt x="12652" y="60447"/>
                        <a:pt x="17535" y="63850"/>
                        <a:pt x="23306" y="65996"/>
                      </a:cubicBezTo>
                      <a:cubicBezTo>
                        <a:pt x="29077" y="68141"/>
                        <a:pt x="36401" y="70287"/>
                        <a:pt x="45427" y="72432"/>
                      </a:cubicBezTo>
                      <a:cubicBezTo>
                        <a:pt x="51272" y="73764"/>
                        <a:pt x="55933" y="75022"/>
                        <a:pt x="59337" y="76132"/>
                      </a:cubicBezTo>
                      <a:cubicBezTo>
                        <a:pt x="62740" y="77241"/>
                        <a:pt x="65552" y="78721"/>
                        <a:pt x="67771" y="80571"/>
                      </a:cubicBezTo>
                      <a:cubicBezTo>
                        <a:pt x="69991" y="82420"/>
                        <a:pt x="71101" y="84788"/>
                        <a:pt x="71101" y="87599"/>
                      </a:cubicBezTo>
                      <a:cubicBezTo>
                        <a:pt x="71101" y="91447"/>
                        <a:pt x="69251" y="94480"/>
                        <a:pt x="65552" y="96774"/>
                      </a:cubicBezTo>
                      <a:cubicBezTo>
                        <a:pt x="61852" y="99067"/>
                        <a:pt x="56081" y="100251"/>
                        <a:pt x="48313" y="100251"/>
                      </a:cubicBezTo>
                      <a:cubicBezTo>
                        <a:pt x="41358" y="100251"/>
                        <a:pt x="34330" y="99141"/>
                        <a:pt x="27375" y="96848"/>
                      </a:cubicBezTo>
                      <a:cubicBezTo>
                        <a:pt x="20420" y="94628"/>
                        <a:pt x="14353" y="91595"/>
                        <a:pt x="9322" y="87895"/>
                      </a:cubicBezTo>
                      <a:lnTo>
                        <a:pt x="0" y="108464"/>
                      </a:lnTo>
                      <a:cubicBezTo>
                        <a:pt x="5253" y="112533"/>
                        <a:pt x="12282" y="115788"/>
                        <a:pt x="21012" y="118378"/>
                      </a:cubicBezTo>
                      <a:cubicBezTo>
                        <a:pt x="29742" y="120893"/>
                        <a:pt x="38769" y="122151"/>
                        <a:pt x="48091" y="122151"/>
                      </a:cubicBezTo>
                      <a:cubicBezTo>
                        <a:pt x="58893" y="122151"/>
                        <a:pt x="68067" y="120523"/>
                        <a:pt x="75614" y="117268"/>
                      </a:cubicBezTo>
                      <a:cubicBezTo>
                        <a:pt x="83160" y="114012"/>
                        <a:pt x="88783" y="109573"/>
                        <a:pt x="92557" y="104024"/>
                      </a:cubicBezTo>
                      <a:cubicBezTo>
                        <a:pt x="96330" y="98475"/>
                        <a:pt x="98180" y="92261"/>
                        <a:pt x="98180" y="85528"/>
                      </a:cubicBezTo>
                      <a:cubicBezTo>
                        <a:pt x="98180" y="77611"/>
                        <a:pt x="96108" y="71397"/>
                        <a:pt x="92039" y="66809"/>
                      </a:cubicBezTo>
                      <a:cubicBezTo>
                        <a:pt x="87969" y="62222"/>
                        <a:pt x="83012" y="58819"/>
                        <a:pt x="77241" y="56673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Volný tvar: obrazec 19">
                  <a:extLst>
                    <a:ext uri="{FF2B5EF4-FFF2-40B4-BE49-F238E27FC236}">
                      <a16:creationId xmlns:a16="http://schemas.microsoft.com/office/drawing/2014/main" id="{77C5E23E-F6EA-90AE-6BB4-E03C346CF6B3}"/>
                    </a:ext>
                  </a:extLst>
                </p:cNvPr>
                <p:cNvSpPr/>
                <p:nvPr/>
              </p:nvSpPr>
              <p:spPr>
                <a:xfrm>
                  <a:off x="7634386" y="2249649"/>
                  <a:ext cx="129401" cy="122224"/>
                </a:xfrm>
                <a:custGeom>
                  <a:avLst/>
                  <a:gdLst>
                    <a:gd name="connsiteX0" fmla="*/ 97810 w 129401"/>
                    <a:gd name="connsiteY0" fmla="*/ 7917 h 122224"/>
                    <a:gd name="connsiteX1" fmla="*/ 64738 w 129401"/>
                    <a:gd name="connsiteY1" fmla="*/ 0 h 122224"/>
                    <a:gd name="connsiteX2" fmla="*/ 31518 w 129401"/>
                    <a:gd name="connsiteY2" fmla="*/ 7917 h 122224"/>
                    <a:gd name="connsiteX3" fmla="*/ 8360 w 129401"/>
                    <a:gd name="connsiteY3" fmla="*/ 29816 h 122224"/>
                    <a:gd name="connsiteX4" fmla="*/ 0 w 129401"/>
                    <a:gd name="connsiteY4" fmla="*/ 61112 h 122224"/>
                    <a:gd name="connsiteX5" fmla="*/ 8360 w 129401"/>
                    <a:gd name="connsiteY5" fmla="*/ 92409 h 122224"/>
                    <a:gd name="connsiteX6" fmla="*/ 31518 w 129401"/>
                    <a:gd name="connsiteY6" fmla="*/ 114308 h 122224"/>
                    <a:gd name="connsiteX7" fmla="*/ 64738 w 129401"/>
                    <a:gd name="connsiteY7" fmla="*/ 122225 h 122224"/>
                    <a:gd name="connsiteX8" fmla="*/ 97810 w 129401"/>
                    <a:gd name="connsiteY8" fmla="*/ 114308 h 122224"/>
                    <a:gd name="connsiteX9" fmla="*/ 120967 w 129401"/>
                    <a:gd name="connsiteY9" fmla="*/ 92409 h 122224"/>
                    <a:gd name="connsiteX10" fmla="*/ 129402 w 129401"/>
                    <a:gd name="connsiteY10" fmla="*/ 61112 h 122224"/>
                    <a:gd name="connsiteX11" fmla="*/ 120967 w 129401"/>
                    <a:gd name="connsiteY11" fmla="*/ 29816 h 122224"/>
                    <a:gd name="connsiteX12" fmla="*/ 97810 w 129401"/>
                    <a:gd name="connsiteY12" fmla="*/ 7917 h 122224"/>
                    <a:gd name="connsiteX13" fmla="*/ 96922 w 129401"/>
                    <a:gd name="connsiteY13" fmla="*/ 80645 h 122224"/>
                    <a:gd name="connsiteX14" fmla="*/ 83678 w 129401"/>
                    <a:gd name="connsiteY14" fmla="*/ 94036 h 122224"/>
                    <a:gd name="connsiteX15" fmla="*/ 64738 w 129401"/>
                    <a:gd name="connsiteY15" fmla="*/ 98845 h 122224"/>
                    <a:gd name="connsiteX16" fmla="*/ 45797 w 129401"/>
                    <a:gd name="connsiteY16" fmla="*/ 94036 h 122224"/>
                    <a:gd name="connsiteX17" fmla="*/ 32554 w 129401"/>
                    <a:gd name="connsiteY17" fmla="*/ 80645 h 122224"/>
                    <a:gd name="connsiteX18" fmla="*/ 27745 w 129401"/>
                    <a:gd name="connsiteY18" fmla="*/ 61038 h 122224"/>
                    <a:gd name="connsiteX19" fmla="*/ 32554 w 129401"/>
                    <a:gd name="connsiteY19" fmla="*/ 41432 h 122224"/>
                    <a:gd name="connsiteX20" fmla="*/ 45797 w 129401"/>
                    <a:gd name="connsiteY20" fmla="*/ 28041 h 122224"/>
                    <a:gd name="connsiteX21" fmla="*/ 64738 w 129401"/>
                    <a:gd name="connsiteY21" fmla="*/ 23232 h 122224"/>
                    <a:gd name="connsiteX22" fmla="*/ 83678 w 129401"/>
                    <a:gd name="connsiteY22" fmla="*/ 28041 h 122224"/>
                    <a:gd name="connsiteX23" fmla="*/ 96922 w 129401"/>
                    <a:gd name="connsiteY23" fmla="*/ 41432 h 122224"/>
                    <a:gd name="connsiteX24" fmla="*/ 101731 w 129401"/>
                    <a:gd name="connsiteY24" fmla="*/ 61038 h 122224"/>
                    <a:gd name="connsiteX25" fmla="*/ 96922 w 129401"/>
                    <a:gd name="connsiteY25" fmla="*/ 80645 h 122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29401" h="122224">
                      <a:moveTo>
                        <a:pt x="97810" y="7917"/>
                      </a:moveTo>
                      <a:cubicBezTo>
                        <a:pt x="88043" y="2663"/>
                        <a:pt x="76945" y="0"/>
                        <a:pt x="64738" y="0"/>
                      </a:cubicBezTo>
                      <a:cubicBezTo>
                        <a:pt x="52530" y="0"/>
                        <a:pt x="41432" y="2663"/>
                        <a:pt x="31518" y="7917"/>
                      </a:cubicBezTo>
                      <a:cubicBezTo>
                        <a:pt x="21678" y="13244"/>
                        <a:pt x="13983" y="20494"/>
                        <a:pt x="8360" y="29816"/>
                      </a:cubicBezTo>
                      <a:cubicBezTo>
                        <a:pt x="2812" y="39139"/>
                        <a:pt x="0" y="49571"/>
                        <a:pt x="0" y="61112"/>
                      </a:cubicBezTo>
                      <a:cubicBezTo>
                        <a:pt x="0" y="72654"/>
                        <a:pt x="2812" y="83160"/>
                        <a:pt x="8360" y="92409"/>
                      </a:cubicBezTo>
                      <a:cubicBezTo>
                        <a:pt x="13909" y="101731"/>
                        <a:pt x="21604" y="108981"/>
                        <a:pt x="31518" y="114308"/>
                      </a:cubicBezTo>
                      <a:cubicBezTo>
                        <a:pt x="41358" y="119635"/>
                        <a:pt x="52456" y="122225"/>
                        <a:pt x="64738" y="122225"/>
                      </a:cubicBezTo>
                      <a:cubicBezTo>
                        <a:pt x="77020" y="122225"/>
                        <a:pt x="88043" y="119561"/>
                        <a:pt x="97810" y="114308"/>
                      </a:cubicBezTo>
                      <a:cubicBezTo>
                        <a:pt x="107576" y="109055"/>
                        <a:pt x="115344" y="101731"/>
                        <a:pt x="120967" y="92409"/>
                      </a:cubicBezTo>
                      <a:cubicBezTo>
                        <a:pt x="126590" y="83086"/>
                        <a:pt x="129402" y="72654"/>
                        <a:pt x="129402" y="61112"/>
                      </a:cubicBezTo>
                      <a:cubicBezTo>
                        <a:pt x="129402" y="49571"/>
                        <a:pt x="126590" y="39065"/>
                        <a:pt x="120967" y="29816"/>
                      </a:cubicBezTo>
                      <a:cubicBezTo>
                        <a:pt x="115344" y="20494"/>
                        <a:pt x="107650" y="13244"/>
                        <a:pt x="97810" y="7917"/>
                      </a:cubicBezTo>
                      <a:close/>
                      <a:moveTo>
                        <a:pt x="96922" y="80645"/>
                      </a:moveTo>
                      <a:cubicBezTo>
                        <a:pt x="93740" y="86416"/>
                        <a:pt x="89301" y="90855"/>
                        <a:pt x="83678" y="94036"/>
                      </a:cubicBezTo>
                      <a:cubicBezTo>
                        <a:pt x="78055" y="97218"/>
                        <a:pt x="71766" y="98845"/>
                        <a:pt x="64738" y="98845"/>
                      </a:cubicBezTo>
                      <a:cubicBezTo>
                        <a:pt x="57709" y="98845"/>
                        <a:pt x="51420" y="97218"/>
                        <a:pt x="45797" y="94036"/>
                      </a:cubicBezTo>
                      <a:cubicBezTo>
                        <a:pt x="40174" y="90855"/>
                        <a:pt x="35735" y="86342"/>
                        <a:pt x="32554" y="80645"/>
                      </a:cubicBezTo>
                      <a:cubicBezTo>
                        <a:pt x="29372" y="74874"/>
                        <a:pt x="27745" y="68363"/>
                        <a:pt x="27745" y="61038"/>
                      </a:cubicBezTo>
                      <a:cubicBezTo>
                        <a:pt x="27745" y="53714"/>
                        <a:pt x="29372" y="47203"/>
                        <a:pt x="32554" y="41432"/>
                      </a:cubicBezTo>
                      <a:cubicBezTo>
                        <a:pt x="35735" y="35661"/>
                        <a:pt x="40174" y="31222"/>
                        <a:pt x="45797" y="28041"/>
                      </a:cubicBezTo>
                      <a:cubicBezTo>
                        <a:pt x="51420" y="24859"/>
                        <a:pt x="57709" y="23232"/>
                        <a:pt x="64738" y="23232"/>
                      </a:cubicBezTo>
                      <a:cubicBezTo>
                        <a:pt x="71766" y="23232"/>
                        <a:pt x="78055" y="24859"/>
                        <a:pt x="83678" y="28041"/>
                      </a:cubicBezTo>
                      <a:cubicBezTo>
                        <a:pt x="89301" y="31222"/>
                        <a:pt x="93740" y="35735"/>
                        <a:pt x="96922" y="41432"/>
                      </a:cubicBezTo>
                      <a:cubicBezTo>
                        <a:pt x="100103" y="47203"/>
                        <a:pt x="101731" y="53714"/>
                        <a:pt x="101731" y="61038"/>
                      </a:cubicBezTo>
                      <a:cubicBezTo>
                        <a:pt x="101731" y="68363"/>
                        <a:pt x="100103" y="74874"/>
                        <a:pt x="96922" y="80645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Volný tvar: obrazec 20">
                  <a:extLst>
                    <a:ext uri="{FF2B5EF4-FFF2-40B4-BE49-F238E27FC236}">
                      <a16:creationId xmlns:a16="http://schemas.microsoft.com/office/drawing/2014/main" id="{4A2E0C63-3B3A-9D10-A0BF-33DD0F51DB8D}"/>
                    </a:ext>
                  </a:extLst>
                </p:cNvPr>
                <p:cNvSpPr/>
                <p:nvPr/>
              </p:nvSpPr>
              <p:spPr>
                <a:xfrm>
                  <a:off x="7783838" y="2251573"/>
                  <a:ext cx="108389" cy="118229"/>
                </a:xfrm>
                <a:custGeom>
                  <a:avLst/>
                  <a:gdLst>
                    <a:gd name="connsiteX0" fmla="*/ 102693 w 108389"/>
                    <a:gd name="connsiteY0" fmla="*/ 67549 h 118229"/>
                    <a:gd name="connsiteX1" fmla="*/ 86786 w 108389"/>
                    <a:gd name="connsiteY1" fmla="*/ 56821 h 118229"/>
                    <a:gd name="connsiteX2" fmla="*/ 98328 w 108389"/>
                    <a:gd name="connsiteY2" fmla="*/ 46167 h 118229"/>
                    <a:gd name="connsiteX3" fmla="*/ 102471 w 108389"/>
                    <a:gd name="connsiteY3" fmla="*/ 30778 h 118229"/>
                    <a:gd name="connsiteX4" fmla="*/ 90929 w 108389"/>
                    <a:gd name="connsiteY4" fmla="*/ 8286 h 118229"/>
                    <a:gd name="connsiteX5" fmla="*/ 57783 w 108389"/>
                    <a:gd name="connsiteY5" fmla="*/ 0 h 118229"/>
                    <a:gd name="connsiteX6" fmla="*/ 0 w 108389"/>
                    <a:gd name="connsiteY6" fmla="*/ 0 h 118229"/>
                    <a:gd name="connsiteX7" fmla="*/ 0 w 108389"/>
                    <a:gd name="connsiteY7" fmla="*/ 118230 h 118229"/>
                    <a:gd name="connsiteX8" fmla="*/ 61113 w 108389"/>
                    <a:gd name="connsiteY8" fmla="*/ 118230 h 118229"/>
                    <a:gd name="connsiteX9" fmla="*/ 96330 w 108389"/>
                    <a:gd name="connsiteY9" fmla="*/ 109869 h 118229"/>
                    <a:gd name="connsiteX10" fmla="*/ 108390 w 108389"/>
                    <a:gd name="connsiteY10" fmla="*/ 85972 h 118229"/>
                    <a:gd name="connsiteX11" fmla="*/ 102619 w 108389"/>
                    <a:gd name="connsiteY11" fmla="*/ 67475 h 118229"/>
                    <a:gd name="connsiteX12" fmla="*/ 27227 w 108389"/>
                    <a:gd name="connsiteY12" fmla="*/ 20642 h 118229"/>
                    <a:gd name="connsiteX13" fmla="*/ 54380 w 108389"/>
                    <a:gd name="connsiteY13" fmla="*/ 20642 h 118229"/>
                    <a:gd name="connsiteX14" fmla="*/ 69769 w 108389"/>
                    <a:gd name="connsiteY14" fmla="*/ 24119 h 118229"/>
                    <a:gd name="connsiteX15" fmla="*/ 75022 w 108389"/>
                    <a:gd name="connsiteY15" fmla="*/ 34477 h 118229"/>
                    <a:gd name="connsiteX16" fmla="*/ 69769 w 108389"/>
                    <a:gd name="connsiteY16" fmla="*/ 44984 h 118229"/>
                    <a:gd name="connsiteX17" fmla="*/ 54380 w 108389"/>
                    <a:gd name="connsiteY17" fmla="*/ 48535 h 118229"/>
                    <a:gd name="connsiteX18" fmla="*/ 27227 w 108389"/>
                    <a:gd name="connsiteY18" fmla="*/ 48535 h 118229"/>
                    <a:gd name="connsiteX19" fmla="*/ 27227 w 108389"/>
                    <a:gd name="connsiteY19" fmla="*/ 20642 h 118229"/>
                    <a:gd name="connsiteX20" fmla="*/ 75466 w 108389"/>
                    <a:gd name="connsiteY20" fmla="*/ 94110 h 118229"/>
                    <a:gd name="connsiteX21" fmla="*/ 59189 w 108389"/>
                    <a:gd name="connsiteY21" fmla="*/ 97662 h 118229"/>
                    <a:gd name="connsiteX22" fmla="*/ 27301 w 108389"/>
                    <a:gd name="connsiteY22" fmla="*/ 97662 h 118229"/>
                    <a:gd name="connsiteX23" fmla="*/ 27301 w 108389"/>
                    <a:gd name="connsiteY23" fmla="*/ 68437 h 118229"/>
                    <a:gd name="connsiteX24" fmla="*/ 59189 w 108389"/>
                    <a:gd name="connsiteY24" fmla="*/ 68437 h 118229"/>
                    <a:gd name="connsiteX25" fmla="*/ 80941 w 108389"/>
                    <a:gd name="connsiteY25" fmla="*/ 83160 h 118229"/>
                    <a:gd name="connsiteX26" fmla="*/ 75466 w 108389"/>
                    <a:gd name="connsiteY26" fmla="*/ 94110 h 118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08389" h="118229">
                      <a:moveTo>
                        <a:pt x="102693" y="67549"/>
                      </a:moveTo>
                      <a:cubicBezTo>
                        <a:pt x="98845" y="62518"/>
                        <a:pt x="93592" y="58967"/>
                        <a:pt x="86786" y="56821"/>
                      </a:cubicBezTo>
                      <a:cubicBezTo>
                        <a:pt x="91743" y="54232"/>
                        <a:pt x="95590" y="50680"/>
                        <a:pt x="98328" y="46167"/>
                      </a:cubicBezTo>
                      <a:cubicBezTo>
                        <a:pt x="101065" y="41654"/>
                        <a:pt x="102471" y="36549"/>
                        <a:pt x="102471" y="30778"/>
                      </a:cubicBezTo>
                      <a:cubicBezTo>
                        <a:pt x="102471" y="21308"/>
                        <a:pt x="98623" y="13835"/>
                        <a:pt x="90929" y="8286"/>
                      </a:cubicBezTo>
                      <a:cubicBezTo>
                        <a:pt x="83234" y="2737"/>
                        <a:pt x="72136" y="0"/>
                        <a:pt x="57783" y="0"/>
                      </a:cubicBezTo>
                      <a:lnTo>
                        <a:pt x="0" y="0"/>
                      </a:lnTo>
                      <a:lnTo>
                        <a:pt x="0" y="118230"/>
                      </a:lnTo>
                      <a:lnTo>
                        <a:pt x="61113" y="118230"/>
                      </a:lnTo>
                      <a:cubicBezTo>
                        <a:pt x="76502" y="118230"/>
                        <a:pt x="88265" y="115418"/>
                        <a:pt x="96330" y="109869"/>
                      </a:cubicBezTo>
                      <a:cubicBezTo>
                        <a:pt x="104394" y="104320"/>
                        <a:pt x="108390" y="96330"/>
                        <a:pt x="108390" y="85972"/>
                      </a:cubicBezTo>
                      <a:cubicBezTo>
                        <a:pt x="108390" y="78647"/>
                        <a:pt x="106466" y="72506"/>
                        <a:pt x="102619" y="67475"/>
                      </a:cubicBezTo>
                      <a:close/>
                      <a:moveTo>
                        <a:pt x="27227" y="20642"/>
                      </a:moveTo>
                      <a:lnTo>
                        <a:pt x="54380" y="20642"/>
                      </a:lnTo>
                      <a:cubicBezTo>
                        <a:pt x="61113" y="20642"/>
                        <a:pt x="66292" y="21826"/>
                        <a:pt x="69769" y="24119"/>
                      </a:cubicBezTo>
                      <a:cubicBezTo>
                        <a:pt x="73246" y="26413"/>
                        <a:pt x="75022" y="29890"/>
                        <a:pt x="75022" y="34477"/>
                      </a:cubicBezTo>
                      <a:cubicBezTo>
                        <a:pt x="75022" y="39065"/>
                        <a:pt x="73246" y="42616"/>
                        <a:pt x="69769" y="44984"/>
                      </a:cubicBezTo>
                      <a:cubicBezTo>
                        <a:pt x="66292" y="47351"/>
                        <a:pt x="61186" y="48535"/>
                        <a:pt x="54380" y="48535"/>
                      </a:cubicBezTo>
                      <a:lnTo>
                        <a:pt x="27227" y="48535"/>
                      </a:lnTo>
                      <a:lnTo>
                        <a:pt x="27227" y="20642"/>
                      </a:lnTo>
                      <a:close/>
                      <a:moveTo>
                        <a:pt x="75466" y="94110"/>
                      </a:moveTo>
                      <a:cubicBezTo>
                        <a:pt x="71841" y="96478"/>
                        <a:pt x="66365" y="97662"/>
                        <a:pt x="59189" y="97662"/>
                      </a:cubicBezTo>
                      <a:lnTo>
                        <a:pt x="27301" y="97662"/>
                      </a:lnTo>
                      <a:lnTo>
                        <a:pt x="27301" y="68437"/>
                      </a:lnTo>
                      <a:lnTo>
                        <a:pt x="59189" y="68437"/>
                      </a:lnTo>
                      <a:cubicBezTo>
                        <a:pt x="73690" y="68437"/>
                        <a:pt x="80941" y="73320"/>
                        <a:pt x="80941" y="83160"/>
                      </a:cubicBezTo>
                      <a:cubicBezTo>
                        <a:pt x="80941" y="88117"/>
                        <a:pt x="79091" y="91743"/>
                        <a:pt x="75466" y="94110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afický objekt 1037">
                <a:extLst>
                  <a:ext uri="{FF2B5EF4-FFF2-40B4-BE49-F238E27FC236}">
                    <a16:creationId xmlns:a16="http://schemas.microsoft.com/office/drawing/2014/main" id="{1C14CBAE-95E9-C44B-272D-B338D6BA7448}"/>
                  </a:ext>
                </a:extLst>
              </p:cNvPr>
              <p:cNvGrpSpPr/>
              <p:nvPr/>
            </p:nvGrpSpPr>
            <p:grpSpPr>
              <a:xfrm>
                <a:off x="7409912" y="2420335"/>
                <a:ext cx="1391085" cy="152189"/>
                <a:chOff x="7409912" y="2420335"/>
                <a:chExt cx="1391085" cy="152189"/>
              </a:xfrm>
              <a:solidFill>
                <a:schemeClr val="bg1"/>
              </a:solidFill>
            </p:grpSpPr>
            <p:sp>
              <p:nvSpPr>
                <p:cNvPr id="23" name="Volný tvar: obrazec 22">
                  <a:extLst>
                    <a:ext uri="{FF2B5EF4-FFF2-40B4-BE49-F238E27FC236}">
                      <a16:creationId xmlns:a16="http://schemas.microsoft.com/office/drawing/2014/main" id="{AAE4E15B-AD87-50C5-5F43-A2509FECF0CF}"/>
                    </a:ext>
                  </a:extLst>
                </p:cNvPr>
                <p:cNvSpPr/>
                <p:nvPr/>
              </p:nvSpPr>
              <p:spPr>
                <a:xfrm>
                  <a:off x="7409912" y="2454295"/>
                  <a:ext cx="27374" cy="118229"/>
                </a:xfrm>
                <a:custGeom>
                  <a:avLst/>
                  <a:gdLst>
                    <a:gd name="connsiteX0" fmla="*/ 0 w 27374"/>
                    <a:gd name="connsiteY0" fmla="*/ 0 h 118229"/>
                    <a:gd name="connsiteX1" fmla="*/ 27375 w 27374"/>
                    <a:gd name="connsiteY1" fmla="*/ 0 h 118229"/>
                    <a:gd name="connsiteX2" fmla="*/ 27375 w 27374"/>
                    <a:gd name="connsiteY2" fmla="*/ 118230 h 118229"/>
                    <a:gd name="connsiteX3" fmla="*/ 0 w 27374"/>
                    <a:gd name="connsiteY3" fmla="*/ 118230 h 118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374" h="118229">
                      <a:moveTo>
                        <a:pt x="0" y="0"/>
                      </a:moveTo>
                      <a:lnTo>
                        <a:pt x="27375" y="0"/>
                      </a:lnTo>
                      <a:lnTo>
                        <a:pt x="27375" y="118230"/>
                      </a:lnTo>
                      <a:lnTo>
                        <a:pt x="0" y="1182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Volný tvar: obrazec 23">
                  <a:extLst>
                    <a:ext uri="{FF2B5EF4-FFF2-40B4-BE49-F238E27FC236}">
                      <a16:creationId xmlns:a16="http://schemas.microsoft.com/office/drawing/2014/main" id="{B5338889-473C-B517-ADB4-7DBF263F24BD}"/>
                    </a:ext>
                  </a:extLst>
                </p:cNvPr>
                <p:cNvSpPr/>
                <p:nvPr/>
              </p:nvSpPr>
              <p:spPr>
                <a:xfrm>
                  <a:off x="7464662" y="2454295"/>
                  <a:ext cx="108389" cy="118155"/>
                </a:xfrm>
                <a:custGeom>
                  <a:avLst/>
                  <a:gdLst>
                    <a:gd name="connsiteX0" fmla="*/ 81385 w 108389"/>
                    <a:gd name="connsiteY0" fmla="*/ 71766 h 118155"/>
                    <a:gd name="connsiteX1" fmla="*/ 22566 w 108389"/>
                    <a:gd name="connsiteY1" fmla="*/ 0 h 118155"/>
                    <a:gd name="connsiteX2" fmla="*/ 0 w 108389"/>
                    <a:gd name="connsiteY2" fmla="*/ 0 h 118155"/>
                    <a:gd name="connsiteX3" fmla="*/ 0 w 108389"/>
                    <a:gd name="connsiteY3" fmla="*/ 118156 h 118155"/>
                    <a:gd name="connsiteX4" fmla="*/ 27005 w 108389"/>
                    <a:gd name="connsiteY4" fmla="*/ 118156 h 118155"/>
                    <a:gd name="connsiteX5" fmla="*/ 27005 w 108389"/>
                    <a:gd name="connsiteY5" fmla="*/ 46389 h 118155"/>
                    <a:gd name="connsiteX6" fmla="*/ 85898 w 108389"/>
                    <a:gd name="connsiteY6" fmla="*/ 118156 h 118155"/>
                    <a:gd name="connsiteX7" fmla="*/ 108390 w 108389"/>
                    <a:gd name="connsiteY7" fmla="*/ 118156 h 118155"/>
                    <a:gd name="connsiteX8" fmla="*/ 108390 w 108389"/>
                    <a:gd name="connsiteY8" fmla="*/ 0 h 118155"/>
                    <a:gd name="connsiteX9" fmla="*/ 81385 w 108389"/>
                    <a:gd name="connsiteY9" fmla="*/ 0 h 118155"/>
                    <a:gd name="connsiteX10" fmla="*/ 81385 w 108389"/>
                    <a:gd name="connsiteY10" fmla="*/ 71766 h 11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389" h="118155">
                      <a:moveTo>
                        <a:pt x="81385" y="71766"/>
                      </a:moveTo>
                      <a:lnTo>
                        <a:pt x="22566" y="0"/>
                      </a:lnTo>
                      <a:lnTo>
                        <a:pt x="0" y="0"/>
                      </a:lnTo>
                      <a:lnTo>
                        <a:pt x="0" y="118156"/>
                      </a:lnTo>
                      <a:lnTo>
                        <a:pt x="27005" y="118156"/>
                      </a:lnTo>
                      <a:lnTo>
                        <a:pt x="27005" y="46389"/>
                      </a:lnTo>
                      <a:lnTo>
                        <a:pt x="85898" y="118156"/>
                      </a:lnTo>
                      <a:lnTo>
                        <a:pt x="108390" y="118156"/>
                      </a:lnTo>
                      <a:lnTo>
                        <a:pt x="108390" y="0"/>
                      </a:lnTo>
                      <a:lnTo>
                        <a:pt x="81385" y="0"/>
                      </a:lnTo>
                      <a:lnTo>
                        <a:pt x="81385" y="7176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Volný tvar: obrazec 24">
                  <a:extLst>
                    <a:ext uri="{FF2B5EF4-FFF2-40B4-BE49-F238E27FC236}">
                      <a16:creationId xmlns:a16="http://schemas.microsoft.com/office/drawing/2014/main" id="{7EA7E81D-FE78-4DEE-90F6-5FEFCDD3BC3D}"/>
                    </a:ext>
                  </a:extLst>
                </p:cNvPr>
                <p:cNvSpPr/>
                <p:nvPr/>
              </p:nvSpPr>
              <p:spPr>
                <a:xfrm>
                  <a:off x="7600352" y="2454295"/>
                  <a:ext cx="118895" cy="118229"/>
                </a:xfrm>
                <a:custGeom>
                  <a:avLst/>
                  <a:gdLst>
                    <a:gd name="connsiteX0" fmla="*/ 87747 w 118895"/>
                    <a:gd name="connsiteY0" fmla="*/ 7325 h 118229"/>
                    <a:gd name="connsiteX1" fmla="*/ 53714 w 118895"/>
                    <a:gd name="connsiteY1" fmla="*/ 0 h 118229"/>
                    <a:gd name="connsiteX2" fmla="*/ 0 w 118895"/>
                    <a:gd name="connsiteY2" fmla="*/ 0 h 118229"/>
                    <a:gd name="connsiteX3" fmla="*/ 0 w 118895"/>
                    <a:gd name="connsiteY3" fmla="*/ 118230 h 118229"/>
                    <a:gd name="connsiteX4" fmla="*/ 53714 w 118895"/>
                    <a:gd name="connsiteY4" fmla="*/ 118230 h 118229"/>
                    <a:gd name="connsiteX5" fmla="*/ 87747 w 118895"/>
                    <a:gd name="connsiteY5" fmla="*/ 110905 h 118229"/>
                    <a:gd name="connsiteX6" fmla="*/ 110683 w 118895"/>
                    <a:gd name="connsiteY6" fmla="*/ 90189 h 118229"/>
                    <a:gd name="connsiteX7" fmla="*/ 118896 w 118895"/>
                    <a:gd name="connsiteY7" fmla="*/ 59115 h 118229"/>
                    <a:gd name="connsiteX8" fmla="*/ 110683 w 118895"/>
                    <a:gd name="connsiteY8" fmla="*/ 28041 h 118229"/>
                    <a:gd name="connsiteX9" fmla="*/ 87747 w 118895"/>
                    <a:gd name="connsiteY9" fmla="*/ 7325 h 118229"/>
                    <a:gd name="connsiteX10" fmla="*/ 80645 w 118895"/>
                    <a:gd name="connsiteY10" fmla="*/ 85824 h 118229"/>
                    <a:gd name="connsiteX11" fmla="*/ 52382 w 118895"/>
                    <a:gd name="connsiteY11" fmla="*/ 95738 h 118229"/>
                    <a:gd name="connsiteX12" fmla="*/ 27375 w 118895"/>
                    <a:gd name="connsiteY12" fmla="*/ 95738 h 118229"/>
                    <a:gd name="connsiteX13" fmla="*/ 27375 w 118895"/>
                    <a:gd name="connsiteY13" fmla="*/ 22418 h 118229"/>
                    <a:gd name="connsiteX14" fmla="*/ 52382 w 118895"/>
                    <a:gd name="connsiteY14" fmla="*/ 22418 h 118229"/>
                    <a:gd name="connsiteX15" fmla="*/ 80645 w 118895"/>
                    <a:gd name="connsiteY15" fmla="*/ 32258 h 118229"/>
                    <a:gd name="connsiteX16" fmla="*/ 91225 w 118895"/>
                    <a:gd name="connsiteY16" fmla="*/ 59041 h 118229"/>
                    <a:gd name="connsiteX17" fmla="*/ 80645 w 118895"/>
                    <a:gd name="connsiteY17" fmla="*/ 85824 h 118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8895" h="118229">
                      <a:moveTo>
                        <a:pt x="87747" y="7325"/>
                      </a:moveTo>
                      <a:cubicBezTo>
                        <a:pt x="77907" y="2442"/>
                        <a:pt x="66587" y="0"/>
                        <a:pt x="53714" y="0"/>
                      </a:cubicBezTo>
                      <a:lnTo>
                        <a:pt x="0" y="0"/>
                      </a:lnTo>
                      <a:lnTo>
                        <a:pt x="0" y="118230"/>
                      </a:lnTo>
                      <a:lnTo>
                        <a:pt x="53714" y="118230"/>
                      </a:lnTo>
                      <a:cubicBezTo>
                        <a:pt x="66513" y="118230"/>
                        <a:pt x="77907" y="115788"/>
                        <a:pt x="87747" y="110905"/>
                      </a:cubicBezTo>
                      <a:cubicBezTo>
                        <a:pt x="97588" y="106022"/>
                        <a:pt x="105282" y="99141"/>
                        <a:pt x="110683" y="90189"/>
                      </a:cubicBezTo>
                      <a:cubicBezTo>
                        <a:pt x="116158" y="81311"/>
                        <a:pt x="118896" y="70953"/>
                        <a:pt x="118896" y="59115"/>
                      </a:cubicBezTo>
                      <a:cubicBezTo>
                        <a:pt x="118896" y="47277"/>
                        <a:pt x="116158" y="36919"/>
                        <a:pt x="110683" y="28041"/>
                      </a:cubicBezTo>
                      <a:cubicBezTo>
                        <a:pt x="105208" y="19162"/>
                        <a:pt x="97588" y="12282"/>
                        <a:pt x="87747" y="7325"/>
                      </a:cubicBezTo>
                      <a:close/>
                      <a:moveTo>
                        <a:pt x="80645" y="85824"/>
                      </a:moveTo>
                      <a:cubicBezTo>
                        <a:pt x="73616" y="92409"/>
                        <a:pt x="64220" y="95738"/>
                        <a:pt x="52382" y="95738"/>
                      </a:cubicBezTo>
                      <a:lnTo>
                        <a:pt x="27375" y="95738"/>
                      </a:lnTo>
                      <a:lnTo>
                        <a:pt x="27375" y="22418"/>
                      </a:lnTo>
                      <a:lnTo>
                        <a:pt x="52382" y="22418"/>
                      </a:lnTo>
                      <a:cubicBezTo>
                        <a:pt x="64220" y="22418"/>
                        <a:pt x="73616" y="25747"/>
                        <a:pt x="80645" y="32258"/>
                      </a:cubicBezTo>
                      <a:cubicBezTo>
                        <a:pt x="87673" y="38843"/>
                        <a:pt x="91225" y="47795"/>
                        <a:pt x="91225" y="59041"/>
                      </a:cubicBezTo>
                      <a:cubicBezTo>
                        <a:pt x="91225" y="70287"/>
                        <a:pt x="87673" y="79239"/>
                        <a:pt x="80645" y="858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Volný tvar: obrazec 26">
                  <a:extLst>
                    <a:ext uri="{FF2B5EF4-FFF2-40B4-BE49-F238E27FC236}">
                      <a16:creationId xmlns:a16="http://schemas.microsoft.com/office/drawing/2014/main" id="{986B5AB6-688F-E21E-943D-F8EA398A266F}"/>
                    </a:ext>
                  </a:extLst>
                </p:cNvPr>
                <p:cNvSpPr/>
                <p:nvPr/>
              </p:nvSpPr>
              <p:spPr>
                <a:xfrm>
                  <a:off x="7739372" y="2454295"/>
                  <a:ext cx="91520" cy="118155"/>
                </a:xfrm>
                <a:custGeom>
                  <a:avLst/>
                  <a:gdLst>
                    <a:gd name="connsiteX0" fmla="*/ 27153 w 91520"/>
                    <a:gd name="connsiteY0" fmla="*/ 68881 h 118155"/>
                    <a:gd name="connsiteX1" fmla="*/ 82050 w 91520"/>
                    <a:gd name="connsiteY1" fmla="*/ 68881 h 118155"/>
                    <a:gd name="connsiteX2" fmla="*/ 82050 w 91520"/>
                    <a:gd name="connsiteY2" fmla="*/ 47573 h 118155"/>
                    <a:gd name="connsiteX3" fmla="*/ 27153 w 91520"/>
                    <a:gd name="connsiteY3" fmla="*/ 47573 h 118155"/>
                    <a:gd name="connsiteX4" fmla="*/ 27153 w 91520"/>
                    <a:gd name="connsiteY4" fmla="*/ 21900 h 118155"/>
                    <a:gd name="connsiteX5" fmla="*/ 89301 w 91520"/>
                    <a:gd name="connsiteY5" fmla="*/ 21900 h 118155"/>
                    <a:gd name="connsiteX6" fmla="*/ 89301 w 91520"/>
                    <a:gd name="connsiteY6" fmla="*/ 0 h 118155"/>
                    <a:gd name="connsiteX7" fmla="*/ 0 w 91520"/>
                    <a:gd name="connsiteY7" fmla="*/ 0 h 118155"/>
                    <a:gd name="connsiteX8" fmla="*/ 0 w 91520"/>
                    <a:gd name="connsiteY8" fmla="*/ 118156 h 118155"/>
                    <a:gd name="connsiteX9" fmla="*/ 91521 w 91520"/>
                    <a:gd name="connsiteY9" fmla="*/ 118156 h 118155"/>
                    <a:gd name="connsiteX10" fmla="*/ 91521 w 91520"/>
                    <a:gd name="connsiteY10" fmla="*/ 96256 h 118155"/>
                    <a:gd name="connsiteX11" fmla="*/ 27153 w 91520"/>
                    <a:gd name="connsiteY11" fmla="*/ 96256 h 118155"/>
                    <a:gd name="connsiteX12" fmla="*/ 27153 w 91520"/>
                    <a:gd name="connsiteY12" fmla="*/ 68881 h 11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1520" h="118155">
                      <a:moveTo>
                        <a:pt x="27153" y="68881"/>
                      </a:moveTo>
                      <a:lnTo>
                        <a:pt x="82050" y="68881"/>
                      </a:lnTo>
                      <a:lnTo>
                        <a:pt x="82050" y="47573"/>
                      </a:lnTo>
                      <a:lnTo>
                        <a:pt x="27153" y="47573"/>
                      </a:lnTo>
                      <a:lnTo>
                        <a:pt x="27153" y="21900"/>
                      </a:lnTo>
                      <a:lnTo>
                        <a:pt x="89301" y="21900"/>
                      </a:lnTo>
                      <a:lnTo>
                        <a:pt x="89301" y="0"/>
                      </a:lnTo>
                      <a:lnTo>
                        <a:pt x="0" y="0"/>
                      </a:lnTo>
                      <a:lnTo>
                        <a:pt x="0" y="118156"/>
                      </a:lnTo>
                      <a:lnTo>
                        <a:pt x="91521" y="118156"/>
                      </a:lnTo>
                      <a:lnTo>
                        <a:pt x="91521" y="96256"/>
                      </a:lnTo>
                      <a:lnTo>
                        <a:pt x="27153" y="96256"/>
                      </a:lnTo>
                      <a:lnTo>
                        <a:pt x="27153" y="688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Volný tvar: obrazec 27">
                  <a:extLst>
                    <a:ext uri="{FF2B5EF4-FFF2-40B4-BE49-F238E27FC236}">
                      <a16:creationId xmlns:a16="http://schemas.microsoft.com/office/drawing/2014/main" id="{D8D3619B-2512-44D4-FE21-37DE64F772FB}"/>
                    </a:ext>
                  </a:extLst>
                </p:cNvPr>
                <p:cNvSpPr/>
                <p:nvPr/>
              </p:nvSpPr>
              <p:spPr>
                <a:xfrm>
                  <a:off x="7841325" y="2454295"/>
                  <a:ext cx="119561" cy="118155"/>
                </a:xfrm>
                <a:custGeom>
                  <a:avLst/>
                  <a:gdLst>
                    <a:gd name="connsiteX0" fmla="*/ 116676 w 119561"/>
                    <a:gd name="connsiteY0" fmla="*/ 0 h 118155"/>
                    <a:gd name="connsiteX1" fmla="*/ 87156 w 119561"/>
                    <a:gd name="connsiteY1" fmla="*/ 0 h 118155"/>
                    <a:gd name="connsiteX2" fmla="*/ 60447 w 119561"/>
                    <a:gd name="connsiteY2" fmla="*/ 38325 h 118155"/>
                    <a:gd name="connsiteX3" fmla="*/ 33294 w 119561"/>
                    <a:gd name="connsiteY3" fmla="*/ 0 h 118155"/>
                    <a:gd name="connsiteX4" fmla="*/ 2220 w 119561"/>
                    <a:gd name="connsiteY4" fmla="*/ 0 h 118155"/>
                    <a:gd name="connsiteX5" fmla="*/ 43726 w 119561"/>
                    <a:gd name="connsiteY5" fmla="*/ 58079 h 118155"/>
                    <a:gd name="connsiteX6" fmla="*/ 0 w 119561"/>
                    <a:gd name="connsiteY6" fmla="*/ 118156 h 118155"/>
                    <a:gd name="connsiteX7" fmla="*/ 31370 w 119561"/>
                    <a:gd name="connsiteY7" fmla="*/ 118156 h 118155"/>
                    <a:gd name="connsiteX8" fmla="*/ 59411 w 119561"/>
                    <a:gd name="connsiteY8" fmla="*/ 77167 h 118155"/>
                    <a:gd name="connsiteX9" fmla="*/ 87969 w 119561"/>
                    <a:gd name="connsiteY9" fmla="*/ 118156 h 118155"/>
                    <a:gd name="connsiteX10" fmla="*/ 119561 w 119561"/>
                    <a:gd name="connsiteY10" fmla="*/ 118156 h 118155"/>
                    <a:gd name="connsiteX11" fmla="*/ 75466 w 119561"/>
                    <a:gd name="connsiteY11" fmla="*/ 57043 h 118155"/>
                    <a:gd name="connsiteX12" fmla="*/ 116676 w 119561"/>
                    <a:gd name="connsiteY12" fmla="*/ 0 h 11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61" h="118155">
                      <a:moveTo>
                        <a:pt x="116676" y="0"/>
                      </a:moveTo>
                      <a:lnTo>
                        <a:pt x="87156" y="0"/>
                      </a:lnTo>
                      <a:lnTo>
                        <a:pt x="60447" y="38325"/>
                      </a:lnTo>
                      <a:lnTo>
                        <a:pt x="33294" y="0"/>
                      </a:lnTo>
                      <a:lnTo>
                        <a:pt x="2220" y="0"/>
                      </a:lnTo>
                      <a:lnTo>
                        <a:pt x="43726" y="58079"/>
                      </a:lnTo>
                      <a:lnTo>
                        <a:pt x="0" y="118156"/>
                      </a:lnTo>
                      <a:lnTo>
                        <a:pt x="31370" y="118156"/>
                      </a:lnTo>
                      <a:lnTo>
                        <a:pt x="59411" y="77167"/>
                      </a:lnTo>
                      <a:lnTo>
                        <a:pt x="87969" y="118156"/>
                      </a:lnTo>
                      <a:lnTo>
                        <a:pt x="119561" y="118156"/>
                      </a:lnTo>
                      <a:lnTo>
                        <a:pt x="75466" y="57043"/>
                      </a:lnTo>
                      <a:lnTo>
                        <a:pt x="116676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Volný tvar: obrazec 28">
                  <a:extLst>
                    <a:ext uri="{FF2B5EF4-FFF2-40B4-BE49-F238E27FC236}">
                      <a16:creationId xmlns:a16="http://schemas.microsoft.com/office/drawing/2014/main" id="{1BAF97D6-67C3-50AE-4F0F-C9E9659BE22C}"/>
                    </a:ext>
                  </a:extLst>
                </p:cNvPr>
                <p:cNvSpPr/>
                <p:nvPr/>
              </p:nvSpPr>
              <p:spPr>
                <a:xfrm>
                  <a:off x="8023183" y="2454221"/>
                  <a:ext cx="108389" cy="118229"/>
                </a:xfrm>
                <a:custGeom>
                  <a:avLst/>
                  <a:gdLst>
                    <a:gd name="connsiteX0" fmla="*/ 86786 w 108389"/>
                    <a:gd name="connsiteY0" fmla="*/ 56821 h 118229"/>
                    <a:gd name="connsiteX1" fmla="*/ 98327 w 108389"/>
                    <a:gd name="connsiteY1" fmla="*/ 46167 h 118229"/>
                    <a:gd name="connsiteX2" fmla="*/ 102471 w 108389"/>
                    <a:gd name="connsiteY2" fmla="*/ 30778 h 118229"/>
                    <a:gd name="connsiteX3" fmla="*/ 90929 w 108389"/>
                    <a:gd name="connsiteY3" fmla="*/ 8286 h 118229"/>
                    <a:gd name="connsiteX4" fmla="*/ 57783 w 108389"/>
                    <a:gd name="connsiteY4" fmla="*/ 0 h 118229"/>
                    <a:gd name="connsiteX5" fmla="*/ 0 w 108389"/>
                    <a:gd name="connsiteY5" fmla="*/ 0 h 118229"/>
                    <a:gd name="connsiteX6" fmla="*/ 0 w 108389"/>
                    <a:gd name="connsiteY6" fmla="*/ 118230 h 118229"/>
                    <a:gd name="connsiteX7" fmla="*/ 61112 w 108389"/>
                    <a:gd name="connsiteY7" fmla="*/ 118230 h 118229"/>
                    <a:gd name="connsiteX8" fmla="*/ 96330 w 108389"/>
                    <a:gd name="connsiteY8" fmla="*/ 109869 h 118229"/>
                    <a:gd name="connsiteX9" fmla="*/ 108390 w 108389"/>
                    <a:gd name="connsiteY9" fmla="*/ 85972 h 118229"/>
                    <a:gd name="connsiteX10" fmla="*/ 102619 w 108389"/>
                    <a:gd name="connsiteY10" fmla="*/ 67475 h 118229"/>
                    <a:gd name="connsiteX11" fmla="*/ 86712 w 108389"/>
                    <a:gd name="connsiteY11" fmla="*/ 56747 h 118229"/>
                    <a:gd name="connsiteX12" fmla="*/ 27153 w 108389"/>
                    <a:gd name="connsiteY12" fmla="*/ 20642 h 118229"/>
                    <a:gd name="connsiteX13" fmla="*/ 54306 w 108389"/>
                    <a:gd name="connsiteY13" fmla="*/ 20642 h 118229"/>
                    <a:gd name="connsiteX14" fmla="*/ 69695 w 108389"/>
                    <a:gd name="connsiteY14" fmla="*/ 24119 h 118229"/>
                    <a:gd name="connsiteX15" fmla="*/ 74948 w 108389"/>
                    <a:gd name="connsiteY15" fmla="*/ 34478 h 118229"/>
                    <a:gd name="connsiteX16" fmla="*/ 69695 w 108389"/>
                    <a:gd name="connsiteY16" fmla="*/ 44984 h 118229"/>
                    <a:gd name="connsiteX17" fmla="*/ 54306 w 108389"/>
                    <a:gd name="connsiteY17" fmla="*/ 48535 h 118229"/>
                    <a:gd name="connsiteX18" fmla="*/ 27153 w 108389"/>
                    <a:gd name="connsiteY18" fmla="*/ 48535 h 118229"/>
                    <a:gd name="connsiteX19" fmla="*/ 27153 w 108389"/>
                    <a:gd name="connsiteY19" fmla="*/ 20642 h 118229"/>
                    <a:gd name="connsiteX20" fmla="*/ 75392 w 108389"/>
                    <a:gd name="connsiteY20" fmla="*/ 94110 h 118229"/>
                    <a:gd name="connsiteX21" fmla="*/ 59115 w 108389"/>
                    <a:gd name="connsiteY21" fmla="*/ 97662 h 118229"/>
                    <a:gd name="connsiteX22" fmla="*/ 27227 w 108389"/>
                    <a:gd name="connsiteY22" fmla="*/ 97662 h 118229"/>
                    <a:gd name="connsiteX23" fmla="*/ 27227 w 108389"/>
                    <a:gd name="connsiteY23" fmla="*/ 68437 h 118229"/>
                    <a:gd name="connsiteX24" fmla="*/ 59115 w 108389"/>
                    <a:gd name="connsiteY24" fmla="*/ 68437 h 118229"/>
                    <a:gd name="connsiteX25" fmla="*/ 80867 w 108389"/>
                    <a:gd name="connsiteY25" fmla="*/ 83160 h 118229"/>
                    <a:gd name="connsiteX26" fmla="*/ 75392 w 108389"/>
                    <a:gd name="connsiteY26" fmla="*/ 94110 h 118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08389" h="118229">
                      <a:moveTo>
                        <a:pt x="86786" y="56821"/>
                      </a:moveTo>
                      <a:cubicBezTo>
                        <a:pt x="91743" y="54232"/>
                        <a:pt x="95590" y="50680"/>
                        <a:pt x="98327" y="46167"/>
                      </a:cubicBezTo>
                      <a:cubicBezTo>
                        <a:pt x="101065" y="41654"/>
                        <a:pt x="102471" y="36549"/>
                        <a:pt x="102471" y="30778"/>
                      </a:cubicBezTo>
                      <a:cubicBezTo>
                        <a:pt x="102471" y="21308"/>
                        <a:pt x="98623" y="13835"/>
                        <a:pt x="90929" y="8286"/>
                      </a:cubicBezTo>
                      <a:cubicBezTo>
                        <a:pt x="83234" y="2737"/>
                        <a:pt x="72136" y="0"/>
                        <a:pt x="57783" y="0"/>
                      </a:cubicBezTo>
                      <a:lnTo>
                        <a:pt x="0" y="0"/>
                      </a:lnTo>
                      <a:lnTo>
                        <a:pt x="0" y="118230"/>
                      </a:lnTo>
                      <a:lnTo>
                        <a:pt x="61112" y="118230"/>
                      </a:lnTo>
                      <a:cubicBezTo>
                        <a:pt x="76502" y="118230"/>
                        <a:pt x="88265" y="115418"/>
                        <a:pt x="96330" y="109869"/>
                      </a:cubicBezTo>
                      <a:cubicBezTo>
                        <a:pt x="104394" y="104320"/>
                        <a:pt x="108390" y="96330"/>
                        <a:pt x="108390" y="85972"/>
                      </a:cubicBezTo>
                      <a:cubicBezTo>
                        <a:pt x="108390" y="78647"/>
                        <a:pt x="106466" y="72506"/>
                        <a:pt x="102619" y="67475"/>
                      </a:cubicBezTo>
                      <a:cubicBezTo>
                        <a:pt x="98771" y="62444"/>
                        <a:pt x="93518" y="58893"/>
                        <a:pt x="86712" y="56747"/>
                      </a:cubicBezTo>
                      <a:close/>
                      <a:moveTo>
                        <a:pt x="27153" y="20642"/>
                      </a:moveTo>
                      <a:lnTo>
                        <a:pt x="54306" y="20642"/>
                      </a:lnTo>
                      <a:cubicBezTo>
                        <a:pt x="61038" y="20642"/>
                        <a:pt x="66217" y="21826"/>
                        <a:pt x="69695" y="24119"/>
                      </a:cubicBezTo>
                      <a:cubicBezTo>
                        <a:pt x="73172" y="26413"/>
                        <a:pt x="74948" y="29890"/>
                        <a:pt x="74948" y="34478"/>
                      </a:cubicBezTo>
                      <a:cubicBezTo>
                        <a:pt x="74948" y="39065"/>
                        <a:pt x="73172" y="42616"/>
                        <a:pt x="69695" y="44984"/>
                      </a:cubicBezTo>
                      <a:cubicBezTo>
                        <a:pt x="66217" y="47351"/>
                        <a:pt x="61112" y="48535"/>
                        <a:pt x="54306" y="48535"/>
                      </a:cubicBezTo>
                      <a:lnTo>
                        <a:pt x="27153" y="48535"/>
                      </a:lnTo>
                      <a:lnTo>
                        <a:pt x="27153" y="20642"/>
                      </a:lnTo>
                      <a:close/>
                      <a:moveTo>
                        <a:pt x="75392" y="94110"/>
                      </a:moveTo>
                      <a:cubicBezTo>
                        <a:pt x="71766" y="96478"/>
                        <a:pt x="66291" y="97662"/>
                        <a:pt x="59115" y="97662"/>
                      </a:cubicBezTo>
                      <a:lnTo>
                        <a:pt x="27227" y="97662"/>
                      </a:lnTo>
                      <a:lnTo>
                        <a:pt x="27227" y="68437"/>
                      </a:lnTo>
                      <a:lnTo>
                        <a:pt x="59115" y="68437"/>
                      </a:lnTo>
                      <a:cubicBezTo>
                        <a:pt x="73616" y="68437"/>
                        <a:pt x="80867" y="73320"/>
                        <a:pt x="80867" y="83160"/>
                      </a:cubicBezTo>
                      <a:cubicBezTo>
                        <a:pt x="80867" y="88117"/>
                        <a:pt x="79017" y="91743"/>
                        <a:pt x="75392" y="9411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Volný tvar: obrazec 30">
                  <a:extLst>
                    <a:ext uri="{FF2B5EF4-FFF2-40B4-BE49-F238E27FC236}">
                      <a16:creationId xmlns:a16="http://schemas.microsoft.com/office/drawing/2014/main" id="{3802405C-46BE-46BF-B6CF-2052B1A486D3}"/>
                    </a:ext>
                  </a:extLst>
                </p:cNvPr>
                <p:cNvSpPr/>
                <p:nvPr/>
              </p:nvSpPr>
              <p:spPr>
                <a:xfrm>
                  <a:off x="8131350" y="2454295"/>
                  <a:ext cx="119043" cy="118155"/>
                </a:xfrm>
                <a:custGeom>
                  <a:avLst/>
                  <a:gdLst>
                    <a:gd name="connsiteX0" fmla="*/ 60669 w 119043"/>
                    <a:gd name="connsiteY0" fmla="*/ 52456 h 118155"/>
                    <a:gd name="connsiteX1" fmla="*/ 29077 w 119043"/>
                    <a:gd name="connsiteY1" fmla="*/ 0 h 118155"/>
                    <a:gd name="connsiteX2" fmla="*/ 0 w 119043"/>
                    <a:gd name="connsiteY2" fmla="*/ 0 h 118155"/>
                    <a:gd name="connsiteX3" fmla="*/ 45797 w 119043"/>
                    <a:gd name="connsiteY3" fmla="*/ 75984 h 118155"/>
                    <a:gd name="connsiteX4" fmla="*/ 45797 w 119043"/>
                    <a:gd name="connsiteY4" fmla="*/ 118156 h 118155"/>
                    <a:gd name="connsiteX5" fmla="*/ 73172 w 119043"/>
                    <a:gd name="connsiteY5" fmla="*/ 118156 h 118155"/>
                    <a:gd name="connsiteX6" fmla="*/ 73172 w 119043"/>
                    <a:gd name="connsiteY6" fmla="*/ 76280 h 118155"/>
                    <a:gd name="connsiteX7" fmla="*/ 119044 w 119043"/>
                    <a:gd name="connsiteY7" fmla="*/ 0 h 118155"/>
                    <a:gd name="connsiteX8" fmla="*/ 92261 w 119043"/>
                    <a:gd name="connsiteY8" fmla="*/ 0 h 118155"/>
                    <a:gd name="connsiteX9" fmla="*/ 60669 w 119043"/>
                    <a:gd name="connsiteY9" fmla="*/ 52456 h 11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9043" h="118155">
                      <a:moveTo>
                        <a:pt x="60669" y="52456"/>
                      </a:moveTo>
                      <a:lnTo>
                        <a:pt x="29077" y="0"/>
                      </a:lnTo>
                      <a:lnTo>
                        <a:pt x="0" y="0"/>
                      </a:lnTo>
                      <a:lnTo>
                        <a:pt x="45797" y="75984"/>
                      </a:lnTo>
                      <a:lnTo>
                        <a:pt x="45797" y="118156"/>
                      </a:lnTo>
                      <a:lnTo>
                        <a:pt x="73172" y="118156"/>
                      </a:lnTo>
                      <a:lnTo>
                        <a:pt x="73172" y="76280"/>
                      </a:lnTo>
                      <a:lnTo>
                        <a:pt x="119044" y="0"/>
                      </a:lnTo>
                      <a:lnTo>
                        <a:pt x="92261" y="0"/>
                      </a:lnTo>
                      <a:lnTo>
                        <a:pt x="60669" y="524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Volný tvar: obrazec 31">
                  <a:extLst>
                    <a:ext uri="{FF2B5EF4-FFF2-40B4-BE49-F238E27FC236}">
                      <a16:creationId xmlns:a16="http://schemas.microsoft.com/office/drawing/2014/main" id="{8BA6FE14-E98D-0FE3-A359-204C051274DA}"/>
                    </a:ext>
                  </a:extLst>
                </p:cNvPr>
                <p:cNvSpPr/>
                <p:nvPr/>
              </p:nvSpPr>
              <p:spPr>
                <a:xfrm>
                  <a:off x="8262527" y="2454295"/>
                  <a:ext cx="118895" cy="118229"/>
                </a:xfrm>
                <a:custGeom>
                  <a:avLst/>
                  <a:gdLst>
                    <a:gd name="connsiteX0" fmla="*/ 87747 w 118895"/>
                    <a:gd name="connsiteY0" fmla="*/ 7325 h 118229"/>
                    <a:gd name="connsiteX1" fmla="*/ 53714 w 118895"/>
                    <a:gd name="connsiteY1" fmla="*/ 0 h 118229"/>
                    <a:gd name="connsiteX2" fmla="*/ 0 w 118895"/>
                    <a:gd name="connsiteY2" fmla="*/ 0 h 118229"/>
                    <a:gd name="connsiteX3" fmla="*/ 0 w 118895"/>
                    <a:gd name="connsiteY3" fmla="*/ 118230 h 118229"/>
                    <a:gd name="connsiteX4" fmla="*/ 53714 w 118895"/>
                    <a:gd name="connsiteY4" fmla="*/ 118230 h 118229"/>
                    <a:gd name="connsiteX5" fmla="*/ 87747 w 118895"/>
                    <a:gd name="connsiteY5" fmla="*/ 110905 h 118229"/>
                    <a:gd name="connsiteX6" fmla="*/ 110683 w 118895"/>
                    <a:gd name="connsiteY6" fmla="*/ 90189 h 118229"/>
                    <a:gd name="connsiteX7" fmla="*/ 118896 w 118895"/>
                    <a:gd name="connsiteY7" fmla="*/ 59115 h 118229"/>
                    <a:gd name="connsiteX8" fmla="*/ 110683 w 118895"/>
                    <a:gd name="connsiteY8" fmla="*/ 28041 h 118229"/>
                    <a:gd name="connsiteX9" fmla="*/ 87747 w 118895"/>
                    <a:gd name="connsiteY9" fmla="*/ 7325 h 118229"/>
                    <a:gd name="connsiteX10" fmla="*/ 80645 w 118895"/>
                    <a:gd name="connsiteY10" fmla="*/ 85824 h 118229"/>
                    <a:gd name="connsiteX11" fmla="*/ 52382 w 118895"/>
                    <a:gd name="connsiteY11" fmla="*/ 95738 h 118229"/>
                    <a:gd name="connsiteX12" fmla="*/ 27375 w 118895"/>
                    <a:gd name="connsiteY12" fmla="*/ 95738 h 118229"/>
                    <a:gd name="connsiteX13" fmla="*/ 27375 w 118895"/>
                    <a:gd name="connsiteY13" fmla="*/ 22418 h 118229"/>
                    <a:gd name="connsiteX14" fmla="*/ 52382 w 118895"/>
                    <a:gd name="connsiteY14" fmla="*/ 22418 h 118229"/>
                    <a:gd name="connsiteX15" fmla="*/ 80645 w 118895"/>
                    <a:gd name="connsiteY15" fmla="*/ 32258 h 118229"/>
                    <a:gd name="connsiteX16" fmla="*/ 91225 w 118895"/>
                    <a:gd name="connsiteY16" fmla="*/ 59041 h 118229"/>
                    <a:gd name="connsiteX17" fmla="*/ 80645 w 118895"/>
                    <a:gd name="connsiteY17" fmla="*/ 85824 h 118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8895" h="118229">
                      <a:moveTo>
                        <a:pt x="87747" y="7325"/>
                      </a:moveTo>
                      <a:cubicBezTo>
                        <a:pt x="77907" y="2442"/>
                        <a:pt x="66587" y="0"/>
                        <a:pt x="53714" y="0"/>
                      </a:cubicBezTo>
                      <a:lnTo>
                        <a:pt x="0" y="0"/>
                      </a:lnTo>
                      <a:lnTo>
                        <a:pt x="0" y="118230"/>
                      </a:lnTo>
                      <a:lnTo>
                        <a:pt x="53714" y="118230"/>
                      </a:lnTo>
                      <a:cubicBezTo>
                        <a:pt x="66513" y="118230"/>
                        <a:pt x="77907" y="115788"/>
                        <a:pt x="87747" y="110905"/>
                      </a:cubicBezTo>
                      <a:cubicBezTo>
                        <a:pt x="97588" y="106022"/>
                        <a:pt x="105282" y="99141"/>
                        <a:pt x="110683" y="90189"/>
                      </a:cubicBezTo>
                      <a:cubicBezTo>
                        <a:pt x="116158" y="81311"/>
                        <a:pt x="118896" y="70953"/>
                        <a:pt x="118896" y="59115"/>
                      </a:cubicBezTo>
                      <a:cubicBezTo>
                        <a:pt x="118896" y="47277"/>
                        <a:pt x="116158" y="36919"/>
                        <a:pt x="110683" y="28041"/>
                      </a:cubicBezTo>
                      <a:cubicBezTo>
                        <a:pt x="105208" y="19162"/>
                        <a:pt x="97588" y="12282"/>
                        <a:pt x="87747" y="7325"/>
                      </a:cubicBezTo>
                      <a:close/>
                      <a:moveTo>
                        <a:pt x="80645" y="85824"/>
                      </a:moveTo>
                      <a:cubicBezTo>
                        <a:pt x="73616" y="92409"/>
                        <a:pt x="64220" y="95738"/>
                        <a:pt x="52382" y="95738"/>
                      </a:cubicBezTo>
                      <a:lnTo>
                        <a:pt x="27375" y="95738"/>
                      </a:lnTo>
                      <a:lnTo>
                        <a:pt x="27375" y="22418"/>
                      </a:lnTo>
                      <a:lnTo>
                        <a:pt x="52382" y="22418"/>
                      </a:lnTo>
                      <a:cubicBezTo>
                        <a:pt x="64220" y="22418"/>
                        <a:pt x="73616" y="25747"/>
                        <a:pt x="80645" y="32258"/>
                      </a:cubicBezTo>
                      <a:cubicBezTo>
                        <a:pt x="87674" y="38843"/>
                        <a:pt x="91225" y="47795"/>
                        <a:pt x="91225" y="59041"/>
                      </a:cubicBezTo>
                      <a:cubicBezTo>
                        <a:pt x="91225" y="70287"/>
                        <a:pt x="87674" y="79239"/>
                        <a:pt x="80645" y="858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Volný tvar: obrazec 32">
                  <a:extLst>
                    <a:ext uri="{FF2B5EF4-FFF2-40B4-BE49-F238E27FC236}">
                      <a16:creationId xmlns:a16="http://schemas.microsoft.com/office/drawing/2014/main" id="{6DABD701-73A9-2401-76F1-D7F63714B0A8}"/>
                    </a:ext>
                  </a:extLst>
                </p:cNvPr>
                <p:cNvSpPr/>
                <p:nvPr/>
              </p:nvSpPr>
              <p:spPr>
                <a:xfrm>
                  <a:off x="8401473" y="2454295"/>
                  <a:ext cx="86637" cy="118155"/>
                </a:xfrm>
                <a:custGeom>
                  <a:avLst/>
                  <a:gdLst>
                    <a:gd name="connsiteX0" fmla="*/ 27375 w 86637"/>
                    <a:gd name="connsiteY0" fmla="*/ 0 h 118155"/>
                    <a:gd name="connsiteX1" fmla="*/ 0 w 86637"/>
                    <a:gd name="connsiteY1" fmla="*/ 0 h 118155"/>
                    <a:gd name="connsiteX2" fmla="*/ 0 w 86637"/>
                    <a:gd name="connsiteY2" fmla="*/ 118156 h 118155"/>
                    <a:gd name="connsiteX3" fmla="*/ 86638 w 86637"/>
                    <a:gd name="connsiteY3" fmla="*/ 118156 h 118155"/>
                    <a:gd name="connsiteX4" fmla="*/ 86638 w 86637"/>
                    <a:gd name="connsiteY4" fmla="*/ 95886 h 118155"/>
                    <a:gd name="connsiteX5" fmla="*/ 27375 w 86637"/>
                    <a:gd name="connsiteY5" fmla="*/ 95886 h 118155"/>
                    <a:gd name="connsiteX6" fmla="*/ 27375 w 86637"/>
                    <a:gd name="connsiteY6" fmla="*/ 0 h 11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6637" h="118155">
                      <a:moveTo>
                        <a:pt x="27375" y="0"/>
                      </a:moveTo>
                      <a:lnTo>
                        <a:pt x="0" y="0"/>
                      </a:lnTo>
                      <a:lnTo>
                        <a:pt x="0" y="118156"/>
                      </a:lnTo>
                      <a:lnTo>
                        <a:pt x="86638" y="118156"/>
                      </a:lnTo>
                      <a:lnTo>
                        <a:pt x="86638" y="95886"/>
                      </a:lnTo>
                      <a:lnTo>
                        <a:pt x="27375" y="95886"/>
                      </a:lnTo>
                      <a:lnTo>
                        <a:pt x="2737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Volný tvar: obrazec 33">
                  <a:extLst>
                    <a:ext uri="{FF2B5EF4-FFF2-40B4-BE49-F238E27FC236}">
                      <a16:creationId xmlns:a16="http://schemas.microsoft.com/office/drawing/2014/main" id="{7D905B0F-2656-4222-229E-53BF129FC9BA}"/>
                    </a:ext>
                  </a:extLst>
                </p:cNvPr>
                <p:cNvSpPr/>
                <p:nvPr/>
              </p:nvSpPr>
              <p:spPr>
                <a:xfrm>
                  <a:off x="8502094" y="2454295"/>
                  <a:ext cx="91520" cy="118155"/>
                </a:xfrm>
                <a:custGeom>
                  <a:avLst/>
                  <a:gdLst>
                    <a:gd name="connsiteX0" fmla="*/ 27153 w 91520"/>
                    <a:gd name="connsiteY0" fmla="*/ 68881 h 118155"/>
                    <a:gd name="connsiteX1" fmla="*/ 82050 w 91520"/>
                    <a:gd name="connsiteY1" fmla="*/ 68881 h 118155"/>
                    <a:gd name="connsiteX2" fmla="*/ 82050 w 91520"/>
                    <a:gd name="connsiteY2" fmla="*/ 47573 h 118155"/>
                    <a:gd name="connsiteX3" fmla="*/ 27153 w 91520"/>
                    <a:gd name="connsiteY3" fmla="*/ 47573 h 118155"/>
                    <a:gd name="connsiteX4" fmla="*/ 27153 w 91520"/>
                    <a:gd name="connsiteY4" fmla="*/ 21900 h 118155"/>
                    <a:gd name="connsiteX5" fmla="*/ 89301 w 91520"/>
                    <a:gd name="connsiteY5" fmla="*/ 21900 h 118155"/>
                    <a:gd name="connsiteX6" fmla="*/ 89301 w 91520"/>
                    <a:gd name="connsiteY6" fmla="*/ 0 h 118155"/>
                    <a:gd name="connsiteX7" fmla="*/ 0 w 91520"/>
                    <a:gd name="connsiteY7" fmla="*/ 0 h 118155"/>
                    <a:gd name="connsiteX8" fmla="*/ 0 w 91520"/>
                    <a:gd name="connsiteY8" fmla="*/ 118156 h 118155"/>
                    <a:gd name="connsiteX9" fmla="*/ 91521 w 91520"/>
                    <a:gd name="connsiteY9" fmla="*/ 118156 h 118155"/>
                    <a:gd name="connsiteX10" fmla="*/ 91521 w 91520"/>
                    <a:gd name="connsiteY10" fmla="*/ 96256 h 118155"/>
                    <a:gd name="connsiteX11" fmla="*/ 27153 w 91520"/>
                    <a:gd name="connsiteY11" fmla="*/ 96256 h 118155"/>
                    <a:gd name="connsiteX12" fmla="*/ 27153 w 91520"/>
                    <a:gd name="connsiteY12" fmla="*/ 68881 h 11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1520" h="118155">
                      <a:moveTo>
                        <a:pt x="27153" y="68881"/>
                      </a:moveTo>
                      <a:lnTo>
                        <a:pt x="82050" y="68881"/>
                      </a:lnTo>
                      <a:lnTo>
                        <a:pt x="82050" y="47573"/>
                      </a:lnTo>
                      <a:lnTo>
                        <a:pt x="27153" y="47573"/>
                      </a:lnTo>
                      <a:lnTo>
                        <a:pt x="27153" y="21900"/>
                      </a:lnTo>
                      <a:lnTo>
                        <a:pt x="89301" y="21900"/>
                      </a:lnTo>
                      <a:lnTo>
                        <a:pt x="89301" y="0"/>
                      </a:lnTo>
                      <a:lnTo>
                        <a:pt x="0" y="0"/>
                      </a:lnTo>
                      <a:lnTo>
                        <a:pt x="0" y="118156"/>
                      </a:lnTo>
                      <a:lnTo>
                        <a:pt x="91521" y="118156"/>
                      </a:lnTo>
                      <a:lnTo>
                        <a:pt x="91521" y="96256"/>
                      </a:lnTo>
                      <a:lnTo>
                        <a:pt x="27153" y="96256"/>
                      </a:lnTo>
                      <a:lnTo>
                        <a:pt x="27153" y="688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Volný tvar: obrazec 38">
                  <a:extLst>
                    <a:ext uri="{FF2B5EF4-FFF2-40B4-BE49-F238E27FC236}">
                      <a16:creationId xmlns:a16="http://schemas.microsoft.com/office/drawing/2014/main" id="{8C49AE4B-22D5-3BD7-F28A-3524C1904346}"/>
                    </a:ext>
                  </a:extLst>
                </p:cNvPr>
                <p:cNvSpPr/>
                <p:nvPr/>
              </p:nvSpPr>
              <p:spPr>
                <a:xfrm>
                  <a:off x="8615737" y="2454295"/>
                  <a:ext cx="108389" cy="118155"/>
                </a:xfrm>
                <a:custGeom>
                  <a:avLst/>
                  <a:gdLst>
                    <a:gd name="connsiteX0" fmla="*/ 81385 w 108389"/>
                    <a:gd name="connsiteY0" fmla="*/ 71766 h 118155"/>
                    <a:gd name="connsiteX1" fmla="*/ 22640 w 108389"/>
                    <a:gd name="connsiteY1" fmla="*/ 0 h 118155"/>
                    <a:gd name="connsiteX2" fmla="*/ 0 w 108389"/>
                    <a:gd name="connsiteY2" fmla="*/ 0 h 118155"/>
                    <a:gd name="connsiteX3" fmla="*/ 0 w 108389"/>
                    <a:gd name="connsiteY3" fmla="*/ 118156 h 118155"/>
                    <a:gd name="connsiteX4" fmla="*/ 27005 w 108389"/>
                    <a:gd name="connsiteY4" fmla="*/ 118156 h 118155"/>
                    <a:gd name="connsiteX5" fmla="*/ 27005 w 108389"/>
                    <a:gd name="connsiteY5" fmla="*/ 46389 h 118155"/>
                    <a:gd name="connsiteX6" fmla="*/ 85972 w 108389"/>
                    <a:gd name="connsiteY6" fmla="*/ 118156 h 118155"/>
                    <a:gd name="connsiteX7" fmla="*/ 108390 w 108389"/>
                    <a:gd name="connsiteY7" fmla="*/ 118156 h 118155"/>
                    <a:gd name="connsiteX8" fmla="*/ 108390 w 108389"/>
                    <a:gd name="connsiteY8" fmla="*/ 0 h 118155"/>
                    <a:gd name="connsiteX9" fmla="*/ 81385 w 108389"/>
                    <a:gd name="connsiteY9" fmla="*/ 0 h 118155"/>
                    <a:gd name="connsiteX10" fmla="*/ 81385 w 108389"/>
                    <a:gd name="connsiteY10" fmla="*/ 71766 h 11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389" h="118155">
                      <a:moveTo>
                        <a:pt x="81385" y="71766"/>
                      </a:moveTo>
                      <a:lnTo>
                        <a:pt x="22640" y="0"/>
                      </a:lnTo>
                      <a:lnTo>
                        <a:pt x="0" y="0"/>
                      </a:lnTo>
                      <a:lnTo>
                        <a:pt x="0" y="118156"/>
                      </a:lnTo>
                      <a:lnTo>
                        <a:pt x="27005" y="118156"/>
                      </a:lnTo>
                      <a:lnTo>
                        <a:pt x="27005" y="46389"/>
                      </a:lnTo>
                      <a:lnTo>
                        <a:pt x="85972" y="118156"/>
                      </a:lnTo>
                      <a:lnTo>
                        <a:pt x="108390" y="118156"/>
                      </a:lnTo>
                      <a:lnTo>
                        <a:pt x="108390" y="0"/>
                      </a:lnTo>
                      <a:lnTo>
                        <a:pt x="81385" y="0"/>
                      </a:lnTo>
                      <a:lnTo>
                        <a:pt x="81385" y="7176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Volný tvar: obrazec 40">
                  <a:extLst>
                    <a:ext uri="{FF2B5EF4-FFF2-40B4-BE49-F238E27FC236}">
                      <a16:creationId xmlns:a16="http://schemas.microsoft.com/office/drawing/2014/main" id="{3C09AA6A-6854-FDB7-9705-52703C27FFB9}"/>
                    </a:ext>
                  </a:extLst>
                </p:cNvPr>
                <p:cNvSpPr/>
                <p:nvPr/>
              </p:nvSpPr>
              <p:spPr>
                <a:xfrm>
                  <a:off x="8751575" y="2454295"/>
                  <a:ext cx="27374" cy="118229"/>
                </a:xfrm>
                <a:custGeom>
                  <a:avLst/>
                  <a:gdLst>
                    <a:gd name="connsiteX0" fmla="*/ 0 w 27374"/>
                    <a:gd name="connsiteY0" fmla="*/ 0 h 118229"/>
                    <a:gd name="connsiteX1" fmla="*/ 27375 w 27374"/>
                    <a:gd name="connsiteY1" fmla="*/ 0 h 118229"/>
                    <a:gd name="connsiteX2" fmla="*/ 27375 w 27374"/>
                    <a:gd name="connsiteY2" fmla="*/ 118230 h 118229"/>
                    <a:gd name="connsiteX3" fmla="*/ 0 w 27374"/>
                    <a:gd name="connsiteY3" fmla="*/ 118230 h 118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374" h="118229">
                      <a:moveTo>
                        <a:pt x="0" y="0"/>
                      </a:moveTo>
                      <a:lnTo>
                        <a:pt x="27375" y="0"/>
                      </a:lnTo>
                      <a:lnTo>
                        <a:pt x="27375" y="118230"/>
                      </a:lnTo>
                      <a:lnTo>
                        <a:pt x="0" y="1182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Volný tvar: obrazec 51">
                  <a:extLst>
                    <a:ext uri="{FF2B5EF4-FFF2-40B4-BE49-F238E27FC236}">
                      <a16:creationId xmlns:a16="http://schemas.microsoft.com/office/drawing/2014/main" id="{97F6280E-5715-9F94-9C2B-6A991734B721}"/>
                    </a:ext>
                  </a:extLst>
                </p:cNvPr>
                <p:cNvSpPr/>
                <p:nvPr/>
              </p:nvSpPr>
              <p:spPr>
                <a:xfrm>
                  <a:off x="8749873" y="2420335"/>
                  <a:ext cx="51124" cy="24341"/>
                </a:xfrm>
                <a:custGeom>
                  <a:avLst/>
                  <a:gdLst>
                    <a:gd name="connsiteX0" fmla="*/ 51124 w 51124"/>
                    <a:gd name="connsiteY0" fmla="*/ 0 h 24341"/>
                    <a:gd name="connsiteX1" fmla="*/ 22788 w 51124"/>
                    <a:gd name="connsiteY1" fmla="*/ 0 h 24341"/>
                    <a:gd name="connsiteX2" fmla="*/ 0 w 51124"/>
                    <a:gd name="connsiteY2" fmla="*/ 24341 h 24341"/>
                    <a:gd name="connsiteX3" fmla="*/ 20568 w 51124"/>
                    <a:gd name="connsiteY3" fmla="*/ 24341 h 24341"/>
                    <a:gd name="connsiteX4" fmla="*/ 51124 w 51124"/>
                    <a:gd name="connsiteY4" fmla="*/ 0 h 24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124" h="24341">
                      <a:moveTo>
                        <a:pt x="51124" y="0"/>
                      </a:moveTo>
                      <a:lnTo>
                        <a:pt x="22788" y="0"/>
                      </a:lnTo>
                      <a:lnTo>
                        <a:pt x="0" y="24341"/>
                      </a:lnTo>
                      <a:lnTo>
                        <a:pt x="20568" y="24341"/>
                      </a:lnTo>
                      <a:lnTo>
                        <a:pt x="5112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26" name="Volný tvar: obrazec 1025">
                <a:extLst>
                  <a:ext uri="{FF2B5EF4-FFF2-40B4-BE49-F238E27FC236}">
                    <a16:creationId xmlns:a16="http://schemas.microsoft.com/office/drawing/2014/main" id="{E15D8F24-911F-C340-4953-E49B8650CD2A}"/>
                  </a:ext>
                </a:extLst>
              </p:cNvPr>
              <p:cNvSpPr/>
              <p:nvPr/>
            </p:nvSpPr>
            <p:spPr>
              <a:xfrm>
                <a:off x="7266379" y="2251647"/>
                <a:ext cx="6584" cy="320877"/>
              </a:xfrm>
              <a:custGeom>
                <a:avLst/>
                <a:gdLst>
                  <a:gd name="connsiteX0" fmla="*/ 0 w 6584"/>
                  <a:gd name="connsiteY0" fmla="*/ 0 h 320877"/>
                  <a:gd name="connsiteX1" fmla="*/ 6585 w 6584"/>
                  <a:gd name="connsiteY1" fmla="*/ 0 h 320877"/>
                  <a:gd name="connsiteX2" fmla="*/ 6585 w 6584"/>
                  <a:gd name="connsiteY2" fmla="*/ 320877 h 320877"/>
                  <a:gd name="connsiteX3" fmla="*/ 0 w 6584"/>
                  <a:gd name="connsiteY3" fmla="*/ 320877 h 320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4" h="320877">
                    <a:moveTo>
                      <a:pt x="0" y="0"/>
                    </a:moveTo>
                    <a:lnTo>
                      <a:pt x="6585" y="0"/>
                    </a:lnTo>
                    <a:lnTo>
                      <a:pt x="6585" y="320877"/>
                    </a:lnTo>
                    <a:lnTo>
                      <a:pt x="0" y="320877"/>
                    </a:lnTo>
                    <a:close/>
                  </a:path>
                </a:pathLst>
              </a:custGeom>
              <a:solidFill>
                <a:schemeClr val="bg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037" name="Volný tvar: obrazec 1036">
                <a:extLst>
                  <a:ext uri="{FF2B5EF4-FFF2-40B4-BE49-F238E27FC236}">
                    <a16:creationId xmlns:a16="http://schemas.microsoft.com/office/drawing/2014/main" id="{4376D626-F7D6-3E52-422F-CC68F6405573}"/>
                  </a:ext>
                </a:extLst>
              </p:cNvPr>
              <p:cNvSpPr/>
              <p:nvPr/>
            </p:nvSpPr>
            <p:spPr>
              <a:xfrm>
                <a:off x="6703790" y="2248540"/>
                <a:ext cx="309705" cy="168984"/>
              </a:xfrm>
              <a:custGeom>
                <a:avLst/>
                <a:gdLst>
                  <a:gd name="connsiteX0" fmla="*/ 280629 w 309705"/>
                  <a:gd name="connsiteY0" fmla="*/ 168984 h 168984"/>
                  <a:gd name="connsiteX1" fmla="*/ 309706 w 309705"/>
                  <a:gd name="connsiteY1" fmla="*/ 135764 h 168984"/>
                  <a:gd name="connsiteX2" fmla="*/ 154853 w 309705"/>
                  <a:gd name="connsiteY2" fmla="*/ 0 h 168984"/>
                  <a:gd name="connsiteX3" fmla="*/ 0 w 309705"/>
                  <a:gd name="connsiteY3" fmla="*/ 135764 h 168984"/>
                  <a:gd name="connsiteX4" fmla="*/ 29151 w 309705"/>
                  <a:gd name="connsiteY4" fmla="*/ 168984 h 168984"/>
                  <a:gd name="connsiteX5" fmla="*/ 154853 w 309705"/>
                  <a:gd name="connsiteY5" fmla="*/ 58745 h 168984"/>
                  <a:gd name="connsiteX6" fmla="*/ 280629 w 309705"/>
                  <a:gd name="connsiteY6" fmla="*/ 168984 h 168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705" h="168984">
                    <a:moveTo>
                      <a:pt x="280629" y="168984"/>
                    </a:moveTo>
                    <a:lnTo>
                      <a:pt x="309706" y="135764"/>
                    </a:lnTo>
                    <a:lnTo>
                      <a:pt x="154853" y="0"/>
                    </a:lnTo>
                    <a:lnTo>
                      <a:pt x="0" y="135764"/>
                    </a:lnTo>
                    <a:lnTo>
                      <a:pt x="29151" y="168984"/>
                    </a:lnTo>
                    <a:lnTo>
                      <a:pt x="154853" y="58745"/>
                    </a:lnTo>
                    <a:lnTo>
                      <a:pt x="280629" y="168984"/>
                    </a:lnTo>
                    <a:close/>
                  </a:path>
                </a:pathLst>
              </a:custGeom>
              <a:solidFill>
                <a:schemeClr val="bg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039" name="Volný tvar: obrazec 1038">
                <a:extLst>
                  <a:ext uri="{FF2B5EF4-FFF2-40B4-BE49-F238E27FC236}">
                    <a16:creationId xmlns:a16="http://schemas.microsoft.com/office/drawing/2014/main" id="{322F0BA3-2F56-8753-AEB2-18B5A34BB603}"/>
                  </a:ext>
                </a:extLst>
              </p:cNvPr>
              <p:cNvSpPr/>
              <p:nvPr/>
            </p:nvSpPr>
            <p:spPr>
              <a:xfrm>
                <a:off x="6829640" y="2406574"/>
                <a:ext cx="309779" cy="168984"/>
              </a:xfrm>
              <a:custGeom>
                <a:avLst/>
                <a:gdLst>
                  <a:gd name="connsiteX0" fmla="*/ 280629 w 309779"/>
                  <a:gd name="connsiteY0" fmla="*/ 0 h 168984"/>
                  <a:gd name="connsiteX1" fmla="*/ 154927 w 309779"/>
                  <a:gd name="connsiteY1" fmla="*/ 110239 h 168984"/>
                  <a:gd name="connsiteX2" fmla="*/ 29151 w 309779"/>
                  <a:gd name="connsiteY2" fmla="*/ 0 h 168984"/>
                  <a:gd name="connsiteX3" fmla="*/ 0 w 309779"/>
                  <a:gd name="connsiteY3" fmla="*/ 33220 h 168984"/>
                  <a:gd name="connsiteX4" fmla="*/ 154927 w 309779"/>
                  <a:gd name="connsiteY4" fmla="*/ 168984 h 168984"/>
                  <a:gd name="connsiteX5" fmla="*/ 309780 w 309779"/>
                  <a:gd name="connsiteY5" fmla="*/ 33220 h 168984"/>
                  <a:gd name="connsiteX6" fmla="*/ 280629 w 309779"/>
                  <a:gd name="connsiteY6" fmla="*/ 0 h 168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779" h="168984">
                    <a:moveTo>
                      <a:pt x="280629" y="0"/>
                    </a:moveTo>
                    <a:lnTo>
                      <a:pt x="154927" y="110239"/>
                    </a:lnTo>
                    <a:lnTo>
                      <a:pt x="29151" y="0"/>
                    </a:lnTo>
                    <a:lnTo>
                      <a:pt x="0" y="33220"/>
                    </a:lnTo>
                    <a:lnTo>
                      <a:pt x="154927" y="168984"/>
                    </a:lnTo>
                    <a:lnTo>
                      <a:pt x="309780" y="33220"/>
                    </a:lnTo>
                    <a:lnTo>
                      <a:pt x="280629" y="0"/>
                    </a:ln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BA1D7F7B-C1C2-7D09-3A87-5F3F2F036F7E}"/>
              </a:ext>
            </a:extLst>
          </p:cNvPr>
          <p:cNvSpPr txBox="1">
            <a:spLocks/>
          </p:cNvSpPr>
          <p:nvPr/>
        </p:nvSpPr>
        <p:spPr>
          <a:xfrm>
            <a:off x="594464" y="1469465"/>
            <a:ext cx="2572820" cy="249299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Vývoj cen nemovitostí v ČR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useo 700"/>
              <a:ea typeface="+mj-ea"/>
              <a:cs typeface="+mj-cs"/>
            </a:endParaRPr>
          </a:p>
        </p:txBody>
      </p:sp>
      <p:sp>
        <p:nvSpPr>
          <p:cNvPr id="54" name="Nadpis 53">
            <a:extLst>
              <a:ext uri="{FF2B5EF4-FFF2-40B4-BE49-F238E27FC236}">
                <a16:creationId xmlns:a16="http://schemas.microsoft.com/office/drawing/2014/main" id="{E9392707-2384-64E2-E6AA-04662E493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463" y="546045"/>
            <a:ext cx="11010161" cy="886397"/>
          </a:xfrm>
        </p:spPr>
        <p:txBody>
          <a:bodyPr/>
          <a:lstStyle/>
          <a:p>
            <a:r>
              <a:rPr lang="cs-CZ" dirty="0"/>
              <a:t>Ve 4. čtvrtletí 2024</a:t>
            </a:r>
            <a:br>
              <a:rPr lang="cs-CZ" dirty="0"/>
            </a:br>
            <a:r>
              <a:rPr lang="cs-CZ" dirty="0">
                <a:solidFill>
                  <a:schemeClr val="bg2"/>
                </a:solidFill>
              </a:rPr>
              <a:t>rostly ceny všech kategorií nemovitostí</a:t>
            </a:r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1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B025E-C335-E236-E546-647DE461E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Nadpis 30">
            <a:extLst>
              <a:ext uri="{FF2B5EF4-FFF2-40B4-BE49-F238E27FC236}">
                <a16:creationId xmlns:a16="http://schemas.microsoft.com/office/drawing/2014/main" id="{2758C972-7A0B-156B-7245-C4471377C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ČSOB </a:t>
            </a:r>
            <a:r>
              <a:rPr lang="cs-CZ">
                <a:solidFill>
                  <a:schemeClr val="bg2"/>
                </a:solidFill>
              </a:rPr>
              <a:t>Index bydlení</a:t>
            </a:r>
          </a:p>
        </p:txBody>
      </p:sp>
      <p:sp>
        <p:nvSpPr>
          <p:cNvPr id="51" name="Nadpis 1">
            <a:extLst>
              <a:ext uri="{FF2B5EF4-FFF2-40B4-BE49-F238E27FC236}">
                <a16:creationId xmlns:a16="http://schemas.microsoft.com/office/drawing/2014/main" id="{312990F4-AF7B-DA52-4E47-5B110239E1ED}"/>
              </a:ext>
            </a:extLst>
          </p:cNvPr>
          <p:cNvSpPr txBox="1">
            <a:spLocks/>
          </p:cNvSpPr>
          <p:nvPr/>
        </p:nvSpPr>
        <p:spPr>
          <a:xfrm>
            <a:off x="587376" y="1111350"/>
            <a:ext cx="1567667" cy="2492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800" b="0">
                <a:solidFill>
                  <a:schemeClr val="bg2"/>
                </a:solidFill>
                <a:latin typeface="+mn-lt"/>
              </a:rPr>
              <a:t>1Q/2010 = 100</a:t>
            </a:r>
            <a:endParaRPr lang="cs-CZ" sz="2800" b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94" name="Obdélník: se zakulacenými horními rohy 93">
            <a:extLst>
              <a:ext uri="{FF2B5EF4-FFF2-40B4-BE49-F238E27FC236}">
                <a16:creationId xmlns:a16="http://schemas.microsoft.com/office/drawing/2014/main" id="{32B6ECA3-D6B7-A3F3-066A-CE5E17E732E3}"/>
              </a:ext>
            </a:extLst>
          </p:cNvPr>
          <p:cNvSpPr/>
          <p:nvPr/>
        </p:nvSpPr>
        <p:spPr>
          <a:xfrm>
            <a:off x="587375" y="1447800"/>
            <a:ext cx="3401482" cy="5410200"/>
          </a:xfrm>
          <a:prstGeom prst="round2SameRect">
            <a:avLst>
              <a:gd name="adj1" fmla="val 7573"/>
              <a:gd name="adj2" fmla="val 0"/>
            </a:avLst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100000">
                <a:schemeClr val="tx2">
                  <a:alpha val="12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err="1"/>
          </a:p>
        </p:txBody>
      </p:sp>
      <p:grpSp>
        <p:nvGrpSpPr>
          <p:cNvPr id="63" name="Group 4">
            <a:extLst>
              <a:ext uri="{FF2B5EF4-FFF2-40B4-BE49-F238E27FC236}">
                <a16:creationId xmlns:a16="http://schemas.microsoft.com/office/drawing/2014/main" id="{0B422728-45F7-AE4A-668E-8B85CD848EF4}"/>
              </a:ext>
            </a:extLst>
          </p:cNvPr>
          <p:cNvGrpSpPr/>
          <p:nvPr/>
        </p:nvGrpSpPr>
        <p:grpSpPr>
          <a:xfrm>
            <a:off x="725305" y="1595794"/>
            <a:ext cx="499110" cy="499108"/>
            <a:chOff x="7616371" y="2789293"/>
            <a:chExt cx="499110" cy="499108"/>
          </a:xfrm>
        </p:grpSpPr>
        <p:sp>
          <p:nvSpPr>
            <p:cNvPr id="64" name="Ovál 63">
              <a:extLst>
                <a:ext uri="{FF2B5EF4-FFF2-40B4-BE49-F238E27FC236}">
                  <a16:creationId xmlns:a16="http://schemas.microsoft.com/office/drawing/2014/main" id="{B6192B6D-E9CE-874F-C61C-F096D0E5A7B8}"/>
                </a:ext>
              </a:extLst>
            </p:cNvPr>
            <p:cNvSpPr/>
            <p:nvPr/>
          </p:nvSpPr>
          <p:spPr>
            <a:xfrm>
              <a:off x="7616371" y="2789293"/>
              <a:ext cx="499110" cy="49910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cs-CZ"/>
            </a:p>
          </p:txBody>
        </p:sp>
        <p:pic>
          <p:nvPicPr>
            <p:cNvPr id="65" name="Graphic 54">
              <a:extLst>
                <a:ext uri="{FF2B5EF4-FFF2-40B4-BE49-F238E27FC236}">
                  <a16:creationId xmlns:a16="http://schemas.microsoft.com/office/drawing/2014/main" id="{FF5C321E-D705-1568-6F6B-E3931E0A7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683726" y="2933213"/>
              <a:ext cx="359728" cy="211268"/>
            </a:xfrm>
            <a:prstGeom prst="rect">
              <a:avLst/>
            </a:prstGeom>
          </p:spPr>
        </p:pic>
      </p:grpSp>
      <p:sp>
        <p:nvSpPr>
          <p:cNvPr id="66" name="Tabulka 3 Cell 1, 2 to Text">
            <a:extLst>
              <a:ext uri="{FF2B5EF4-FFF2-40B4-BE49-F238E27FC236}">
                <a16:creationId xmlns:a16="http://schemas.microsoft.com/office/drawing/2014/main" id="{4522FAE3-9594-4938-9141-113F4D93FD30}"/>
              </a:ext>
            </a:extLst>
          </p:cNvPr>
          <p:cNvSpPr txBox="1"/>
          <p:nvPr/>
        </p:nvSpPr>
        <p:spPr>
          <a:xfrm>
            <a:off x="1332365" y="1687516"/>
            <a:ext cx="1203498" cy="31566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Byty</a:t>
            </a:r>
          </a:p>
        </p:txBody>
      </p:sp>
      <p:graphicFrame>
        <p:nvGraphicFramePr>
          <p:cNvPr id="77" name="Zástupný obsah 6">
            <a:extLst>
              <a:ext uri="{FF2B5EF4-FFF2-40B4-BE49-F238E27FC236}">
                <a16:creationId xmlns:a16="http://schemas.microsoft.com/office/drawing/2014/main" id="{43515EED-2F6D-ED82-016E-3507DA7F4E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412674"/>
              </p:ext>
            </p:extLst>
          </p:nvPr>
        </p:nvGraphicFramePr>
        <p:xfrm>
          <a:off x="437040" y="2067247"/>
          <a:ext cx="3688788" cy="4544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8" name="Volný tvar: obrazec 77">
            <a:extLst>
              <a:ext uri="{FF2B5EF4-FFF2-40B4-BE49-F238E27FC236}">
                <a16:creationId xmlns:a16="http://schemas.microsoft.com/office/drawing/2014/main" id="{C47AD679-DE4D-905A-CD45-EB739FF98E71}"/>
              </a:ext>
            </a:extLst>
          </p:cNvPr>
          <p:cNvSpPr/>
          <p:nvPr/>
        </p:nvSpPr>
        <p:spPr>
          <a:xfrm rot="16200000">
            <a:off x="1628482" y="2941074"/>
            <a:ext cx="732132" cy="1865214"/>
          </a:xfrm>
          <a:custGeom>
            <a:avLst/>
            <a:gdLst>
              <a:gd name="connsiteX0" fmla="*/ 0 w 1842247"/>
              <a:gd name="connsiteY0" fmla="*/ 0 h 625288"/>
              <a:gd name="connsiteX1" fmla="*/ 1842247 w 1842247"/>
              <a:gd name="connsiteY1" fmla="*/ 0 h 625288"/>
              <a:gd name="connsiteX2" fmla="*/ 1842247 w 1842247"/>
              <a:gd name="connsiteY2" fmla="*/ 625288 h 62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2247" h="625288">
                <a:moveTo>
                  <a:pt x="0" y="0"/>
                </a:moveTo>
                <a:lnTo>
                  <a:pt x="1842247" y="0"/>
                </a:lnTo>
                <a:lnTo>
                  <a:pt x="1842247" y="625288"/>
                </a:lnTo>
              </a:path>
            </a:pathLst>
          </a:custGeom>
          <a:noFill/>
          <a:ln w="15875">
            <a:solidFill>
              <a:schemeClr val="tx1">
                <a:lumMod val="60000"/>
                <a:lumOff val="40000"/>
              </a:schemeClr>
            </a:solidFill>
            <a:prstDash val="sysDot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9" name="Obdélník: se zakulacenými rohy 78">
            <a:extLst>
              <a:ext uri="{FF2B5EF4-FFF2-40B4-BE49-F238E27FC236}">
                <a16:creationId xmlns:a16="http://schemas.microsoft.com/office/drawing/2014/main" id="{957B305D-82A9-2593-FE7D-B4A3B822605D}"/>
              </a:ext>
            </a:extLst>
          </p:cNvPr>
          <p:cNvSpPr/>
          <p:nvPr/>
        </p:nvSpPr>
        <p:spPr>
          <a:xfrm>
            <a:off x="1603036" y="3324868"/>
            <a:ext cx="741521" cy="30646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cs-CZ" dirty="0"/>
              <a:t>+7,0 %</a:t>
            </a:r>
          </a:p>
        </p:txBody>
      </p:sp>
      <p:sp>
        <p:nvSpPr>
          <p:cNvPr id="80" name="Volný tvar: obrazec 79">
            <a:extLst>
              <a:ext uri="{FF2B5EF4-FFF2-40B4-BE49-F238E27FC236}">
                <a16:creationId xmlns:a16="http://schemas.microsoft.com/office/drawing/2014/main" id="{84C04C36-2798-EF83-FC77-566599DFFAB2}"/>
              </a:ext>
            </a:extLst>
          </p:cNvPr>
          <p:cNvSpPr/>
          <p:nvPr/>
        </p:nvSpPr>
        <p:spPr>
          <a:xfrm>
            <a:off x="3141260" y="4126868"/>
            <a:ext cx="455998" cy="732131"/>
          </a:xfrm>
          <a:custGeom>
            <a:avLst/>
            <a:gdLst>
              <a:gd name="connsiteX0" fmla="*/ 0 w 376518"/>
              <a:gd name="connsiteY0" fmla="*/ 316006 h 316006"/>
              <a:gd name="connsiteX1" fmla="*/ 376518 w 376518"/>
              <a:gd name="connsiteY1" fmla="*/ 316006 h 316006"/>
              <a:gd name="connsiteX2" fmla="*/ 376518 w 376518"/>
              <a:gd name="connsiteY2" fmla="*/ 0 h 316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518" h="316006">
                <a:moveTo>
                  <a:pt x="0" y="316006"/>
                </a:moveTo>
                <a:lnTo>
                  <a:pt x="376518" y="316006"/>
                </a:lnTo>
                <a:lnTo>
                  <a:pt x="376518" y="0"/>
                </a:lnTo>
              </a:path>
            </a:pathLst>
          </a:custGeom>
          <a:noFill/>
          <a:ln w="15875">
            <a:solidFill>
              <a:schemeClr val="tx1">
                <a:lumMod val="60000"/>
                <a:lumOff val="40000"/>
              </a:schemeClr>
            </a:solidFill>
            <a:prstDash val="sysDot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Obdélník: se zakulacenými rohy 80">
            <a:extLst>
              <a:ext uri="{FF2B5EF4-FFF2-40B4-BE49-F238E27FC236}">
                <a16:creationId xmlns:a16="http://schemas.microsoft.com/office/drawing/2014/main" id="{7BCE1A4B-244A-89CD-E41C-3AB6804F10DC}"/>
              </a:ext>
            </a:extLst>
          </p:cNvPr>
          <p:cNvSpPr/>
          <p:nvPr/>
        </p:nvSpPr>
        <p:spPr>
          <a:xfrm>
            <a:off x="3226497" y="4468397"/>
            <a:ext cx="741521" cy="30646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cs-CZ" dirty="0"/>
              <a:t>+3,4 %</a:t>
            </a:r>
          </a:p>
        </p:txBody>
      </p:sp>
      <p:graphicFrame>
        <p:nvGraphicFramePr>
          <p:cNvPr id="92" name="Tabulka 91">
            <a:extLst>
              <a:ext uri="{FF2B5EF4-FFF2-40B4-BE49-F238E27FC236}">
                <a16:creationId xmlns:a16="http://schemas.microsoft.com/office/drawing/2014/main" id="{F2D2324A-8CB2-41A9-A530-6442A17DA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879316"/>
              </p:ext>
            </p:extLst>
          </p:nvPr>
        </p:nvGraphicFramePr>
        <p:xfrm>
          <a:off x="879490" y="5710365"/>
          <a:ext cx="2786895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379">
                  <a:extLst>
                    <a:ext uri="{9D8B030D-6E8A-4147-A177-3AD203B41FA5}">
                      <a16:colId xmlns:a16="http://schemas.microsoft.com/office/drawing/2014/main" val="3412436340"/>
                    </a:ext>
                  </a:extLst>
                </a:gridCol>
                <a:gridCol w="557379">
                  <a:extLst>
                    <a:ext uri="{9D8B030D-6E8A-4147-A177-3AD203B41FA5}">
                      <a16:colId xmlns:a16="http://schemas.microsoft.com/office/drawing/2014/main" val="1409296431"/>
                    </a:ext>
                  </a:extLst>
                </a:gridCol>
                <a:gridCol w="557379">
                  <a:extLst>
                    <a:ext uri="{9D8B030D-6E8A-4147-A177-3AD203B41FA5}">
                      <a16:colId xmlns:a16="http://schemas.microsoft.com/office/drawing/2014/main" val="1971040139"/>
                    </a:ext>
                  </a:extLst>
                </a:gridCol>
                <a:gridCol w="557379">
                  <a:extLst>
                    <a:ext uri="{9D8B030D-6E8A-4147-A177-3AD203B41FA5}">
                      <a16:colId xmlns:a16="http://schemas.microsoft.com/office/drawing/2014/main" val="725280729"/>
                    </a:ext>
                  </a:extLst>
                </a:gridCol>
                <a:gridCol w="557379">
                  <a:extLst>
                    <a:ext uri="{9D8B030D-6E8A-4147-A177-3AD203B41FA5}">
                      <a16:colId xmlns:a16="http://schemas.microsoft.com/office/drawing/2014/main" val="125907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accent6"/>
                          </a:solidFill>
                        </a:rPr>
                        <a:t>Q4</a:t>
                      </a:r>
                    </a:p>
                    <a:p>
                      <a:r>
                        <a:rPr lang="cs-CZ" sz="1400" b="0" dirty="0">
                          <a:solidFill>
                            <a:schemeClr val="bg2"/>
                          </a:solidFill>
                        </a:rPr>
                        <a:t>2023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accent6"/>
                          </a:solidFill>
                        </a:rPr>
                        <a:t>Q1</a:t>
                      </a:r>
                    </a:p>
                    <a:p>
                      <a:r>
                        <a:rPr lang="cs-CZ" sz="1400" b="0" dirty="0">
                          <a:solidFill>
                            <a:schemeClr val="bg2"/>
                          </a:solidFill>
                        </a:rPr>
                        <a:t>2024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accent6"/>
                          </a:solidFill>
                        </a:rPr>
                        <a:t>Q2</a:t>
                      </a:r>
                    </a:p>
                    <a:p>
                      <a:r>
                        <a:rPr lang="cs-CZ" sz="1400" b="0" dirty="0">
                          <a:solidFill>
                            <a:schemeClr val="bg2"/>
                          </a:solidFill>
                        </a:rPr>
                        <a:t>2024</a:t>
                      </a:r>
                    </a:p>
                    <a:p>
                      <a:endParaRPr lang="cs-CZ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accent6"/>
                          </a:solidFill>
                        </a:rPr>
                        <a:t>Q3</a:t>
                      </a:r>
                    </a:p>
                    <a:p>
                      <a:r>
                        <a:rPr lang="cs-CZ" sz="1400" b="0" dirty="0">
                          <a:solidFill>
                            <a:schemeClr val="bg2"/>
                          </a:solidFill>
                        </a:rPr>
                        <a:t>2024</a:t>
                      </a:r>
                    </a:p>
                    <a:p>
                      <a:endParaRPr lang="cs-CZ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accent6"/>
                          </a:solidFill>
                        </a:rPr>
                        <a:t>Q4</a:t>
                      </a:r>
                    </a:p>
                    <a:p>
                      <a:r>
                        <a:rPr lang="cs-CZ" sz="1400" b="0" dirty="0">
                          <a:solidFill>
                            <a:schemeClr val="bg2"/>
                          </a:solidFill>
                        </a:rPr>
                        <a:t>2024</a:t>
                      </a:r>
                    </a:p>
                    <a:p>
                      <a:endParaRPr lang="cs-CZ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893812"/>
                  </a:ext>
                </a:extLst>
              </a:tr>
            </a:tbl>
          </a:graphicData>
        </a:graphic>
      </p:graphicFrame>
      <p:sp>
        <p:nvSpPr>
          <p:cNvPr id="116" name="Obdélník: se zakulacenými horními rohy 115">
            <a:extLst>
              <a:ext uri="{FF2B5EF4-FFF2-40B4-BE49-F238E27FC236}">
                <a16:creationId xmlns:a16="http://schemas.microsoft.com/office/drawing/2014/main" id="{CD346244-04EF-BCF2-6715-4FDC19BF84FF}"/>
              </a:ext>
            </a:extLst>
          </p:cNvPr>
          <p:cNvSpPr/>
          <p:nvPr/>
        </p:nvSpPr>
        <p:spPr>
          <a:xfrm>
            <a:off x="8204745" y="1447800"/>
            <a:ext cx="3401482" cy="5410200"/>
          </a:xfrm>
          <a:prstGeom prst="round2SameRect">
            <a:avLst>
              <a:gd name="adj1" fmla="val 7573"/>
              <a:gd name="adj2" fmla="val 0"/>
            </a:avLst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100000">
                <a:schemeClr val="tx2">
                  <a:alpha val="12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err="1"/>
          </a:p>
        </p:txBody>
      </p:sp>
      <p:sp>
        <p:nvSpPr>
          <p:cNvPr id="118" name="Tabulka 3 Cell 1, 2 to Text">
            <a:extLst>
              <a:ext uri="{FF2B5EF4-FFF2-40B4-BE49-F238E27FC236}">
                <a16:creationId xmlns:a16="http://schemas.microsoft.com/office/drawing/2014/main" id="{2CD54635-E6C7-D0DB-5620-228D03FD78D4}"/>
              </a:ext>
            </a:extLst>
          </p:cNvPr>
          <p:cNvSpPr txBox="1"/>
          <p:nvPr/>
        </p:nvSpPr>
        <p:spPr>
          <a:xfrm>
            <a:off x="8949735" y="1687516"/>
            <a:ext cx="1203498" cy="31566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Pozemky</a:t>
            </a:r>
          </a:p>
        </p:txBody>
      </p:sp>
      <p:grpSp>
        <p:nvGrpSpPr>
          <p:cNvPr id="55" name="Group 55">
            <a:extLst>
              <a:ext uri="{FF2B5EF4-FFF2-40B4-BE49-F238E27FC236}">
                <a16:creationId xmlns:a16="http://schemas.microsoft.com/office/drawing/2014/main" id="{53B5C656-413B-E2E8-8267-06C5E5054057}"/>
              </a:ext>
            </a:extLst>
          </p:cNvPr>
          <p:cNvGrpSpPr/>
          <p:nvPr/>
        </p:nvGrpSpPr>
        <p:grpSpPr>
          <a:xfrm>
            <a:off x="8342675" y="1595794"/>
            <a:ext cx="499110" cy="499108"/>
            <a:chOff x="7616372" y="2205276"/>
            <a:chExt cx="499110" cy="499108"/>
          </a:xfrm>
        </p:grpSpPr>
        <p:sp>
          <p:nvSpPr>
            <p:cNvPr id="56" name="Ovál 55">
              <a:extLst>
                <a:ext uri="{FF2B5EF4-FFF2-40B4-BE49-F238E27FC236}">
                  <a16:creationId xmlns:a16="http://schemas.microsoft.com/office/drawing/2014/main" id="{933324AC-FBB2-D12A-B761-81DB5F252AF9}"/>
                </a:ext>
              </a:extLst>
            </p:cNvPr>
            <p:cNvSpPr/>
            <p:nvPr/>
          </p:nvSpPr>
          <p:spPr>
            <a:xfrm>
              <a:off x="7616372" y="2205276"/>
              <a:ext cx="499110" cy="4991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cs-CZ"/>
            </a:p>
          </p:txBody>
        </p:sp>
        <p:sp>
          <p:nvSpPr>
            <p:cNvPr id="57" name="Freeform: Shape 36">
              <a:extLst>
                <a:ext uri="{FF2B5EF4-FFF2-40B4-BE49-F238E27FC236}">
                  <a16:creationId xmlns:a16="http://schemas.microsoft.com/office/drawing/2014/main" id="{D1AEEFEE-9F23-6DE7-74B1-DAE6317A22F7}"/>
                </a:ext>
              </a:extLst>
            </p:cNvPr>
            <p:cNvSpPr/>
            <p:nvPr/>
          </p:nvSpPr>
          <p:spPr>
            <a:xfrm>
              <a:off x="7864665" y="2472944"/>
              <a:ext cx="184150" cy="118935"/>
            </a:xfrm>
            <a:custGeom>
              <a:avLst/>
              <a:gdLst>
                <a:gd name="connsiteX0" fmla="*/ 184150 w 184150"/>
                <a:gd name="connsiteY0" fmla="*/ 0 h 118935"/>
                <a:gd name="connsiteX1" fmla="*/ 184150 w 184150"/>
                <a:gd name="connsiteY1" fmla="*/ 29718 h 118935"/>
                <a:gd name="connsiteX2" fmla="*/ 0 w 184150"/>
                <a:gd name="connsiteY2" fmla="*/ 118936 h 118935"/>
                <a:gd name="connsiteX3" fmla="*/ 0 w 184150"/>
                <a:gd name="connsiteY3" fmla="*/ 89217 h 118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150" h="118935">
                  <a:moveTo>
                    <a:pt x="184150" y="0"/>
                  </a:moveTo>
                  <a:lnTo>
                    <a:pt x="184150" y="29718"/>
                  </a:lnTo>
                  <a:lnTo>
                    <a:pt x="0" y="118936"/>
                  </a:lnTo>
                  <a:lnTo>
                    <a:pt x="0" y="89217"/>
                  </a:lnTo>
                  <a:close/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8" name="Freeform: Shape 37">
              <a:extLst>
                <a:ext uri="{FF2B5EF4-FFF2-40B4-BE49-F238E27FC236}">
                  <a16:creationId xmlns:a16="http://schemas.microsoft.com/office/drawing/2014/main" id="{5343F458-9BB8-54C9-9E34-FDBCAFDB89A3}"/>
                </a:ext>
              </a:extLst>
            </p:cNvPr>
            <p:cNvSpPr/>
            <p:nvPr/>
          </p:nvSpPr>
          <p:spPr>
            <a:xfrm>
              <a:off x="7680261" y="2472944"/>
              <a:ext cx="184150" cy="118935"/>
            </a:xfrm>
            <a:custGeom>
              <a:avLst/>
              <a:gdLst>
                <a:gd name="connsiteX0" fmla="*/ 184150 w 184150"/>
                <a:gd name="connsiteY0" fmla="*/ 89217 h 118935"/>
                <a:gd name="connsiteX1" fmla="*/ 184150 w 184150"/>
                <a:gd name="connsiteY1" fmla="*/ 118936 h 118935"/>
                <a:gd name="connsiteX2" fmla="*/ 0 w 184150"/>
                <a:gd name="connsiteY2" fmla="*/ 29718 h 118935"/>
                <a:gd name="connsiteX3" fmla="*/ 0 w 184150"/>
                <a:gd name="connsiteY3" fmla="*/ 0 h 118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150" h="118935">
                  <a:moveTo>
                    <a:pt x="184150" y="89217"/>
                  </a:moveTo>
                  <a:lnTo>
                    <a:pt x="184150" y="118936"/>
                  </a:lnTo>
                  <a:lnTo>
                    <a:pt x="0" y="2971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9" name="Freeform: Shape 39">
              <a:extLst>
                <a:ext uri="{FF2B5EF4-FFF2-40B4-BE49-F238E27FC236}">
                  <a16:creationId xmlns:a16="http://schemas.microsoft.com/office/drawing/2014/main" id="{D1C7F5C7-F40A-FB6C-C83A-E045B25EBDDF}"/>
                </a:ext>
              </a:extLst>
            </p:cNvPr>
            <p:cNvSpPr/>
            <p:nvPr/>
          </p:nvSpPr>
          <p:spPr>
            <a:xfrm>
              <a:off x="7680452" y="2414270"/>
              <a:ext cx="368300" cy="147891"/>
            </a:xfrm>
            <a:custGeom>
              <a:avLst/>
              <a:gdLst>
                <a:gd name="connsiteX0" fmla="*/ 247650 w 368300"/>
                <a:gd name="connsiteY0" fmla="*/ 317 h 147891"/>
                <a:gd name="connsiteX1" fmla="*/ 368300 w 368300"/>
                <a:gd name="connsiteY1" fmla="*/ 58674 h 147891"/>
                <a:gd name="connsiteX2" fmla="*/ 184150 w 368300"/>
                <a:gd name="connsiteY2" fmla="*/ 147891 h 147891"/>
                <a:gd name="connsiteX3" fmla="*/ 0 w 368300"/>
                <a:gd name="connsiteY3" fmla="*/ 58674 h 147891"/>
                <a:gd name="connsiteX4" fmla="*/ 23241 w 368300"/>
                <a:gd name="connsiteY4" fmla="*/ 47435 h 147891"/>
                <a:gd name="connsiteX5" fmla="*/ 120967 w 368300"/>
                <a:gd name="connsiteY5" fmla="*/ 0 h 14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8300" h="147891">
                  <a:moveTo>
                    <a:pt x="247650" y="317"/>
                  </a:moveTo>
                  <a:lnTo>
                    <a:pt x="368300" y="58674"/>
                  </a:lnTo>
                  <a:lnTo>
                    <a:pt x="184150" y="147891"/>
                  </a:lnTo>
                  <a:lnTo>
                    <a:pt x="0" y="58674"/>
                  </a:lnTo>
                  <a:lnTo>
                    <a:pt x="23241" y="47435"/>
                  </a:lnTo>
                  <a:lnTo>
                    <a:pt x="120967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0" name="Freeform: Shape 41">
              <a:extLst>
                <a:ext uri="{FF2B5EF4-FFF2-40B4-BE49-F238E27FC236}">
                  <a16:creationId xmlns:a16="http://schemas.microsoft.com/office/drawing/2014/main" id="{EB4DA339-5362-1F65-4DEC-0279F623218B}"/>
                </a:ext>
              </a:extLst>
            </p:cNvPr>
            <p:cNvSpPr/>
            <p:nvPr/>
          </p:nvSpPr>
          <p:spPr>
            <a:xfrm>
              <a:off x="7824088" y="2325623"/>
              <a:ext cx="81026" cy="81026"/>
            </a:xfrm>
            <a:custGeom>
              <a:avLst/>
              <a:gdLst>
                <a:gd name="connsiteX0" fmla="*/ 40386 w 81026"/>
                <a:gd name="connsiteY0" fmla="*/ 81026 h 81026"/>
                <a:gd name="connsiteX1" fmla="*/ 0 w 81026"/>
                <a:gd name="connsiteY1" fmla="*/ 40386 h 81026"/>
                <a:gd name="connsiteX2" fmla="*/ 40640 w 81026"/>
                <a:gd name="connsiteY2" fmla="*/ 0 h 81026"/>
                <a:gd name="connsiteX3" fmla="*/ 81026 w 81026"/>
                <a:gd name="connsiteY3" fmla="*/ 40640 h 81026"/>
                <a:gd name="connsiteX4" fmla="*/ 40386 w 81026"/>
                <a:gd name="connsiteY4" fmla="*/ 81026 h 8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26" h="81026">
                  <a:moveTo>
                    <a:pt x="40386" y="81026"/>
                  </a:moveTo>
                  <a:cubicBezTo>
                    <a:pt x="18034" y="80957"/>
                    <a:pt x="-63" y="62764"/>
                    <a:pt x="0" y="40386"/>
                  </a:cubicBezTo>
                  <a:cubicBezTo>
                    <a:pt x="64" y="18009"/>
                    <a:pt x="18288" y="-70"/>
                    <a:pt x="40640" y="0"/>
                  </a:cubicBezTo>
                  <a:cubicBezTo>
                    <a:pt x="62992" y="70"/>
                    <a:pt x="81090" y="18263"/>
                    <a:pt x="81026" y="40640"/>
                  </a:cubicBezTo>
                  <a:cubicBezTo>
                    <a:pt x="80899" y="62999"/>
                    <a:pt x="62738" y="81064"/>
                    <a:pt x="40386" y="81026"/>
                  </a:cubicBezTo>
                  <a:close/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1" name="Freeform: Shape 42">
              <a:extLst>
                <a:ext uri="{FF2B5EF4-FFF2-40B4-BE49-F238E27FC236}">
                  <a16:creationId xmlns:a16="http://schemas.microsoft.com/office/drawing/2014/main" id="{AF1AA5C7-1F4E-0A15-DF96-DD5010760506}"/>
                </a:ext>
              </a:extLst>
            </p:cNvPr>
            <p:cNvSpPr/>
            <p:nvPr/>
          </p:nvSpPr>
          <p:spPr>
            <a:xfrm>
              <a:off x="7788402" y="2298700"/>
              <a:ext cx="153034" cy="224982"/>
            </a:xfrm>
            <a:custGeom>
              <a:avLst/>
              <a:gdLst>
                <a:gd name="connsiteX0" fmla="*/ 76200 w 153034"/>
                <a:gd name="connsiteY0" fmla="*/ 0 h 224982"/>
                <a:gd name="connsiteX1" fmla="*/ 0 w 153034"/>
                <a:gd name="connsiteY1" fmla="*/ 72327 h 224982"/>
                <a:gd name="connsiteX2" fmla="*/ 72580 w 153034"/>
                <a:gd name="connsiteY2" fmla="*/ 222821 h 224982"/>
                <a:gd name="connsiteX3" fmla="*/ 76517 w 153034"/>
                <a:gd name="connsiteY3" fmla="*/ 224980 h 224982"/>
                <a:gd name="connsiteX4" fmla="*/ 80454 w 153034"/>
                <a:gd name="connsiteY4" fmla="*/ 223076 h 224982"/>
                <a:gd name="connsiteX5" fmla="*/ 153035 w 153034"/>
                <a:gd name="connsiteY5" fmla="*/ 72327 h 224982"/>
                <a:gd name="connsiteX6" fmla="*/ 76835 w 153034"/>
                <a:gd name="connsiteY6" fmla="*/ 0 h 22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034" h="224982">
                  <a:moveTo>
                    <a:pt x="76200" y="0"/>
                  </a:moveTo>
                  <a:cubicBezTo>
                    <a:pt x="34099" y="0"/>
                    <a:pt x="0" y="32385"/>
                    <a:pt x="0" y="72327"/>
                  </a:cubicBezTo>
                  <a:cubicBezTo>
                    <a:pt x="0" y="106680"/>
                    <a:pt x="57150" y="198311"/>
                    <a:pt x="72580" y="222821"/>
                  </a:cubicBezTo>
                  <a:cubicBezTo>
                    <a:pt x="73406" y="224174"/>
                    <a:pt x="74930" y="224987"/>
                    <a:pt x="76517" y="224980"/>
                  </a:cubicBezTo>
                  <a:cubicBezTo>
                    <a:pt x="78042" y="225031"/>
                    <a:pt x="79566" y="224320"/>
                    <a:pt x="80454" y="223076"/>
                  </a:cubicBezTo>
                  <a:cubicBezTo>
                    <a:pt x="96203" y="198311"/>
                    <a:pt x="153035" y="106680"/>
                    <a:pt x="153035" y="72327"/>
                  </a:cubicBezTo>
                  <a:cubicBezTo>
                    <a:pt x="153035" y="32385"/>
                    <a:pt x="118935" y="0"/>
                    <a:pt x="76835" y="0"/>
                  </a:cubicBezTo>
                  <a:close/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graphicFrame>
        <p:nvGraphicFramePr>
          <p:cNvPr id="82" name="Zástupný obsah 6">
            <a:extLst>
              <a:ext uri="{FF2B5EF4-FFF2-40B4-BE49-F238E27FC236}">
                <a16:creationId xmlns:a16="http://schemas.microsoft.com/office/drawing/2014/main" id="{2A416028-33D3-4179-B213-93254CE793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319101"/>
              </p:ext>
            </p:extLst>
          </p:nvPr>
        </p:nvGraphicFramePr>
        <p:xfrm>
          <a:off x="4267059" y="2067247"/>
          <a:ext cx="3688788" cy="4544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7" name="Zástupný obsah 6">
            <a:extLst>
              <a:ext uri="{FF2B5EF4-FFF2-40B4-BE49-F238E27FC236}">
                <a16:creationId xmlns:a16="http://schemas.microsoft.com/office/drawing/2014/main" id="{F71B9521-3C04-2BF1-F236-2ECF39EB64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7700057"/>
              </p:ext>
            </p:extLst>
          </p:nvPr>
        </p:nvGraphicFramePr>
        <p:xfrm>
          <a:off x="8065818" y="2067247"/>
          <a:ext cx="3688788" cy="4544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8" name="Volný tvar: obrazec 87">
            <a:extLst>
              <a:ext uri="{FF2B5EF4-FFF2-40B4-BE49-F238E27FC236}">
                <a16:creationId xmlns:a16="http://schemas.microsoft.com/office/drawing/2014/main" id="{224276D8-EB18-3697-34AC-D80A2295067A}"/>
              </a:ext>
            </a:extLst>
          </p:cNvPr>
          <p:cNvSpPr/>
          <p:nvPr/>
        </p:nvSpPr>
        <p:spPr>
          <a:xfrm>
            <a:off x="10791006" y="2465368"/>
            <a:ext cx="376518" cy="807414"/>
          </a:xfrm>
          <a:custGeom>
            <a:avLst/>
            <a:gdLst>
              <a:gd name="connsiteX0" fmla="*/ 0 w 376518"/>
              <a:gd name="connsiteY0" fmla="*/ 316006 h 316006"/>
              <a:gd name="connsiteX1" fmla="*/ 376518 w 376518"/>
              <a:gd name="connsiteY1" fmla="*/ 316006 h 316006"/>
              <a:gd name="connsiteX2" fmla="*/ 376518 w 376518"/>
              <a:gd name="connsiteY2" fmla="*/ 0 h 316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518" h="316006">
                <a:moveTo>
                  <a:pt x="0" y="316006"/>
                </a:moveTo>
                <a:lnTo>
                  <a:pt x="376518" y="316006"/>
                </a:lnTo>
                <a:lnTo>
                  <a:pt x="376518" y="0"/>
                </a:lnTo>
              </a:path>
            </a:pathLst>
          </a:custGeom>
          <a:noFill/>
          <a:ln w="15875">
            <a:solidFill>
              <a:schemeClr val="tx1">
                <a:lumMod val="60000"/>
                <a:lumOff val="40000"/>
              </a:schemeClr>
            </a:solidFill>
            <a:prstDash val="sysDot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Obdélník: se zakulacenými rohy 88">
            <a:extLst>
              <a:ext uri="{FF2B5EF4-FFF2-40B4-BE49-F238E27FC236}">
                <a16:creationId xmlns:a16="http://schemas.microsoft.com/office/drawing/2014/main" id="{D968F929-0F8E-79BB-03E9-15DC05B76301}"/>
              </a:ext>
            </a:extLst>
          </p:cNvPr>
          <p:cNvSpPr/>
          <p:nvPr/>
        </p:nvSpPr>
        <p:spPr>
          <a:xfrm>
            <a:off x="10833206" y="2871213"/>
            <a:ext cx="741521" cy="30646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cs-CZ" dirty="0"/>
              <a:t>+1,4 %</a:t>
            </a:r>
          </a:p>
        </p:txBody>
      </p:sp>
      <p:sp>
        <p:nvSpPr>
          <p:cNvPr id="90" name="Volný tvar: obrazec 89">
            <a:extLst>
              <a:ext uri="{FF2B5EF4-FFF2-40B4-BE49-F238E27FC236}">
                <a16:creationId xmlns:a16="http://schemas.microsoft.com/office/drawing/2014/main" id="{CFC2B0F2-1DC1-1ADE-F407-28434A525D34}"/>
              </a:ext>
            </a:extLst>
          </p:cNvPr>
          <p:cNvSpPr/>
          <p:nvPr/>
        </p:nvSpPr>
        <p:spPr>
          <a:xfrm rot="16200000">
            <a:off x="9025157" y="1897690"/>
            <a:ext cx="1173892" cy="1888727"/>
          </a:xfrm>
          <a:custGeom>
            <a:avLst/>
            <a:gdLst>
              <a:gd name="connsiteX0" fmla="*/ 0 w 1842247"/>
              <a:gd name="connsiteY0" fmla="*/ 0 h 625288"/>
              <a:gd name="connsiteX1" fmla="*/ 1842247 w 1842247"/>
              <a:gd name="connsiteY1" fmla="*/ 0 h 625288"/>
              <a:gd name="connsiteX2" fmla="*/ 1842247 w 1842247"/>
              <a:gd name="connsiteY2" fmla="*/ 625288 h 62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2247" h="625288">
                <a:moveTo>
                  <a:pt x="0" y="0"/>
                </a:moveTo>
                <a:lnTo>
                  <a:pt x="1842247" y="0"/>
                </a:lnTo>
                <a:lnTo>
                  <a:pt x="1842247" y="625288"/>
                </a:lnTo>
              </a:path>
            </a:pathLst>
          </a:custGeom>
          <a:noFill/>
          <a:ln w="15875">
            <a:solidFill>
              <a:schemeClr val="tx1">
                <a:lumMod val="60000"/>
                <a:lumOff val="40000"/>
              </a:schemeClr>
            </a:solidFill>
            <a:prstDash val="sysDot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Obdélník: se zakulacenými rohy 90">
            <a:extLst>
              <a:ext uri="{FF2B5EF4-FFF2-40B4-BE49-F238E27FC236}">
                <a16:creationId xmlns:a16="http://schemas.microsoft.com/office/drawing/2014/main" id="{D2DAC222-55BF-3449-9159-EF38140A504F}"/>
              </a:ext>
            </a:extLst>
          </p:cNvPr>
          <p:cNvSpPr/>
          <p:nvPr/>
        </p:nvSpPr>
        <p:spPr>
          <a:xfrm>
            <a:off x="9241342" y="2117748"/>
            <a:ext cx="741521" cy="30646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cs-CZ" dirty="0"/>
              <a:t>+4,8 %</a:t>
            </a:r>
          </a:p>
        </p:txBody>
      </p:sp>
      <p:graphicFrame>
        <p:nvGraphicFramePr>
          <p:cNvPr id="122" name="Tabulka 121">
            <a:extLst>
              <a:ext uri="{FF2B5EF4-FFF2-40B4-BE49-F238E27FC236}">
                <a16:creationId xmlns:a16="http://schemas.microsoft.com/office/drawing/2014/main" id="{5475F1EF-F9BB-7290-BDA3-FD13AAC3B1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159117"/>
              </p:ext>
            </p:extLst>
          </p:nvPr>
        </p:nvGraphicFramePr>
        <p:xfrm>
          <a:off x="8518624" y="5710365"/>
          <a:ext cx="278689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379">
                  <a:extLst>
                    <a:ext uri="{9D8B030D-6E8A-4147-A177-3AD203B41FA5}">
                      <a16:colId xmlns:a16="http://schemas.microsoft.com/office/drawing/2014/main" val="3412436340"/>
                    </a:ext>
                  </a:extLst>
                </a:gridCol>
                <a:gridCol w="557379">
                  <a:extLst>
                    <a:ext uri="{9D8B030D-6E8A-4147-A177-3AD203B41FA5}">
                      <a16:colId xmlns:a16="http://schemas.microsoft.com/office/drawing/2014/main" val="1409296431"/>
                    </a:ext>
                  </a:extLst>
                </a:gridCol>
                <a:gridCol w="557379">
                  <a:extLst>
                    <a:ext uri="{9D8B030D-6E8A-4147-A177-3AD203B41FA5}">
                      <a16:colId xmlns:a16="http://schemas.microsoft.com/office/drawing/2014/main" val="1971040139"/>
                    </a:ext>
                  </a:extLst>
                </a:gridCol>
                <a:gridCol w="557379">
                  <a:extLst>
                    <a:ext uri="{9D8B030D-6E8A-4147-A177-3AD203B41FA5}">
                      <a16:colId xmlns:a16="http://schemas.microsoft.com/office/drawing/2014/main" val="725280729"/>
                    </a:ext>
                  </a:extLst>
                </a:gridCol>
                <a:gridCol w="557379">
                  <a:extLst>
                    <a:ext uri="{9D8B030D-6E8A-4147-A177-3AD203B41FA5}">
                      <a16:colId xmlns:a16="http://schemas.microsoft.com/office/drawing/2014/main" val="125907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accent1"/>
                          </a:solidFill>
                        </a:rPr>
                        <a:t>Q4</a:t>
                      </a:r>
                    </a:p>
                    <a:p>
                      <a:r>
                        <a:rPr lang="cs-CZ" sz="1400" b="0" dirty="0">
                          <a:solidFill>
                            <a:schemeClr val="bg2"/>
                          </a:solidFill>
                        </a:rPr>
                        <a:t>2023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</a:p>
                    <a:p>
                      <a:r>
                        <a:rPr lang="cs-CZ" sz="1400" b="0" dirty="0">
                          <a:solidFill>
                            <a:schemeClr val="bg2"/>
                          </a:solidFill>
                        </a:rPr>
                        <a:t>2024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Q2</a:t>
                      </a:r>
                    </a:p>
                    <a:p>
                      <a:r>
                        <a:rPr lang="cs-CZ" sz="1400" b="0" dirty="0">
                          <a:solidFill>
                            <a:schemeClr val="bg2"/>
                          </a:solidFill>
                        </a:rPr>
                        <a:t>2024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Q3</a:t>
                      </a:r>
                    </a:p>
                    <a:p>
                      <a:r>
                        <a:rPr lang="cs-CZ" sz="1400" b="0" dirty="0">
                          <a:solidFill>
                            <a:schemeClr val="bg2"/>
                          </a:solidFill>
                        </a:rPr>
                        <a:t>2024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Q4</a:t>
                      </a:r>
                    </a:p>
                    <a:p>
                      <a:r>
                        <a:rPr lang="cs-CZ" sz="1400" b="0" dirty="0">
                          <a:solidFill>
                            <a:schemeClr val="bg2"/>
                          </a:solidFill>
                        </a:rPr>
                        <a:t>2024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893812"/>
                  </a:ext>
                </a:extLst>
              </a:tr>
            </a:tbl>
          </a:graphicData>
        </a:graphic>
      </p:graphicFrame>
      <p:sp>
        <p:nvSpPr>
          <p:cNvPr id="3" name="Obdélník: se zakulacenými horními rohy 2">
            <a:extLst>
              <a:ext uri="{FF2B5EF4-FFF2-40B4-BE49-F238E27FC236}">
                <a16:creationId xmlns:a16="http://schemas.microsoft.com/office/drawing/2014/main" id="{32BA26D2-FC0E-D598-C805-74E20115EE5E}"/>
              </a:ext>
            </a:extLst>
          </p:cNvPr>
          <p:cNvSpPr/>
          <p:nvPr/>
        </p:nvSpPr>
        <p:spPr>
          <a:xfrm>
            <a:off x="4396060" y="1447800"/>
            <a:ext cx="3401482" cy="5410200"/>
          </a:xfrm>
          <a:prstGeom prst="round2SameRect">
            <a:avLst>
              <a:gd name="adj1" fmla="val 7573"/>
              <a:gd name="adj2" fmla="val 0"/>
            </a:avLst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100000">
                <a:schemeClr val="tx2">
                  <a:alpha val="12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err="1"/>
          </a:p>
        </p:txBody>
      </p:sp>
      <p:sp>
        <p:nvSpPr>
          <p:cNvPr id="4" name="Tabulka 3 Cell 1, 2 to Text">
            <a:extLst>
              <a:ext uri="{FF2B5EF4-FFF2-40B4-BE49-F238E27FC236}">
                <a16:creationId xmlns:a16="http://schemas.microsoft.com/office/drawing/2014/main" id="{036B170F-9552-275A-971D-DCAF82494B9D}"/>
              </a:ext>
            </a:extLst>
          </p:cNvPr>
          <p:cNvSpPr txBox="1"/>
          <p:nvPr/>
        </p:nvSpPr>
        <p:spPr>
          <a:xfrm>
            <a:off x="5141050" y="1687516"/>
            <a:ext cx="2327114" cy="31566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Rodinné domy</a:t>
            </a:r>
          </a:p>
        </p:txBody>
      </p:sp>
      <p:grpSp>
        <p:nvGrpSpPr>
          <p:cNvPr id="5" name="Group 56">
            <a:extLst>
              <a:ext uri="{FF2B5EF4-FFF2-40B4-BE49-F238E27FC236}">
                <a16:creationId xmlns:a16="http://schemas.microsoft.com/office/drawing/2014/main" id="{8D08BDAC-E760-E5F6-7072-CD1D0F663273}"/>
              </a:ext>
            </a:extLst>
          </p:cNvPr>
          <p:cNvGrpSpPr/>
          <p:nvPr/>
        </p:nvGrpSpPr>
        <p:grpSpPr>
          <a:xfrm>
            <a:off x="4533990" y="1595794"/>
            <a:ext cx="499110" cy="499108"/>
            <a:chOff x="7616371" y="3366273"/>
            <a:chExt cx="499110" cy="499108"/>
          </a:xfrm>
        </p:grpSpPr>
        <p:sp>
          <p:nvSpPr>
            <p:cNvPr id="6" name="Ovál 5">
              <a:extLst>
                <a:ext uri="{FF2B5EF4-FFF2-40B4-BE49-F238E27FC236}">
                  <a16:creationId xmlns:a16="http://schemas.microsoft.com/office/drawing/2014/main" id="{3700C2E1-43D2-5C24-4332-3FABB2774789}"/>
                </a:ext>
              </a:extLst>
            </p:cNvPr>
            <p:cNvSpPr/>
            <p:nvPr/>
          </p:nvSpPr>
          <p:spPr>
            <a:xfrm>
              <a:off x="7616371" y="3366273"/>
              <a:ext cx="499110" cy="49910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cs-CZ"/>
            </a:p>
          </p:txBody>
        </p:sp>
        <p:sp>
          <p:nvSpPr>
            <p:cNvPr id="7" name="Freeform: Shape 44">
              <a:extLst>
                <a:ext uri="{FF2B5EF4-FFF2-40B4-BE49-F238E27FC236}">
                  <a16:creationId xmlns:a16="http://schemas.microsoft.com/office/drawing/2014/main" id="{1ED83994-AAB6-D588-434A-8D9E37972C6C}"/>
                </a:ext>
              </a:extLst>
            </p:cNvPr>
            <p:cNvSpPr/>
            <p:nvPr/>
          </p:nvSpPr>
          <p:spPr>
            <a:xfrm>
              <a:off x="7726553" y="3528987"/>
              <a:ext cx="287718" cy="207098"/>
            </a:xfrm>
            <a:custGeom>
              <a:avLst/>
              <a:gdLst>
                <a:gd name="connsiteX0" fmla="*/ 0 w 287718"/>
                <a:gd name="connsiteY0" fmla="*/ 73431 h 207098"/>
                <a:gd name="connsiteX1" fmla="*/ 0 w 287718"/>
                <a:gd name="connsiteY1" fmla="*/ 59398 h 207098"/>
                <a:gd name="connsiteX2" fmla="*/ 78930 w 287718"/>
                <a:gd name="connsiteY2" fmla="*/ 59398 h 207098"/>
                <a:gd name="connsiteX3" fmla="*/ 86551 w 287718"/>
                <a:gd name="connsiteY3" fmla="*/ 56223 h 207098"/>
                <a:gd name="connsiteX4" fmla="*/ 142113 w 287718"/>
                <a:gd name="connsiteY4" fmla="*/ 724 h 207098"/>
                <a:gd name="connsiteX5" fmla="*/ 145669 w 287718"/>
                <a:gd name="connsiteY5" fmla="*/ 724 h 207098"/>
                <a:gd name="connsiteX6" fmla="*/ 201168 w 287718"/>
                <a:gd name="connsiteY6" fmla="*/ 56223 h 207098"/>
                <a:gd name="connsiteX7" fmla="*/ 208788 w 287718"/>
                <a:gd name="connsiteY7" fmla="*/ 59398 h 207098"/>
                <a:gd name="connsiteX8" fmla="*/ 287718 w 287718"/>
                <a:gd name="connsiteY8" fmla="*/ 59398 h 207098"/>
                <a:gd name="connsiteX9" fmla="*/ 287718 w 287718"/>
                <a:gd name="connsiteY9" fmla="*/ 207099 h 207098"/>
                <a:gd name="connsiteX10" fmla="*/ 0 w 287718"/>
                <a:gd name="connsiteY10" fmla="*/ 207099 h 207098"/>
                <a:gd name="connsiteX11" fmla="*/ 0 w 287718"/>
                <a:gd name="connsiteY11" fmla="*/ 59398 h 207098"/>
                <a:gd name="connsiteX12" fmla="*/ 78930 w 287718"/>
                <a:gd name="connsiteY12" fmla="*/ 59398 h 207098"/>
                <a:gd name="connsiteX13" fmla="*/ 86551 w 287718"/>
                <a:gd name="connsiteY13" fmla="*/ 56223 h 207098"/>
                <a:gd name="connsiteX14" fmla="*/ 142113 w 287718"/>
                <a:gd name="connsiteY14" fmla="*/ 724 h 207098"/>
                <a:gd name="connsiteX15" fmla="*/ 145669 w 287718"/>
                <a:gd name="connsiteY15" fmla="*/ 724 h 207098"/>
                <a:gd name="connsiteX16" fmla="*/ 201168 w 287718"/>
                <a:gd name="connsiteY16" fmla="*/ 56223 h 207098"/>
                <a:gd name="connsiteX17" fmla="*/ 208788 w 287718"/>
                <a:gd name="connsiteY17" fmla="*/ 59398 h 207098"/>
                <a:gd name="connsiteX18" fmla="*/ 287718 w 287718"/>
                <a:gd name="connsiteY18" fmla="*/ 59398 h 20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7718" h="207098">
                  <a:moveTo>
                    <a:pt x="0" y="73431"/>
                  </a:moveTo>
                  <a:lnTo>
                    <a:pt x="0" y="59398"/>
                  </a:lnTo>
                  <a:lnTo>
                    <a:pt x="78930" y="59398"/>
                  </a:lnTo>
                  <a:cubicBezTo>
                    <a:pt x="81788" y="59392"/>
                    <a:pt x="84518" y="58249"/>
                    <a:pt x="86551" y="56223"/>
                  </a:cubicBezTo>
                  <a:lnTo>
                    <a:pt x="142113" y="724"/>
                  </a:lnTo>
                  <a:cubicBezTo>
                    <a:pt x="143128" y="-241"/>
                    <a:pt x="144653" y="-241"/>
                    <a:pt x="145669" y="724"/>
                  </a:cubicBezTo>
                  <a:lnTo>
                    <a:pt x="201168" y="56223"/>
                  </a:lnTo>
                  <a:cubicBezTo>
                    <a:pt x="203200" y="58249"/>
                    <a:pt x="205930" y="59392"/>
                    <a:pt x="208788" y="59398"/>
                  </a:cubicBezTo>
                  <a:lnTo>
                    <a:pt x="287718" y="59398"/>
                  </a:lnTo>
                  <a:lnTo>
                    <a:pt x="287718" y="207099"/>
                  </a:lnTo>
                  <a:lnTo>
                    <a:pt x="0" y="207099"/>
                  </a:lnTo>
                  <a:lnTo>
                    <a:pt x="0" y="59398"/>
                  </a:lnTo>
                  <a:lnTo>
                    <a:pt x="78930" y="59398"/>
                  </a:lnTo>
                  <a:cubicBezTo>
                    <a:pt x="81788" y="59392"/>
                    <a:pt x="84518" y="58249"/>
                    <a:pt x="86551" y="56223"/>
                  </a:cubicBezTo>
                  <a:lnTo>
                    <a:pt x="142113" y="724"/>
                  </a:lnTo>
                  <a:cubicBezTo>
                    <a:pt x="143128" y="-241"/>
                    <a:pt x="144653" y="-241"/>
                    <a:pt x="145669" y="724"/>
                  </a:cubicBezTo>
                  <a:lnTo>
                    <a:pt x="201168" y="56223"/>
                  </a:lnTo>
                  <a:cubicBezTo>
                    <a:pt x="203200" y="58249"/>
                    <a:pt x="205930" y="59392"/>
                    <a:pt x="208788" y="59398"/>
                  </a:cubicBezTo>
                  <a:lnTo>
                    <a:pt x="287718" y="59398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" name="Freeform: Shape 45">
              <a:extLst>
                <a:ext uri="{FF2B5EF4-FFF2-40B4-BE49-F238E27FC236}">
                  <a16:creationId xmlns:a16="http://schemas.microsoft.com/office/drawing/2014/main" id="{2D31961D-2F34-6692-2E8D-0A9200E83C12}"/>
                </a:ext>
              </a:extLst>
            </p:cNvPr>
            <p:cNvSpPr/>
            <p:nvPr/>
          </p:nvSpPr>
          <p:spPr>
            <a:xfrm>
              <a:off x="7935341" y="3566795"/>
              <a:ext cx="91630" cy="21589"/>
            </a:xfrm>
            <a:custGeom>
              <a:avLst/>
              <a:gdLst>
                <a:gd name="connsiteX0" fmla="*/ 0 w 91630"/>
                <a:gd name="connsiteY0" fmla="*/ 21590 h 21589"/>
                <a:gd name="connsiteX1" fmla="*/ 85280 w 91630"/>
                <a:gd name="connsiteY1" fmla="*/ 21590 h 21589"/>
                <a:gd name="connsiteX2" fmla="*/ 91630 w 91630"/>
                <a:gd name="connsiteY2" fmla="*/ 15240 h 21589"/>
                <a:gd name="connsiteX3" fmla="*/ 91630 w 91630"/>
                <a:gd name="connsiteY3" fmla="*/ 15240 h 21589"/>
                <a:gd name="connsiteX4" fmla="*/ 91630 w 91630"/>
                <a:gd name="connsiteY4" fmla="*/ 6350 h 21589"/>
                <a:gd name="connsiteX5" fmla="*/ 85280 w 91630"/>
                <a:gd name="connsiteY5" fmla="*/ 0 h 21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630" h="21589">
                  <a:moveTo>
                    <a:pt x="0" y="21590"/>
                  </a:moveTo>
                  <a:lnTo>
                    <a:pt x="85280" y="21590"/>
                  </a:lnTo>
                  <a:cubicBezTo>
                    <a:pt x="88773" y="21590"/>
                    <a:pt x="91630" y="18745"/>
                    <a:pt x="91630" y="15240"/>
                  </a:cubicBezTo>
                  <a:lnTo>
                    <a:pt x="91630" y="15240"/>
                  </a:lnTo>
                  <a:lnTo>
                    <a:pt x="91630" y="6350"/>
                  </a:lnTo>
                  <a:cubicBezTo>
                    <a:pt x="91630" y="2845"/>
                    <a:pt x="88773" y="0"/>
                    <a:pt x="85280" y="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" name="Freeform: Shape 46">
              <a:extLst>
                <a:ext uri="{FF2B5EF4-FFF2-40B4-BE49-F238E27FC236}">
                  <a16:creationId xmlns:a16="http://schemas.microsoft.com/office/drawing/2014/main" id="{D2670FCA-6BF7-A2A8-0526-874A806F9757}"/>
                </a:ext>
              </a:extLst>
            </p:cNvPr>
            <p:cNvSpPr/>
            <p:nvPr/>
          </p:nvSpPr>
          <p:spPr>
            <a:xfrm>
              <a:off x="7713853" y="3477831"/>
              <a:ext cx="270382" cy="110680"/>
            </a:xfrm>
            <a:custGeom>
              <a:avLst/>
              <a:gdLst>
                <a:gd name="connsiteX0" fmla="*/ 270383 w 270382"/>
                <a:gd name="connsiteY0" fmla="*/ 8318 h 110680"/>
                <a:gd name="connsiteX1" fmla="*/ 258445 w 270382"/>
                <a:gd name="connsiteY1" fmla="*/ 0 h 110680"/>
                <a:gd name="connsiteX2" fmla="*/ 54673 w 270382"/>
                <a:gd name="connsiteY2" fmla="*/ 0 h 110680"/>
                <a:gd name="connsiteX3" fmla="*/ 42735 w 270382"/>
                <a:gd name="connsiteY3" fmla="*/ 8318 h 110680"/>
                <a:gd name="connsiteX4" fmla="*/ 12700 w 270382"/>
                <a:gd name="connsiteY4" fmla="*/ 89090 h 110680"/>
                <a:gd name="connsiteX5" fmla="*/ 6350 w 270382"/>
                <a:gd name="connsiteY5" fmla="*/ 89090 h 110680"/>
                <a:gd name="connsiteX6" fmla="*/ 0 w 270382"/>
                <a:gd name="connsiteY6" fmla="*/ 95440 h 110680"/>
                <a:gd name="connsiteX7" fmla="*/ 0 w 270382"/>
                <a:gd name="connsiteY7" fmla="*/ 104330 h 110680"/>
                <a:gd name="connsiteX8" fmla="*/ 6350 w 270382"/>
                <a:gd name="connsiteY8" fmla="*/ 110680 h 110680"/>
                <a:gd name="connsiteX9" fmla="*/ 91630 w 270382"/>
                <a:gd name="connsiteY9" fmla="*/ 110680 h 110680"/>
                <a:gd name="connsiteX10" fmla="*/ 99314 w 270382"/>
                <a:gd name="connsiteY10" fmla="*/ 107505 h 110680"/>
                <a:gd name="connsiteX11" fmla="*/ 154813 w 270382"/>
                <a:gd name="connsiteY11" fmla="*/ 52070 h 11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0382" h="110680">
                  <a:moveTo>
                    <a:pt x="270383" y="8318"/>
                  </a:moveTo>
                  <a:cubicBezTo>
                    <a:pt x="268541" y="3315"/>
                    <a:pt x="263778" y="-6"/>
                    <a:pt x="258445" y="0"/>
                  </a:cubicBezTo>
                  <a:lnTo>
                    <a:pt x="54673" y="0"/>
                  </a:lnTo>
                  <a:cubicBezTo>
                    <a:pt x="49340" y="-6"/>
                    <a:pt x="44577" y="3315"/>
                    <a:pt x="42735" y="8318"/>
                  </a:cubicBezTo>
                  <a:lnTo>
                    <a:pt x="12700" y="89090"/>
                  </a:lnTo>
                  <a:lnTo>
                    <a:pt x="6350" y="89090"/>
                  </a:lnTo>
                  <a:cubicBezTo>
                    <a:pt x="2857" y="89090"/>
                    <a:pt x="0" y="91935"/>
                    <a:pt x="0" y="95440"/>
                  </a:cubicBezTo>
                  <a:lnTo>
                    <a:pt x="0" y="104330"/>
                  </a:lnTo>
                  <a:cubicBezTo>
                    <a:pt x="0" y="107836"/>
                    <a:pt x="2857" y="110680"/>
                    <a:pt x="6350" y="110680"/>
                  </a:cubicBezTo>
                  <a:lnTo>
                    <a:pt x="91630" y="110680"/>
                  </a:lnTo>
                  <a:cubicBezTo>
                    <a:pt x="94488" y="110674"/>
                    <a:pt x="97282" y="109538"/>
                    <a:pt x="99314" y="107505"/>
                  </a:cubicBezTo>
                  <a:lnTo>
                    <a:pt x="154813" y="5207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" name="Freeform: Shape 47">
              <a:extLst>
                <a:ext uri="{FF2B5EF4-FFF2-40B4-BE49-F238E27FC236}">
                  <a16:creationId xmlns:a16="http://schemas.microsoft.com/office/drawing/2014/main" id="{87DB89D0-667C-1EB9-5709-96A175D96859}"/>
                </a:ext>
              </a:extLst>
            </p:cNvPr>
            <p:cNvSpPr/>
            <p:nvPr/>
          </p:nvSpPr>
          <p:spPr>
            <a:xfrm>
              <a:off x="7953184" y="3477704"/>
              <a:ext cx="73786" cy="110680"/>
            </a:xfrm>
            <a:custGeom>
              <a:avLst/>
              <a:gdLst>
                <a:gd name="connsiteX0" fmla="*/ 45784 w 73786"/>
                <a:gd name="connsiteY0" fmla="*/ 110680 h 110680"/>
                <a:gd name="connsiteX1" fmla="*/ 67437 w 73786"/>
                <a:gd name="connsiteY1" fmla="*/ 110680 h 110680"/>
                <a:gd name="connsiteX2" fmla="*/ 73787 w 73786"/>
                <a:gd name="connsiteY2" fmla="*/ 104330 h 110680"/>
                <a:gd name="connsiteX3" fmla="*/ 73787 w 73786"/>
                <a:gd name="connsiteY3" fmla="*/ 95441 h 110680"/>
                <a:gd name="connsiteX4" fmla="*/ 67437 w 73786"/>
                <a:gd name="connsiteY4" fmla="*/ 89091 h 110680"/>
                <a:gd name="connsiteX5" fmla="*/ 61087 w 73786"/>
                <a:gd name="connsiteY5" fmla="*/ 89091 h 110680"/>
                <a:gd name="connsiteX6" fmla="*/ 51372 w 73786"/>
                <a:gd name="connsiteY6" fmla="*/ 63055 h 110680"/>
                <a:gd name="connsiteX7" fmla="*/ 38672 w 73786"/>
                <a:gd name="connsiteY7" fmla="*/ 28956 h 110680"/>
                <a:gd name="connsiteX8" fmla="*/ 30988 w 73786"/>
                <a:gd name="connsiteY8" fmla="*/ 8318 h 110680"/>
                <a:gd name="connsiteX9" fmla="*/ 19050 w 73786"/>
                <a:gd name="connsiteY9" fmla="*/ 0 h 110680"/>
                <a:gd name="connsiteX10" fmla="*/ 0 w 73786"/>
                <a:gd name="connsiteY10" fmla="*/ 0 h 11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786" h="110680">
                  <a:moveTo>
                    <a:pt x="45784" y="110680"/>
                  </a:moveTo>
                  <a:lnTo>
                    <a:pt x="67437" y="110680"/>
                  </a:lnTo>
                  <a:cubicBezTo>
                    <a:pt x="70930" y="110680"/>
                    <a:pt x="73787" y="107836"/>
                    <a:pt x="73787" y="104330"/>
                  </a:cubicBezTo>
                  <a:lnTo>
                    <a:pt x="73787" y="95441"/>
                  </a:lnTo>
                  <a:cubicBezTo>
                    <a:pt x="73787" y="91935"/>
                    <a:pt x="70930" y="89091"/>
                    <a:pt x="67437" y="89091"/>
                  </a:cubicBezTo>
                  <a:lnTo>
                    <a:pt x="61087" y="89091"/>
                  </a:lnTo>
                  <a:lnTo>
                    <a:pt x="51372" y="63055"/>
                  </a:lnTo>
                  <a:lnTo>
                    <a:pt x="38672" y="28956"/>
                  </a:lnTo>
                  <a:lnTo>
                    <a:pt x="30988" y="8318"/>
                  </a:lnTo>
                  <a:cubicBezTo>
                    <a:pt x="29147" y="3315"/>
                    <a:pt x="24385" y="-6"/>
                    <a:pt x="19050" y="0"/>
                  </a:cubicBez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" name="Freeform: Shape 48">
              <a:extLst>
                <a:ext uri="{FF2B5EF4-FFF2-40B4-BE49-F238E27FC236}">
                  <a16:creationId xmlns:a16="http://schemas.microsoft.com/office/drawing/2014/main" id="{19EB4D39-BB9E-0F4D-7807-D72BA2550AD2}"/>
                </a:ext>
              </a:extLst>
            </p:cNvPr>
            <p:cNvSpPr/>
            <p:nvPr/>
          </p:nvSpPr>
          <p:spPr>
            <a:xfrm>
              <a:off x="7929626" y="3616388"/>
              <a:ext cx="63500" cy="63500"/>
            </a:xfrm>
            <a:custGeom>
              <a:avLst/>
              <a:gdLst>
                <a:gd name="connsiteX0" fmla="*/ 0 w 63500"/>
                <a:gd name="connsiteY0" fmla="*/ 6350 h 63500"/>
                <a:gd name="connsiteX1" fmla="*/ 0 w 63500"/>
                <a:gd name="connsiteY1" fmla="*/ 63500 h 63500"/>
                <a:gd name="connsiteX2" fmla="*/ 63500 w 63500"/>
                <a:gd name="connsiteY2" fmla="*/ 63500 h 63500"/>
                <a:gd name="connsiteX3" fmla="*/ 63500 w 63500"/>
                <a:gd name="connsiteY3" fmla="*/ 6350 h 63500"/>
                <a:gd name="connsiteX4" fmla="*/ 57150 w 63500"/>
                <a:gd name="connsiteY4" fmla="*/ 0 h 63500"/>
                <a:gd name="connsiteX5" fmla="*/ 6350 w 63500"/>
                <a:gd name="connsiteY5" fmla="*/ 0 h 63500"/>
                <a:gd name="connsiteX6" fmla="*/ 0 w 63500"/>
                <a:gd name="connsiteY6" fmla="*/ 635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500" h="63500">
                  <a:moveTo>
                    <a:pt x="0" y="6350"/>
                  </a:moveTo>
                  <a:lnTo>
                    <a:pt x="0" y="63500"/>
                  </a:lnTo>
                  <a:lnTo>
                    <a:pt x="63500" y="63500"/>
                  </a:lnTo>
                  <a:lnTo>
                    <a:pt x="63500" y="6350"/>
                  </a:lnTo>
                  <a:cubicBezTo>
                    <a:pt x="63500" y="2845"/>
                    <a:pt x="60643" y="0"/>
                    <a:pt x="57150" y="0"/>
                  </a:cubicBezTo>
                  <a:lnTo>
                    <a:pt x="6350" y="0"/>
                  </a:lnTo>
                  <a:cubicBezTo>
                    <a:pt x="2857" y="0"/>
                    <a:pt x="0" y="2845"/>
                    <a:pt x="0" y="6350"/>
                  </a:cubicBezTo>
                  <a:close/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Freeform: Shape 49">
              <a:extLst>
                <a:ext uri="{FF2B5EF4-FFF2-40B4-BE49-F238E27FC236}">
                  <a16:creationId xmlns:a16="http://schemas.microsoft.com/office/drawing/2014/main" id="{EF82175B-84D2-4665-9AA4-832D51740D4A}"/>
                </a:ext>
              </a:extLst>
            </p:cNvPr>
            <p:cNvSpPr/>
            <p:nvPr/>
          </p:nvSpPr>
          <p:spPr>
            <a:xfrm>
              <a:off x="7747698" y="3616388"/>
              <a:ext cx="63500" cy="63500"/>
            </a:xfrm>
            <a:custGeom>
              <a:avLst/>
              <a:gdLst>
                <a:gd name="connsiteX0" fmla="*/ 63500 w 63500"/>
                <a:gd name="connsiteY0" fmla="*/ 6350 h 63500"/>
                <a:gd name="connsiteX1" fmla="*/ 63500 w 63500"/>
                <a:gd name="connsiteY1" fmla="*/ 63500 h 63500"/>
                <a:gd name="connsiteX2" fmla="*/ 0 w 63500"/>
                <a:gd name="connsiteY2" fmla="*/ 63500 h 63500"/>
                <a:gd name="connsiteX3" fmla="*/ 0 w 63500"/>
                <a:gd name="connsiteY3" fmla="*/ 6350 h 63500"/>
                <a:gd name="connsiteX4" fmla="*/ 6350 w 63500"/>
                <a:gd name="connsiteY4" fmla="*/ 0 h 63500"/>
                <a:gd name="connsiteX5" fmla="*/ 57150 w 63500"/>
                <a:gd name="connsiteY5" fmla="*/ 0 h 63500"/>
                <a:gd name="connsiteX6" fmla="*/ 63500 w 63500"/>
                <a:gd name="connsiteY6" fmla="*/ 635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500" h="63500">
                  <a:moveTo>
                    <a:pt x="63500" y="6350"/>
                  </a:moveTo>
                  <a:lnTo>
                    <a:pt x="63500" y="63500"/>
                  </a:lnTo>
                  <a:lnTo>
                    <a:pt x="0" y="63500"/>
                  </a:lnTo>
                  <a:lnTo>
                    <a:pt x="0" y="6350"/>
                  </a:lnTo>
                  <a:cubicBezTo>
                    <a:pt x="0" y="2845"/>
                    <a:pt x="2858" y="0"/>
                    <a:pt x="6350" y="0"/>
                  </a:cubicBezTo>
                  <a:lnTo>
                    <a:pt x="57150" y="0"/>
                  </a:lnTo>
                  <a:cubicBezTo>
                    <a:pt x="60643" y="0"/>
                    <a:pt x="63500" y="2845"/>
                    <a:pt x="63500" y="6350"/>
                  </a:cubicBezTo>
                  <a:close/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3" name="Freeform: Shape 50">
              <a:extLst>
                <a:ext uri="{FF2B5EF4-FFF2-40B4-BE49-F238E27FC236}">
                  <a16:creationId xmlns:a16="http://schemas.microsoft.com/office/drawing/2014/main" id="{9ACDCF06-118E-D2F9-8C9F-2E53AF49AE4D}"/>
                </a:ext>
              </a:extLst>
            </p:cNvPr>
            <p:cNvSpPr/>
            <p:nvPr/>
          </p:nvSpPr>
          <p:spPr>
            <a:xfrm>
              <a:off x="7834756" y="3635438"/>
              <a:ext cx="71374" cy="100647"/>
            </a:xfrm>
            <a:custGeom>
              <a:avLst/>
              <a:gdLst>
                <a:gd name="connsiteX0" fmla="*/ 0 w 71374"/>
                <a:gd name="connsiteY0" fmla="*/ 52007 h 100647"/>
                <a:gd name="connsiteX1" fmla="*/ 0 w 71374"/>
                <a:gd name="connsiteY1" fmla="*/ 6350 h 100647"/>
                <a:gd name="connsiteX2" fmla="*/ 6350 w 71374"/>
                <a:gd name="connsiteY2" fmla="*/ 0 h 100647"/>
                <a:gd name="connsiteX3" fmla="*/ 65025 w 71374"/>
                <a:gd name="connsiteY3" fmla="*/ 0 h 100647"/>
                <a:gd name="connsiteX4" fmla="*/ 71375 w 71374"/>
                <a:gd name="connsiteY4" fmla="*/ 6350 h 100647"/>
                <a:gd name="connsiteX5" fmla="*/ 71375 w 71374"/>
                <a:gd name="connsiteY5" fmla="*/ 6350 h 100647"/>
                <a:gd name="connsiteX6" fmla="*/ 71375 w 71374"/>
                <a:gd name="connsiteY6" fmla="*/ 100647 h 100647"/>
                <a:gd name="connsiteX7" fmla="*/ 64 w 71374"/>
                <a:gd name="connsiteY7" fmla="*/ 100647 h 100647"/>
                <a:gd name="connsiteX8" fmla="*/ 64 w 71374"/>
                <a:gd name="connsiteY8" fmla="*/ 52007 h 10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374" h="100647">
                  <a:moveTo>
                    <a:pt x="0" y="52007"/>
                  </a:moveTo>
                  <a:lnTo>
                    <a:pt x="0" y="6350"/>
                  </a:lnTo>
                  <a:cubicBezTo>
                    <a:pt x="0" y="2845"/>
                    <a:pt x="2858" y="0"/>
                    <a:pt x="6350" y="0"/>
                  </a:cubicBezTo>
                  <a:lnTo>
                    <a:pt x="65025" y="0"/>
                  </a:lnTo>
                  <a:cubicBezTo>
                    <a:pt x="68517" y="0"/>
                    <a:pt x="71375" y="2845"/>
                    <a:pt x="71375" y="6350"/>
                  </a:cubicBezTo>
                  <a:lnTo>
                    <a:pt x="71375" y="6350"/>
                  </a:lnTo>
                  <a:lnTo>
                    <a:pt x="71375" y="100647"/>
                  </a:lnTo>
                  <a:lnTo>
                    <a:pt x="64" y="100647"/>
                  </a:lnTo>
                  <a:lnTo>
                    <a:pt x="64" y="52007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graphicFrame>
        <p:nvGraphicFramePr>
          <p:cNvPr id="14" name="Zástupný obsah 6">
            <a:extLst>
              <a:ext uri="{FF2B5EF4-FFF2-40B4-BE49-F238E27FC236}">
                <a16:creationId xmlns:a16="http://schemas.microsoft.com/office/drawing/2014/main" id="{8CDD38E2-F14B-E252-94D7-F8E9C67C1A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552388"/>
              </p:ext>
            </p:extLst>
          </p:nvPr>
        </p:nvGraphicFramePr>
        <p:xfrm>
          <a:off x="4267059" y="2067247"/>
          <a:ext cx="3688788" cy="4544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Volný tvar: obrazec 14">
            <a:extLst>
              <a:ext uri="{FF2B5EF4-FFF2-40B4-BE49-F238E27FC236}">
                <a16:creationId xmlns:a16="http://schemas.microsoft.com/office/drawing/2014/main" id="{CDA18D5E-ECFA-14A2-ED1A-61C7159B4E5C}"/>
              </a:ext>
            </a:extLst>
          </p:cNvPr>
          <p:cNvSpPr/>
          <p:nvPr/>
        </p:nvSpPr>
        <p:spPr>
          <a:xfrm rot="16200000">
            <a:off x="5360789" y="3456133"/>
            <a:ext cx="919763" cy="1922219"/>
          </a:xfrm>
          <a:custGeom>
            <a:avLst/>
            <a:gdLst>
              <a:gd name="connsiteX0" fmla="*/ 0 w 1842247"/>
              <a:gd name="connsiteY0" fmla="*/ 0 h 625288"/>
              <a:gd name="connsiteX1" fmla="*/ 1842247 w 1842247"/>
              <a:gd name="connsiteY1" fmla="*/ 0 h 625288"/>
              <a:gd name="connsiteX2" fmla="*/ 1842247 w 1842247"/>
              <a:gd name="connsiteY2" fmla="*/ 625288 h 62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2247" h="625288">
                <a:moveTo>
                  <a:pt x="0" y="0"/>
                </a:moveTo>
                <a:lnTo>
                  <a:pt x="1842247" y="0"/>
                </a:lnTo>
                <a:lnTo>
                  <a:pt x="1842247" y="625288"/>
                </a:lnTo>
              </a:path>
            </a:pathLst>
          </a:custGeom>
          <a:noFill/>
          <a:ln w="15875">
            <a:solidFill>
              <a:schemeClr val="tx1">
                <a:lumMod val="60000"/>
                <a:lumOff val="40000"/>
              </a:schemeClr>
            </a:solidFill>
            <a:prstDash val="sysDot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6D2C0B48-1D3D-EF90-84CD-1E0E39ED3B2F}"/>
              </a:ext>
            </a:extLst>
          </p:cNvPr>
          <p:cNvSpPr/>
          <p:nvPr/>
        </p:nvSpPr>
        <p:spPr>
          <a:xfrm>
            <a:off x="5369932" y="3796980"/>
            <a:ext cx="741521" cy="30646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cs-CZ" dirty="0"/>
              <a:t>+6,4 %</a:t>
            </a:r>
          </a:p>
        </p:txBody>
      </p:sp>
      <p:sp>
        <p:nvSpPr>
          <p:cNvPr id="17" name="Volný tvar: obrazec 16">
            <a:extLst>
              <a:ext uri="{FF2B5EF4-FFF2-40B4-BE49-F238E27FC236}">
                <a16:creationId xmlns:a16="http://schemas.microsoft.com/office/drawing/2014/main" id="{7FB11188-37EC-66EF-7C88-D93179D6355C}"/>
              </a:ext>
            </a:extLst>
          </p:cNvPr>
          <p:cNvSpPr/>
          <p:nvPr/>
        </p:nvSpPr>
        <p:spPr>
          <a:xfrm>
            <a:off x="6916896" y="4325815"/>
            <a:ext cx="497102" cy="684256"/>
          </a:xfrm>
          <a:custGeom>
            <a:avLst/>
            <a:gdLst>
              <a:gd name="connsiteX0" fmla="*/ 0 w 376518"/>
              <a:gd name="connsiteY0" fmla="*/ 316006 h 316006"/>
              <a:gd name="connsiteX1" fmla="*/ 376518 w 376518"/>
              <a:gd name="connsiteY1" fmla="*/ 316006 h 316006"/>
              <a:gd name="connsiteX2" fmla="*/ 376518 w 376518"/>
              <a:gd name="connsiteY2" fmla="*/ 0 h 316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518" h="316006">
                <a:moveTo>
                  <a:pt x="0" y="316006"/>
                </a:moveTo>
                <a:lnTo>
                  <a:pt x="376518" y="316006"/>
                </a:lnTo>
                <a:lnTo>
                  <a:pt x="376518" y="0"/>
                </a:lnTo>
              </a:path>
            </a:pathLst>
          </a:custGeom>
          <a:noFill/>
          <a:ln w="15875">
            <a:solidFill>
              <a:schemeClr val="tx1">
                <a:lumMod val="60000"/>
                <a:lumOff val="40000"/>
              </a:schemeClr>
            </a:solidFill>
            <a:prstDash val="sysDot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E21011B4-5DB9-32D8-7FE7-3AF4B6A745AE}"/>
              </a:ext>
            </a:extLst>
          </p:cNvPr>
          <p:cNvSpPr/>
          <p:nvPr/>
        </p:nvSpPr>
        <p:spPr>
          <a:xfrm>
            <a:off x="7025802" y="4626920"/>
            <a:ext cx="741521" cy="30646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cs-CZ" dirty="0"/>
              <a:t>+1,9 %</a:t>
            </a:r>
          </a:p>
        </p:txBody>
      </p:sp>
      <p:graphicFrame>
        <p:nvGraphicFramePr>
          <p:cNvPr id="19" name="Tabulka 18">
            <a:extLst>
              <a:ext uri="{FF2B5EF4-FFF2-40B4-BE49-F238E27FC236}">
                <a16:creationId xmlns:a16="http://schemas.microsoft.com/office/drawing/2014/main" id="{4045702F-9B13-E28E-3C94-0EB25D221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657403"/>
              </p:ext>
            </p:extLst>
          </p:nvPr>
        </p:nvGraphicFramePr>
        <p:xfrm>
          <a:off x="4700368" y="5710365"/>
          <a:ext cx="278689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379">
                  <a:extLst>
                    <a:ext uri="{9D8B030D-6E8A-4147-A177-3AD203B41FA5}">
                      <a16:colId xmlns:a16="http://schemas.microsoft.com/office/drawing/2014/main" val="3412436340"/>
                    </a:ext>
                  </a:extLst>
                </a:gridCol>
                <a:gridCol w="557379">
                  <a:extLst>
                    <a:ext uri="{9D8B030D-6E8A-4147-A177-3AD203B41FA5}">
                      <a16:colId xmlns:a16="http://schemas.microsoft.com/office/drawing/2014/main" val="1409296431"/>
                    </a:ext>
                  </a:extLst>
                </a:gridCol>
                <a:gridCol w="557379">
                  <a:extLst>
                    <a:ext uri="{9D8B030D-6E8A-4147-A177-3AD203B41FA5}">
                      <a16:colId xmlns:a16="http://schemas.microsoft.com/office/drawing/2014/main" val="1971040139"/>
                    </a:ext>
                  </a:extLst>
                </a:gridCol>
                <a:gridCol w="557379">
                  <a:extLst>
                    <a:ext uri="{9D8B030D-6E8A-4147-A177-3AD203B41FA5}">
                      <a16:colId xmlns:a16="http://schemas.microsoft.com/office/drawing/2014/main" val="725280729"/>
                    </a:ext>
                  </a:extLst>
                </a:gridCol>
                <a:gridCol w="557379">
                  <a:extLst>
                    <a:ext uri="{9D8B030D-6E8A-4147-A177-3AD203B41FA5}">
                      <a16:colId xmlns:a16="http://schemas.microsoft.com/office/drawing/2014/main" val="125907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accent2"/>
                          </a:solidFill>
                        </a:rPr>
                        <a:t>Q4</a:t>
                      </a:r>
                    </a:p>
                    <a:p>
                      <a:r>
                        <a:rPr lang="cs-CZ" sz="1400" b="0" dirty="0">
                          <a:solidFill>
                            <a:schemeClr val="bg2"/>
                          </a:solidFill>
                        </a:rPr>
                        <a:t>2023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0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</a:p>
                    <a:p>
                      <a:r>
                        <a:rPr lang="cs-CZ" sz="1400" b="0" dirty="0">
                          <a:solidFill>
                            <a:schemeClr val="bg2"/>
                          </a:solidFill>
                        </a:rPr>
                        <a:t>2024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0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Q2</a:t>
                      </a:r>
                    </a:p>
                    <a:p>
                      <a:r>
                        <a:rPr lang="cs-CZ" sz="1400" b="0" dirty="0">
                          <a:solidFill>
                            <a:schemeClr val="bg2"/>
                          </a:solidFill>
                        </a:rPr>
                        <a:t>2024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Q3</a:t>
                      </a:r>
                    </a:p>
                    <a:p>
                      <a:r>
                        <a:rPr lang="cs-CZ" sz="1400" b="0" dirty="0">
                          <a:solidFill>
                            <a:schemeClr val="bg2"/>
                          </a:solidFill>
                        </a:rPr>
                        <a:t>2024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0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Q4</a:t>
                      </a:r>
                    </a:p>
                    <a:p>
                      <a:r>
                        <a:rPr lang="cs-CZ" sz="1400" b="0" dirty="0">
                          <a:solidFill>
                            <a:schemeClr val="bg2"/>
                          </a:solidFill>
                        </a:rPr>
                        <a:t>2024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893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88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AB2AA-56C6-06FA-0EDD-C22FF4906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: se zakulacenými horními rohy 4">
            <a:extLst>
              <a:ext uri="{FF2B5EF4-FFF2-40B4-BE49-F238E27FC236}">
                <a16:creationId xmlns:a16="http://schemas.microsoft.com/office/drawing/2014/main" id="{FA1B379E-1344-6E83-95DB-B3380AEB8B97}"/>
              </a:ext>
            </a:extLst>
          </p:cNvPr>
          <p:cNvSpPr/>
          <p:nvPr/>
        </p:nvSpPr>
        <p:spPr>
          <a:xfrm rot="5400000">
            <a:off x="1766309" y="-252766"/>
            <a:ext cx="1509373" cy="5035459"/>
          </a:xfrm>
          <a:prstGeom prst="round2SameRect">
            <a:avLst>
              <a:gd name="adj1" fmla="val 8626"/>
              <a:gd name="adj2" fmla="val 0"/>
            </a:avLst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100000">
                <a:schemeClr val="tx2">
                  <a:alpha val="12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18" name="Nadpis 1">
            <a:extLst>
              <a:ext uri="{FF2B5EF4-FFF2-40B4-BE49-F238E27FC236}">
                <a16:creationId xmlns:a16="http://schemas.microsoft.com/office/drawing/2014/main" id="{9C4CC6D7-AF12-BB4F-72A6-395BA9B28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463" y="546045"/>
            <a:ext cx="11010161" cy="443198"/>
          </a:xfrm>
        </p:spPr>
        <p:txBody>
          <a:bodyPr>
            <a:normAutofit fontScale="90000"/>
          </a:bodyPr>
          <a:lstStyle/>
          <a:p>
            <a:r>
              <a:rPr lang="cs-CZ" dirty="0"/>
              <a:t>Od března 2024 do února 2025 poskytly stavební spořitelny </a:t>
            </a:r>
            <a:r>
              <a:rPr lang="cs-CZ" dirty="0">
                <a:solidFill>
                  <a:schemeClr val="bg2"/>
                </a:solidFill>
              </a:rPr>
              <a:t>dotační poradenství k rodinným domům 22+ tisícům zájemců</a:t>
            </a:r>
          </a:p>
        </p:txBody>
      </p:sp>
      <p:graphicFrame>
        <p:nvGraphicFramePr>
          <p:cNvPr id="17" name="Graf 16">
            <a:extLst>
              <a:ext uri="{FF2B5EF4-FFF2-40B4-BE49-F238E27FC236}">
                <a16:creationId xmlns:a16="http://schemas.microsoft.com/office/drawing/2014/main" id="{C237880B-1046-7317-3B91-7768AA5B65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136410"/>
              </p:ext>
            </p:extLst>
          </p:nvPr>
        </p:nvGraphicFramePr>
        <p:xfrm>
          <a:off x="593726" y="3133231"/>
          <a:ext cx="6317787" cy="3148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" name="Obrázek 19">
            <a:extLst>
              <a:ext uri="{FF2B5EF4-FFF2-40B4-BE49-F238E27FC236}">
                <a16:creationId xmlns:a16="http://schemas.microsoft.com/office/drawing/2014/main" id="{2CAE6DA2-BAF9-5FBD-FF29-5B854DC61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4482" y="3173814"/>
            <a:ext cx="4296092" cy="2773334"/>
          </a:xfrm>
          <a:prstGeom prst="rect">
            <a:avLst/>
          </a:prstGeom>
        </p:spPr>
      </p:pic>
      <p:grpSp>
        <p:nvGrpSpPr>
          <p:cNvPr id="3" name="Skupina 2">
            <a:extLst>
              <a:ext uri="{FF2B5EF4-FFF2-40B4-BE49-F238E27FC236}">
                <a16:creationId xmlns:a16="http://schemas.microsoft.com/office/drawing/2014/main" id="{395C928B-71F7-EC2E-C6C3-6853625AAD16}"/>
              </a:ext>
            </a:extLst>
          </p:cNvPr>
          <p:cNvGrpSpPr/>
          <p:nvPr/>
        </p:nvGrpSpPr>
        <p:grpSpPr>
          <a:xfrm>
            <a:off x="9994936" y="3184447"/>
            <a:ext cx="1602484" cy="397829"/>
            <a:chOff x="9994936" y="3601317"/>
            <a:chExt cx="1602484" cy="397829"/>
          </a:xfrm>
        </p:grpSpPr>
        <p:pic>
          <p:nvPicPr>
            <p:cNvPr id="24" name="Obrázek 23">
              <a:extLst>
                <a:ext uri="{FF2B5EF4-FFF2-40B4-BE49-F238E27FC236}">
                  <a16:creationId xmlns:a16="http://schemas.microsoft.com/office/drawing/2014/main" id="{39F5C091-F9F1-CF5B-7742-F562CCB74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94936" y="3829728"/>
              <a:ext cx="1602484" cy="169418"/>
            </a:xfrm>
            <a:prstGeom prst="rect">
              <a:avLst/>
            </a:prstGeom>
          </p:spPr>
        </p:pic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8B35F0B6-FD68-7F0A-4849-19549BCAEE9C}"/>
                </a:ext>
              </a:extLst>
            </p:cNvPr>
            <p:cNvSpPr txBox="1"/>
            <p:nvPr/>
          </p:nvSpPr>
          <p:spPr>
            <a:xfrm>
              <a:off x="9994936" y="3601317"/>
              <a:ext cx="230905" cy="22598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cs-CZ" sz="1400" dirty="0"/>
                <a:t>4</a:t>
              </a: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09957090-DDEA-ACD5-27C0-5EC5315B6C8D}"/>
                </a:ext>
              </a:extLst>
            </p:cNvPr>
            <p:cNvSpPr txBox="1"/>
            <p:nvPr/>
          </p:nvSpPr>
          <p:spPr>
            <a:xfrm>
              <a:off x="11200272" y="3601317"/>
              <a:ext cx="366247" cy="22598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cs-CZ" sz="1400" dirty="0"/>
                <a:t>28</a:t>
              </a:r>
            </a:p>
          </p:txBody>
        </p: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ADED00E-7FB2-9E33-2565-B426C62D8E14}"/>
              </a:ext>
            </a:extLst>
          </p:cNvPr>
          <p:cNvSpPr txBox="1"/>
          <p:nvPr/>
        </p:nvSpPr>
        <p:spPr>
          <a:xfrm>
            <a:off x="7580895" y="2501731"/>
            <a:ext cx="416967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600" dirty="0"/>
              <a:t>Počet zájemců o dotační poradenství</a:t>
            </a:r>
            <a:br>
              <a:rPr lang="cs-CZ" sz="1600" dirty="0"/>
            </a:br>
            <a:r>
              <a:rPr lang="cs-CZ" sz="1600" dirty="0"/>
              <a:t>stavebních spořitelen na 100 tisíc</a:t>
            </a:r>
            <a:br>
              <a:rPr lang="cs-CZ" sz="1600" dirty="0"/>
            </a:br>
            <a:r>
              <a:rPr lang="cs-CZ" sz="1600" dirty="0"/>
              <a:t>obyvatel podle krajů </a:t>
            </a:r>
          </a:p>
        </p:txBody>
      </p:sp>
      <p:sp>
        <p:nvSpPr>
          <p:cNvPr id="8" name="Google Shape;105;p4">
            <a:extLst>
              <a:ext uri="{FF2B5EF4-FFF2-40B4-BE49-F238E27FC236}">
                <a16:creationId xmlns:a16="http://schemas.microsoft.com/office/drawing/2014/main" id="{9B9E2928-62E2-F0E1-8E0C-903DD5AA3C1C}"/>
              </a:ext>
            </a:extLst>
          </p:cNvPr>
          <p:cNvSpPr txBox="1"/>
          <p:nvPr/>
        </p:nvSpPr>
        <p:spPr>
          <a:xfrm>
            <a:off x="587374" y="6461967"/>
            <a:ext cx="3790073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Source Sans Pro"/>
                <a:ea typeface="Arial"/>
                <a:cs typeface="Arial"/>
                <a:sym typeface="Arial"/>
              </a:rPr>
              <a:t>Zdroj: 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Source Sans Pro"/>
                <a:ea typeface="Arial"/>
                <a:cs typeface="Arial"/>
                <a:sym typeface="Arial"/>
              </a:rPr>
              <a:t>AČSS, SFŽP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5719DE9-4ED2-C536-D07C-C0CDB82CF0E9}"/>
              </a:ext>
            </a:extLst>
          </p:cNvPr>
          <p:cNvSpPr txBox="1"/>
          <p:nvPr/>
        </p:nvSpPr>
        <p:spPr>
          <a:xfrm>
            <a:off x="7580895" y="1510276"/>
            <a:ext cx="401652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b="1" dirty="0">
                <a:solidFill>
                  <a:srgbClr val="CD8442"/>
                </a:solidFill>
                <a:latin typeface="+mj-lt"/>
              </a:rPr>
              <a:t>Největší zájem</a:t>
            </a:r>
            <a:br>
              <a:rPr lang="cs-CZ" sz="2000" b="1" dirty="0">
                <a:solidFill>
                  <a:srgbClr val="CD8442"/>
                </a:solidFill>
                <a:latin typeface="+mj-lt"/>
              </a:rPr>
            </a:br>
            <a:r>
              <a:rPr lang="cs-CZ" sz="2000" b="1" dirty="0">
                <a:solidFill>
                  <a:srgbClr val="CD8442"/>
                </a:solidFill>
                <a:latin typeface="+mj-lt"/>
              </a:rPr>
              <a:t>o dotační poradenství</a:t>
            </a:r>
            <a:br>
              <a:rPr lang="cs-CZ" sz="1400" b="1" dirty="0"/>
            </a:br>
            <a:r>
              <a:rPr lang="cs-CZ" sz="2000" b="1" dirty="0">
                <a:solidFill>
                  <a:srgbClr val="CD8442"/>
                </a:solidFill>
                <a:latin typeface="+mj-lt"/>
              </a:rPr>
              <a:t>je mezi lidmi v Jihočeském kraji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705E3FE9-2779-60F9-18E6-DD319863B644}"/>
              </a:ext>
            </a:extLst>
          </p:cNvPr>
          <p:cNvCxnSpPr>
            <a:cxnSpLocks/>
          </p:cNvCxnSpPr>
          <p:nvPr/>
        </p:nvCxnSpPr>
        <p:spPr>
          <a:xfrm flipV="1">
            <a:off x="7246793" y="1510276"/>
            <a:ext cx="0" cy="53477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ulka 27">
            <a:extLst>
              <a:ext uri="{FF2B5EF4-FFF2-40B4-BE49-F238E27FC236}">
                <a16:creationId xmlns:a16="http://schemas.microsoft.com/office/drawing/2014/main" id="{78D3056D-4843-7540-33B6-B17D3101E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651271"/>
              </p:ext>
            </p:extLst>
          </p:nvPr>
        </p:nvGraphicFramePr>
        <p:xfrm>
          <a:off x="593726" y="1570245"/>
          <a:ext cx="4305853" cy="1360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9853">
                  <a:extLst>
                    <a:ext uri="{9D8B030D-6E8A-4147-A177-3AD203B41FA5}">
                      <a16:colId xmlns:a16="http://schemas.microsoft.com/office/drawing/2014/main" val="3355430746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846705252"/>
                    </a:ext>
                  </a:extLst>
                </a:gridCol>
              </a:tblGrid>
              <a:tr h="340063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Počet žádostí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135861"/>
                  </a:ext>
                </a:extLst>
              </a:tr>
              <a:tr h="340063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00739A"/>
                          </a:solidFill>
                          <a:latin typeface="+mn-lt"/>
                        </a:rPr>
                        <a:t>Dotační poradenství ODB</a:t>
                      </a:r>
                      <a:endParaRPr lang="en-US" sz="1600" b="1" dirty="0">
                        <a:solidFill>
                          <a:srgbClr val="00739A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b="1" dirty="0">
                          <a:solidFill>
                            <a:srgbClr val="00739A"/>
                          </a:solidFill>
                          <a:latin typeface="+mj-lt"/>
                        </a:rPr>
                        <a:t>9 184</a:t>
                      </a:r>
                      <a:endParaRPr lang="en-US" sz="1600" b="1" dirty="0">
                        <a:solidFill>
                          <a:srgbClr val="00739A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8175615"/>
                  </a:ext>
                </a:extLst>
              </a:tr>
              <a:tr h="340063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48D1FF"/>
                          </a:solidFill>
                          <a:latin typeface="+mn-lt"/>
                        </a:rPr>
                        <a:t>Ostatní dotační poradenství</a:t>
                      </a:r>
                      <a:endParaRPr lang="en-US" sz="1600" b="1" dirty="0">
                        <a:solidFill>
                          <a:srgbClr val="48D1FF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b="1" dirty="0">
                          <a:solidFill>
                            <a:srgbClr val="48D1FF"/>
                          </a:solidFill>
                          <a:latin typeface="+mj-lt"/>
                        </a:rPr>
                        <a:t>13 141</a:t>
                      </a:r>
                      <a:endParaRPr lang="en-US" sz="1600" b="1" dirty="0">
                        <a:solidFill>
                          <a:srgbClr val="48D1FF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235849"/>
                  </a:ext>
                </a:extLst>
              </a:tr>
              <a:tr h="3400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Dotace ODB (SFŽP, 2024)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6 852</a:t>
                      </a:r>
                      <a:endParaRPr lang="en-US" sz="1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805464"/>
                  </a:ext>
                </a:extLst>
              </a:tr>
            </a:tbl>
          </a:graphicData>
        </a:graphic>
      </p:graphicFrame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0C0476FD-72CF-0853-B9C7-773E6CDC9780}"/>
              </a:ext>
            </a:extLst>
          </p:cNvPr>
          <p:cNvCxnSpPr>
            <a:cxnSpLocks/>
          </p:cNvCxnSpPr>
          <p:nvPr/>
        </p:nvCxnSpPr>
        <p:spPr>
          <a:xfrm>
            <a:off x="1084521" y="5007935"/>
            <a:ext cx="584790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88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16848-B038-CAFD-D14A-E98924406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délník: se zakulacenými horními rohy 26">
            <a:extLst>
              <a:ext uri="{FF2B5EF4-FFF2-40B4-BE49-F238E27FC236}">
                <a16:creationId xmlns:a16="http://schemas.microsoft.com/office/drawing/2014/main" id="{5C41D679-B30E-426A-EF09-A2FA660F5EB5}"/>
              </a:ext>
            </a:extLst>
          </p:cNvPr>
          <p:cNvSpPr/>
          <p:nvPr/>
        </p:nvSpPr>
        <p:spPr>
          <a:xfrm rot="5400000">
            <a:off x="1766309" y="-252766"/>
            <a:ext cx="1509373" cy="5035459"/>
          </a:xfrm>
          <a:prstGeom prst="round2SameRect">
            <a:avLst>
              <a:gd name="adj1" fmla="val 8626"/>
              <a:gd name="adj2" fmla="val 0"/>
            </a:avLst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100000">
                <a:schemeClr val="tx2">
                  <a:alpha val="12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28" name="Obdélník: se zakulacenými horními rohy 27">
            <a:extLst>
              <a:ext uri="{FF2B5EF4-FFF2-40B4-BE49-F238E27FC236}">
                <a16:creationId xmlns:a16="http://schemas.microsoft.com/office/drawing/2014/main" id="{34E7222A-F469-D919-62CB-B25A725B7F91}"/>
              </a:ext>
            </a:extLst>
          </p:cNvPr>
          <p:cNvSpPr/>
          <p:nvPr/>
        </p:nvSpPr>
        <p:spPr>
          <a:xfrm rot="16200000">
            <a:off x="7970214" y="-1205473"/>
            <a:ext cx="1509373" cy="6934200"/>
          </a:xfrm>
          <a:prstGeom prst="round2SameRect">
            <a:avLst>
              <a:gd name="adj1" fmla="val 8626"/>
              <a:gd name="adj2" fmla="val 0"/>
            </a:avLst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100000">
                <a:schemeClr val="tx2">
                  <a:alpha val="12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B501EFC8-C8AC-F414-352E-BA5A07803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463" y="546045"/>
            <a:ext cx="11010161" cy="443198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2"/>
                </a:solidFill>
              </a:rPr>
              <a:t>Roste zájem </a:t>
            </a:r>
            <a:r>
              <a:rPr lang="cs-CZ" dirty="0"/>
              <a:t>o zvýhodněné úvěry</a:t>
            </a:r>
            <a:br>
              <a:rPr lang="cs-CZ" dirty="0"/>
            </a:br>
            <a:r>
              <a:rPr lang="cs-CZ" dirty="0"/>
              <a:t>stavebních spořitelen k dotačnímu titulu ODB</a:t>
            </a:r>
          </a:p>
        </p:txBody>
      </p:sp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E9BDF5E7-157E-087B-AE14-FFF61E0D77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4572232"/>
              </p:ext>
            </p:extLst>
          </p:nvPr>
        </p:nvGraphicFramePr>
        <p:xfrm>
          <a:off x="583784" y="3026317"/>
          <a:ext cx="6465601" cy="324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77D750B9-82AD-03CC-55B1-424F25AF26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322328"/>
              </p:ext>
            </p:extLst>
          </p:nvPr>
        </p:nvGraphicFramePr>
        <p:xfrm>
          <a:off x="7538487" y="3019650"/>
          <a:ext cx="4066138" cy="3261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Google Shape;105;p4">
            <a:extLst>
              <a:ext uri="{FF2B5EF4-FFF2-40B4-BE49-F238E27FC236}">
                <a16:creationId xmlns:a16="http://schemas.microsoft.com/office/drawing/2014/main" id="{403F401D-6BED-EE17-A9F3-3E6AF1448A53}"/>
              </a:ext>
            </a:extLst>
          </p:cNvPr>
          <p:cNvSpPr txBox="1"/>
          <p:nvPr/>
        </p:nvSpPr>
        <p:spPr>
          <a:xfrm>
            <a:off x="587374" y="6461967"/>
            <a:ext cx="3790073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Source Sans Pro"/>
                <a:ea typeface="Arial"/>
                <a:cs typeface="Arial"/>
                <a:sym typeface="Arial"/>
              </a:rPr>
              <a:t>Zdroj: 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Source Sans Pro"/>
                <a:ea typeface="Arial"/>
                <a:cs typeface="Arial"/>
                <a:sym typeface="Arial"/>
              </a:rPr>
              <a:t>AČSS, SFŽP | *Bez zvýhodněného úvěru k dotaci ODB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8205BB0E-3428-7AB1-3374-E16E877F500B}"/>
              </a:ext>
            </a:extLst>
          </p:cNvPr>
          <p:cNvSpPr txBox="1"/>
          <p:nvPr/>
        </p:nvSpPr>
        <p:spPr>
          <a:xfrm>
            <a:off x="1640766" y="3813777"/>
            <a:ext cx="279724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600" b="1" dirty="0">
                <a:solidFill>
                  <a:schemeClr val="tx2"/>
                </a:solidFill>
              </a:rPr>
              <a:t>Objem zvýhodněných úvěrů</a:t>
            </a:r>
            <a:br>
              <a:rPr lang="pl-PL" sz="1600" b="1" dirty="0">
                <a:solidFill>
                  <a:schemeClr val="tx2"/>
                </a:solidFill>
              </a:rPr>
            </a:br>
            <a:r>
              <a:rPr lang="pl-PL" sz="1600" b="1" dirty="0">
                <a:solidFill>
                  <a:schemeClr val="tx2"/>
                </a:solidFill>
              </a:rPr>
              <a:t>k dotaci ODB </a:t>
            </a:r>
            <a:r>
              <a:rPr lang="pl-PL" sz="1600" dirty="0">
                <a:solidFill>
                  <a:schemeClr val="tx2"/>
                </a:solidFill>
              </a:rPr>
              <a:t>(mil. Kč)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4138C701-7204-0394-546B-D8B8328A6226}"/>
              </a:ext>
            </a:extLst>
          </p:cNvPr>
          <p:cNvSpPr txBox="1"/>
          <p:nvPr/>
        </p:nvSpPr>
        <p:spPr>
          <a:xfrm>
            <a:off x="7538487" y="3350748"/>
            <a:ext cx="22651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600" dirty="0"/>
              <a:t>Průměrná výše úvěru</a:t>
            </a:r>
            <a:br>
              <a:rPr lang="pl-PL" sz="1600" dirty="0"/>
            </a:br>
            <a:r>
              <a:rPr lang="pl-PL" sz="1600" dirty="0"/>
              <a:t> v únoru 2025</a:t>
            </a:r>
          </a:p>
        </p:txBody>
      </p:sp>
      <p:cxnSp>
        <p:nvCxnSpPr>
          <p:cNvPr id="2" name="Přímá spojnice 1">
            <a:extLst>
              <a:ext uri="{FF2B5EF4-FFF2-40B4-BE49-F238E27FC236}">
                <a16:creationId xmlns:a16="http://schemas.microsoft.com/office/drawing/2014/main" id="{EEACD54B-106C-819E-251C-09ACD2CAABC9}"/>
              </a:ext>
            </a:extLst>
          </p:cNvPr>
          <p:cNvCxnSpPr>
            <a:cxnSpLocks/>
          </p:cNvCxnSpPr>
          <p:nvPr/>
        </p:nvCxnSpPr>
        <p:spPr>
          <a:xfrm flipV="1">
            <a:off x="7246793" y="3385729"/>
            <a:ext cx="0" cy="34722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D6DB2C9C-8210-297C-A498-FD6FAE20CDF0}"/>
              </a:ext>
            </a:extLst>
          </p:cNvPr>
          <p:cNvSpPr txBox="1"/>
          <p:nvPr/>
        </p:nvSpPr>
        <p:spPr>
          <a:xfrm>
            <a:off x="1640767" y="3245876"/>
            <a:ext cx="279724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600" b="1" dirty="0">
                <a:solidFill>
                  <a:schemeClr val="accent1"/>
                </a:solidFill>
              </a:rPr>
              <a:t>Vývoj průměrné úrokové sazby</a:t>
            </a:r>
          </a:p>
        </p:txBody>
      </p:sp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6C8ECA40-6E46-7D41-528D-4EB6FC977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897283"/>
              </p:ext>
            </p:extLst>
          </p:nvPr>
        </p:nvGraphicFramePr>
        <p:xfrm>
          <a:off x="593726" y="1612036"/>
          <a:ext cx="4305853" cy="1198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9853">
                  <a:extLst>
                    <a:ext uri="{9D8B030D-6E8A-4147-A177-3AD203B41FA5}">
                      <a16:colId xmlns:a16="http://schemas.microsoft.com/office/drawing/2014/main" val="3355430746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846705252"/>
                    </a:ext>
                  </a:extLst>
                </a:gridCol>
              </a:tblGrid>
              <a:tr h="532847">
                <a:tc gridSpan="2"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1 284 zvýhodněných úvěrů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pl-PL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k dotaci ODB</a:t>
                      </a:r>
                      <a:br>
                        <a:rPr lang="en-GB" sz="1600" b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pl-PL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za 12 měsíců od spuštění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8175615"/>
                  </a:ext>
                </a:extLst>
              </a:tr>
              <a:tr h="332994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2"/>
                          </a:solidFill>
                          <a:latin typeface="+mn-lt"/>
                        </a:rPr>
                        <a:t>Celkový objem úvěrů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b="1" dirty="0">
                          <a:solidFill>
                            <a:schemeClr val="tx2"/>
                          </a:solidFill>
                          <a:latin typeface="+mj-lt"/>
                        </a:rPr>
                        <a:t>1,9+ mld. Kč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235849"/>
                  </a:ext>
                </a:extLst>
              </a:tr>
              <a:tr h="3329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accent1"/>
                          </a:solidFill>
                          <a:latin typeface="+mn-lt"/>
                        </a:rPr>
                        <a:t>Ø úroková sazba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b="1" dirty="0">
                          <a:solidFill>
                            <a:schemeClr val="accent1"/>
                          </a:solidFill>
                          <a:latin typeface="+mj-lt"/>
                        </a:rPr>
                        <a:t>3,05 %</a:t>
                      </a:r>
                      <a:endParaRPr lang="en-US" sz="16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805464"/>
                  </a:ext>
                </a:extLst>
              </a:tr>
            </a:tbl>
          </a:graphicData>
        </a:graphic>
      </p:graphicFrame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7E9E34DB-177E-C727-BEB8-0E2680CC00C3}"/>
              </a:ext>
            </a:extLst>
          </p:cNvPr>
          <p:cNvCxnSpPr/>
          <p:nvPr/>
        </p:nvCxnSpPr>
        <p:spPr>
          <a:xfrm>
            <a:off x="583784" y="5007935"/>
            <a:ext cx="634864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Skupina 28">
            <a:extLst>
              <a:ext uri="{FF2B5EF4-FFF2-40B4-BE49-F238E27FC236}">
                <a16:creationId xmlns:a16="http://schemas.microsoft.com/office/drawing/2014/main" id="{9B239DF5-F47D-545E-88EC-16EE3DE7F1DC}"/>
              </a:ext>
            </a:extLst>
          </p:cNvPr>
          <p:cNvGrpSpPr/>
          <p:nvPr/>
        </p:nvGrpSpPr>
        <p:grpSpPr>
          <a:xfrm>
            <a:off x="5004354" y="1565006"/>
            <a:ext cx="5728015" cy="1387855"/>
            <a:chOff x="5004354" y="1488619"/>
            <a:chExt cx="5728015" cy="1387855"/>
          </a:xfrm>
        </p:grpSpPr>
        <p:graphicFrame>
          <p:nvGraphicFramePr>
            <p:cNvPr id="26" name="Graf 25">
              <a:extLst>
                <a:ext uri="{FF2B5EF4-FFF2-40B4-BE49-F238E27FC236}">
                  <a16:creationId xmlns:a16="http://schemas.microsoft.com/office/drawing/2014/main" id="{203E1E72-054C-8CFA-F409-93367986A5B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97095530"/>
                </p:ext>
              </p:extLst>
            </p:nvPr>
          </p:nvGraphicFramePr>
          <p:xfrm>
            <a:off x="5004354" y="1488619"/>
            <a:ext cx="2081783" cy="13878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8218937B-D2C1-5EBD-9B4A-9BFA1ADBB2A6}"/>
                </a:ext>
              </a:extLst>
            </p:cNvPr>
            <p:cNvSpPr txBox="1"/>
            <p:nvPr/>
          </p:nvSpPr>
          <p:spPr>
            <a:xfrm>
              <a:off x="6764744" y="1644991"/>
              <a:ext cx="3967625" cy="10772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2000" b="1" dirty="0">
                  <a:latin typeface="+mj-lt"/>
                </a:rPr>
                <a:t>11 miliard Kč</a:t>
              </a:r>
              <a:br>
                <a:rPr lang="cs-CZ" sz="2000" b="1" dirty="0">
                  <a:solidFill>
                    <a:schemeClr val="bg2"/>
                  </a:solidFill>
                  <a:latin typeface="+mj-lt"/>
                </a:rPr>
              </a:br>
              <a:r>
                <a:rPr lang="cs-CZ" sz="1600" dirty="0"/>
                <a:t>Celkový objem prostředků směřujících na energeticky úsporné rekonstrukce bydlení</a:t>
              </a:r>
              <a:r>
                <a:rPr lang="en-GB" sz="1600" dirty="0"/>
                <a:t>:</a:t>
              </a:r>
              <a:br>
                <a:rPr lang="cs-CZ" sz="1600" dirty="0"/>
              </a:br>
              <a:r>
                <a:rPr lang="cs-CZ" b="1" dirty="0">
                  <a:solidFill>
                    <a:srgbClr val="0099CD"/>
                  </a:solidFill>
                </a:rPr>
                <a:t>Zvýhodněné úvěry </a:t>
              </a:r>
              <a:r>
                <a:rPr lang="cs-CZ" b="1" dirty="0">
                  <a:solidFill>
                    <a:srgbClr val="426C92"/>
                  </a:solidFill>
                </a:rPr>
                <a:t>+ schválené dotace</a:t>
              </a:r>
              <a:endParaRPr lang="cs-CZ" sz="2000" b="1" dirty="0">
                <a:solidFill>
                  <a:srgbClr val="426C9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332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Vlastní 23">
      <a:dk1>
        <a:srgbClr val="3C3C3C"/>
      </a:dk1>
      <a:lt1>
        <a:sysClr val="window" lastClr="FFFFFF"/>
      </a:lt1>
      <a:dk2>
        <a:srgbClr val="0099CD"/>
      </a:dk2>
      <a:lt2>
        <a:srgbClr val="003366"/>
      </a:lt2>
      <a:accent1>
        <a:srgbClr val="82B800"/>
      </a:accent1>
      <a:accent2>
        <a:srgbClr val="FF6000"/>
      </a:accent2>
      <a:accent3>
        <a:srgbClr val="FACB17"/>
      </a:accent3>
      <a:accent4>
        <a:srgbClr val="8E2D33"/>
      </a:accent4>
      <a:accent5>
        <a:srgbClr val="B6005E"/>
      </a:accent5>
      <a:accent6>
        <a:srgbClr val="693393"/>
      </a:accent6>
      <a:hlink>
        <a:srgbClr val="0099CD"/>
      </a:hlink>
      <a:folHlink>
        <a:srgbClr val="003366"/>
      </a:folHlink>
    </a:clrScheme>
    <a:fontScheme name="Vlastní 62">
      <a:majorFont>
        <a:latin typeface="Museo 700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4f9f171-ec1e-4aed-8b85-0358b2614b14">
      <Terms xmlns="http://schemas.microsoft.com/office/infopath/2007/PartnerControls"/>
    </lcf76f155ced4ddcb4097134ff3c332f>
    <TaxCatchAll xmlns="08f1a8fb-a0cc-4850-aa6f-e6948018398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8FCBB525C03BE44BFE7B13B1F9D76E0" ma:contentTypeVersion="14" ma:contentTypeDescription="Vytvoří nový dokument" ma:contentTypeScope="" ma:versionID="fce014d1fb36719d94167de6e14bd2d7">
  <xsd:schema xmlns:xsd="http://www.w3.org/2001/XMLSchema" xmlns:xs="http://www.w3.org/2001/XMLSchema" xmlns:p="http://schemas.microsoft.com/office/2006/metadata/properties" xmlns:ns2="34f9f171-ec1e-4aed-8b85-0358b2614b14" xmlns:ns3="08f1a8fb-a0cc-4850-aa6f-e6948018398e" targetNamespace="http://schemas.microsoft.com/office/2006/metadata/properties" ma:root="true" ma:fieldsID="1aa515f6268116a4fa419ec0c2644eda" ns2:_="" ns3:_="">
    <xsd:import namespace="34f9f171-ec1e-4aed-8b85-0358b2614b14"/>
    <xsd:import namespace="08f1a8fb-a0cc-4850-aa6f-e694801839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f9f171-ec1e-4aed-8b85-0358b2614b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a6f88a45-50aa-4564-a802-4bf5578efb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f1a8fb-a0cc-4850-aa6f-e6948018398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e48944a-d47e-4246-ab7a-7574743eb6bf}" ma:internalName="TaxCatchAll" ma:showField="CatchAllData" ma:web="08f1a8fb-a0cc-4850-aa6f-e694801839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D57309-E0C6-4234-8036-7EC2B90D9D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93EF12-CA7E-40AC-A0BE-6BE6B7A328B9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08f1a8fb-a0cc-4850-aa6f-e6948018398e"/>
    <ds:schemaRef ds:uri="34f9f171-ec1e-4aed-8b85-0358b2614b14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B87D101-9C3E-45BB-88D8-7D7CCF32FA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f9f171-ec1e-4aed-8b85-0358b2614b14"/>
    <ds:schemaRef ds:uri="08f1a8fb-a0cc-4850-aa6f-e694801839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</Words>
  <Application>Microsoft Office PowerPoint</Application>
  <PresentationFormat>Širokoúhlá obrazovka</PresentationFormat>
  <Paragraphs>121</Paragraphs>
  <Slides>7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Museo 700</vt:lpstr>
      <vt:lpstr>Arial</vt:lpstr>
      <vt:lpstr>Source Sans Pro</vt:lpstr>
      <vt:lpstr>Calibri</vt:lpstr>
      <vt:lpstr>Arial Black</vt:lpstr>
      <vt:lpstr>Motiv Office</vt:lpstr>
      <vt:lpstr>Prezentace aplikace PowerPoint</vt:lpstr>
      <vt:lpstr>Letos objemy úvěrů na bydlení překonají druhý nejlepší rok 2020</vt:lpstr>
      <vt:lpstr>Objemy nových úvěrů překonávají úrovně před covidem, v počtech smluv je ale velký potenciál pro růst</vt:lpstr>
      <vt:lpstr>Ve 4. čtvrtletí 2024 rostly ceny všech kategorií nemovitostí</vt:lpstr>
      <vt:lpstr>ČSOB Index bydlení</vt:lpstr>
      <vt:lpstr>Od března 2024 do února 2025 poskytly stavební spořitelny dotační poradenství k rodinným domům 22+ tisícům zájemců</vt:lpstr>
      <vt:lpstr>Roste zájem o zvýhodněné úvěry stavebních spořitelen k dotačnímu titulu ODB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Frantisek Teply</dc:creator>
  <cp:lastModifiedBy>Vít Franěk</cp:lastModifiedBy>
  <cp:revision>15</cp:revision>
  <dcterms:created xsi:type="dcterms:W3CDTF">2021-03-04T23:35:36Z</dcterms:created>
  <dcterms:modified xsi:type="dcterms:W3CDTF">2025-04-16T08:23:35Z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0x01010098FCBB525C03BE44BFE7B13B1F9D76E0</vt:lpwstr>
  </property>
  <property fmtid="{D5CDD505-2E9C-101B-9397-08002B2CF9AE}" pid="3" name="MediaServiceImageTags">
    <vt:lpwstr/>
  </property>
  <property fmtid="{D5CDD505-2E9C-101B-9397-08002B2CF9AE}" pid="4" name="MSIP_Label_296db974-983c-4868-8628-e426985202e0_Enabled">
    <vt:lpwstr>true</vt:lpwstr>
  </property>
  <property fmtid="{D5CDD505-2E9C-101B-9397-08002B2CF9AE}" pid="5" name="MSIP_Label_296db974-983c-4868-8628-e426985202e0_SetDate">
    <vt:lpwstr>2025-04-14T08:22:57Z</vt:lpwstr>
  </property>
  <property fmtid="{D5CDD505-2E9C-101B-9397-08002B2CF9AE}" pid="6" name="MSIP_Label_296db974-983c-4868-8628-e426985202e0_Method">
    <vt:lpwstr>Privileged</vt:lpwstr>
  </property>
  <property fmtid="{D5CDD505-2E9C-101B-9397-08002B2CF9AE}" pid="7" name="MSIP_Label_296db974-983c-4868-8628-e426985202e0_Name">
    <vt:lpwstr>296db974-983c-4868-8628-e426985202e0</vt:lpwstr>
  </property>
  <property fmtid="{D5CDD505-2E9C-101B-9397-08002B2CF9AE}" pid="8" name="MSIP_Label_296db974-983c-4868-8628-e426985202e0_SiteId">
    <vt:lpwstr>64af2aee-7d6c-49ac-a409-192d3fee73b8</vt:lpwstr>
  </property>
  <property fmtid="{D5CDD505-2E9C-101B-9397-08002B2CF9AE}" pid="9" name="MSIP_Label_296db974-983c-4868-8628-e426985202e0_ActionId">
    <vt:lpwstr>47e8c777-64ce-4964-a8f7-803c27ad8366</vt:lpwstr>
  </property>
  <property fmtid="{D5CDD505-2E9C-101B-9397-08002B2CF9AE}" pid="10" name="MSIP_Label_296db974-983c-4868-8628-e426985202e0_ContentBits">
    <vt:lpwstr>0</vt:lpwstr>
  </property>
</Properties>
</file>