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481" r:id="rId2"/>
    <p:sldId id="296" r:id="rId3"/>
    <p:sldId id="377" r:id="rId4"/>
    <p:sldId id="480" r:id="rId5"/>
    <p:sldId id="478" r:id="rId6"/>
    <p:sldId id="343" r:id="rId7"/>
    <p:sldId id="355" r:id="rId8"/>
    <p:sldId id="272" r:id="rId9"/>
    <p:sldId id="360" r:id="rId10"/>
  </p:sldIdLst>
  <p:sldSz cx="9144000" cy="6858000" type="screen4x3"/>
  <p:notesSz cx="6735763" cy="98663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fek.z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712E"/>
    <a:srgbClr val="F4F8EE"/>
    <a:srgbClr val="DFEACE"/>
    <a:srgbClr val="6DBD31"/>
    <a:srgbClr val="6BA92D"/>
    <a:srgbClr val="739D2F"/>
    <a:srgbClr val="7BA832"/>
    <a:srgbClr val="8DC139"/>
    <a:srgbClr val="3EAF2B"/>
    <a:srgbClr val="1A6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/>
  </p:normalViewPr>
  <p:slideViewPr>
    <p:cSldViewPr snapToObjects="1">
      <p:cViewPr varScale="1">
        <p:scale>
          <a:sx n="91" d="100"/>
          <a:sy n="91" d="100"/>
        </p:scale>
        <p:origin x="164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CB411-B35C-4471-81D4-0C6929C2CBF8}" type="datetimeFigureOut">
              <a:rPr lang="cs-CZ" smtClean="0"/>
              <a:t>19.11.2024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6FE77-1A7A-4F2E-8477-2DAEED5A46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4632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E2363-D7AE-484C-9DCD-2E61EC18B098}" type="datetimeFigureOut">
              <a:rPr lang="cs-CZ" smtClean="0"/>
              <a:pPr/>
              <a:t>19.11.2024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4DF30-7CAC-481C-8095-580244DADB7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9455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UPLATNĚNÍ MAJÍ NAŠI ABSOLVENTI JISTÉ!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1" name="Google Shape;251;p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1F3F-04F3-4067-A8BB-39B3ECD2056E}" type="datetime1">
              <a:rPr lang="cs-CZ" smtClean="0"/>
              <a:pPr/>
              <a:t>19.11.2024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B22A-AAF4-42AA-9EB9-7E665D8F4DA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533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113C-DEFC-42CF-860F-FAA9410A0D23}" type="datetime1">
              <a:rPr lang="cs-CZ" smtClean="0"/>
              <a:pPr/>
              <a:t>19.11.2024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B22A-AAF4-42AA-9EB9-7E665D8F4DA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3324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CC5-2100-4B21-A4C2-A7EBD9F9AC01}" type="datetime1">
              <a:rPr lang="cs-CZ" smtClean="0"/>
              <a:pPr/>
              <a:t>19.11.2024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B22A-AAF4-42AA-9EB9-7E665D8F4DA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900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F64-D8DB-40D1-9DBE-DCEA1195540D}" type="datetime1">
              <a:rPr lang="cs-CZ" smtClean="0"/>
              <a:pPr/>
              <a:t>19.11.2024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B22A-AAF4-42AA-9EB9-7E665D8F4DA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0368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E944-6037-4A59-9F45-A6AAA97E9C31}" type="datetime1">
              <a:rPr lang="cs-CZ" smtClean="0"/>
              <a:pPr/>
              <a:t>19.11.2024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B22A-AAF4-42AA-9EB9-7E665D8F4DA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4204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2683B-A752-4E86-8E26-F551E8B41453}" type="datetime1">
              <a:rPr lang="cs-CZ" smtClean="0"/>
              <a:pPr/>
              <a:t>19.11.2024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B22A-AAF4-42AA-9EB9-7E665D8F4DA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828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4D492-5D0F-4B97-A591-1E4D2F317D34}" type="datetime1">
              <a:rPr lang="cs-CZ" smtClean="0"/>
              <a:pPr/>
              <a:t>19.11.2024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B22A-AAF4-42AA-9EB9-7E665D8F4DA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4583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6D31E-A76C-497C-93FA-1EF156FE9D7F}" type="datetime1">
              <a:rPr lang="cs-CZ" smtClean="0"/>
              <a:pPr/>
              <a:t>19.11.2024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B22A-AAF4-42AA-9EB9-7E665D8F4DA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6421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3748C-FE40-4F46-BCBC-5B22E5857DD7}" type="datetime1">
              <a:rPr lang="cs-CZ" smtClean="0"/>
              <a:pPr/>
              <a:t>19.11.2024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B22A-AAF4-42AA-9EB9-7E665D8F4DA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199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82AA3-0F99-4DB3-84E5-06DF47DC1CFB}" type="datetime1">
              <a:rPr lang="cs-CZ" smtClean="0"/>
              <a:pPr/>
              <a:t>19.11.2024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B22A-AAF4-42AA-9EB9-7E665D8F4DA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8718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59DFF-75F5-46A8-BE76-B0DE51410033}" type="datetime1">
              <a:rPr lang="cs-CZ" smtClean="0"/>
              <a:pPr/>
              <a:t>19.11.2024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B22A-AAF4-42AA-9EB9-7E665D8F4DA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7035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C9AF2-8C86-4A60-8536-495D209F574C}" type="datetime1">
              <a:rPr lang="cs-CZ" smtClean="0"/>
              <a:pPr/>
              <a:t>19.11.2024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8B22A-AAF4-42AA-9EB9-7E665D8F4DA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759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485BF3D-FFA3-4AD1-8515-C59DB383F9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93" y="1992226"/>
            <a:ext cx="8181509" cy="6119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22AB2F3-488A-41C6-90EF-29657AAF6B1A}"/>
              </a:ext>
            </a:extLst>
          </p:cNvPr>
          <p:cNvSpPr txBox="1"/>
          <p:nvPr/>
        </p:nvSpPr>
        <p:spPr>
          <a:xfrm>
            <a:off x="2627784" y="1880828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latin typeface="+mj-lt"/>
                <a:cs typeface="Calibri" panose="020F0502020204030204" pitchFamily="34" charset="0"/>
              </a:rPr>
              <a:t>SETKÁNÍ LÍDRŮ ČESKÉHO STAVEBNICTVÍ 2024/H2 </a:t>
            </a:r>
          </a:p>
          <a:p>
            <a:pPr algn="ctr"/>
            <a:r>
              <a:rPr lang="cs-CZ" sz="2400" b="1">
                <a:latin typeface="+mj-lt"/>
                <a:cs typeface="Calibri" panose="020F0502020204030204" pitchFamily="34" charset="0"/>
              </a:rPr>
              <a:t>21. </a:t>
            </a:r>
            <a:r>
              <a:rPr lang="cs-CZ" sz="2400" b="1" dirty="0">
                <a:latin typeface="+mj-lt"/>
                <a:cs typeface="Calibri" panose="020F0502020204030204" pitchFamily="34" charset="0"/>
              </a:rPr>
              <a:t>11. 2024</a:t>
            </a:r>
            <a:endParaRPr lang="cs-CZ" sz="2400" dirty="0">
              <a:latin typeface="+mj-lt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1604151-EC3F-4B3C-A8A2-AE99D384E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726" y="799759"/>
            <a:ext cx="3337467" cy="82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339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Skupina 81"/>
          <p:cNvGrpSpPr>
            <a:grpSpLocks noChangeAspect="1"/>
          </p:cNvGrpSpPr>
          <p:nvPr/>
        </p:nvGrpSpPr>
        <p:grpSpPr>
          <a:xfrm>
            <a:off x="19455" y="0"/>
            <a:ext cx="9124544" cy="840211"/>
            <a:chOff x="19455" y="0"/>
            <a:chExt cx="9124544" cy="840210"/>
          </a:xfrm>
        </p:grpSpPr>
        <p:sp>
          <p:nvSpPr>
            <p:cNvPr id="42" name="Obdélník 41"/>
            <p:cNvSpPr/>
            <p:nvPr/>
          </p:nvSpPr>
          <p:spPr>
            <a:xfrm rot="10800000">
              <a:off x="998378" y="0"/>
              <a:ext cx="8145621" cy="840210"/>
            </a:xfrm>
            <a:prstGeom prst="rect">
              <a:avLst/>
            </a:prstGeom>
            <a:gradFill flip="none" rotWithShape="1">
              <a:gsLst>
                <a:gs pos="60000">
                  <a:srgbClr val="488930"/>
                </a:gs>
                <a:gs pos="0">
                  <a:srgbClr val="21712E"/>
                </a:gs>
                <a:gs pos="73000">
                  <a:srgbClr val="7BA832"/>
                </a:gs>
                <a:gs pos="100000">
                  <a:srgbClr val="8DC13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3" name="Freeform 24"/>
            <p:cNvSpPr>
              <a:spLocks/>
            </p:cNvSpPr>
            <p:nvPr/>
          </p:nvSpPr>
          <p:spPr bwMode="auto">
            <a:xfrm rot="10800000">
              <a:off x="1694509" y="278450"/>
              <a:ext cx="282800" cy="284976"/>
            </a:xfrm>
            <a:custGeom>
              <a:avLst/>
              <a:gdLst>
                <a:gd name="T0" fmla="*/ 130 w 130"/>
                <a:gd name="T1" fmla="*/ 131 h 131"/>
                <a:gd name="T2" fmla="*/ 0 w 130"/>
                <a:gd name="T3" fmla="*/ 131 h 131"/>
                <a:gd name="T4" fmla="*/ 0 w 130"/>
                <a:gd name="T5" fmla="*/ 0 h 131"/>
                <a:gd name="T6" fmla="*/ 130 w 130"/>
                <a:gd name="T7" fmla="*/ 0 h 131"/>
                <a:gd name="T8" fmla="*/ 130 w 130"/>
                <a:gd name="T9" fmla="*/ 131 h 131"/>
                <a:gd name="T10" fmla="*/ 130 w 130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31">
                  <a:moveTo>
                    <a:pt x="130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31"/>
                  </a:lnTo>
                  <a:lnTo>
                    <a:pt x="130" y="131"/>
                  </a:lnTo>
                  <a:close/>
                </a:path>
              </a:pathLst>
            </a:custGeom>
            <a:solidFill>
              <a:srgbClr val="98C3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6" name="Freeform 20"/>
            <p:cNvSpPr>
              <a:spLocks/>
            </p:cNvSpPr>
            <p:nvPr/>
          </p:nvSpPr>
          <p:spPr bwMode="auto">
            <a:xfrm rot="10800000">
              <a:off x="574229" y="556253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CDD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7" name="Freeform 21"/>
            <p:cNvSpPr>
              <a:spLocks/>
            </p:cNvSpPr>
            <p:nvPr/>
          </p:nvSpPr>
          <p:spPr bwMode="auto">
            <a:xfrm rot="10800000">
              <a:off x="854806" y="563427"/>
              <a:ext cx="282800" cy="276783"/>
            </a:xfrm>
            <a:custGeom>
              <a:avLst/>
              <a:gdLst>
                <a:gd name="T0" fmla="*/ 130 w 130"/>
                <a:gd name="T1" fmla="*/ 128 h 128"/>
                <a:gd name="T2" fmla="*/ 0 w 130"/>
                <a:gd name="T3" fmla="*/ 128 h 128"/>
                <a:gd name="T4" fmla="*/ 0 w 130"/>
                <a:gd name="T5" fmla="*/ 0 h 128"/>
                <a:gd name="T6" fmla="*/ 130 w 130"/>
                <a:gd name="T7" fmla="*/ 0 h 128"/>
                <a:gd name="T8" fmla="*/ 130 w 130"/>
                <a:gd name="T9" fmla="*/ 128 h 128"/>
                <a:gd name="T10" fmla="*/ 130 w 130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28">
                  <a:moveTo>
                    <a:pt x="130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28"/>
                  </a:lnTo>
                  <a:lnTo>
                    <a:pt x="130" y="128"/>
                  </a:lnTo>
                  <a:close/>
                </a:path>
              </a:pathLst>
            </a:custGeom>
            <a:solidFill>
              <a:srgbClr val="9B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8" name="Freeform 22"/>
            <p:cNvSpPr>
              <a:spLocks/>
            </p:cNvSpPr>
            <p:nvPr/>
          </p:nvSpPr>
          <p:spPr bwMode="auto">
            <a:xfrm rot="10800000">
              <a:off x="1416054" y="563427"/>
              <a:ext cx="278450" cy="276783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95C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9" name="Freeform 23"/>
            <p:cNvSpPr>
              <a:spLocks/>
            </p:cNvSpPr>
            <p:nvPr/>
          </p:nvSpPr>
          <p:spPr bwMode="auto">
            <a:xfrm rot="10800000">
              <a:off x="1977306" y="563427"/>
              <a:ext cx="278450" cy="276783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95C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0" name="Freeform 24"/>
            <p:cNvSpPr>
              <a:spLocks/>
            </p:cNvSpPr>
            <p:nvPr/>
          </p:nvSpPr>
          <p:spPr bwMode="auto">
            <a:xfrm rot="10800000">
              <a:off x="854806" y="278450"/>
              <a:ext cx="282800" cy="284976"/>
            </a:xfrm>
            <a:custGeom>
              <a:avLst/>
              <a:gdLst>
                <a:gd name="T0" fmla="*/ 130 w 130"/>
                <a:gd name="T1" fmla="*/ 131 h 131"/>
                <a:gd name="T2" fmla="*/ 0 w 130"/>
                <a:gd name="T3" fmla="*/ 131 h 131"/>
                <a:gd name="T4" fmla="*/ 0 w 130"/>
                <a:gd name="T5" fmla="*/ 0 h 131"/>
                <a:gd name="T6" fmla="*/ 130 w 130"/>
                <a:gd name="T7" fmla="*/ 0 h 131"/>
                <a:gd name="T8" fmla="*/ 130 w 130"/>
                <a:gd name="T9" fmla="*/ 131 h 131"/>
                <a:gd name="T10" fmla="*/ 130 w 130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31">
                  <a:moveTo>
                    <a:pt x="130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31"/>
                  </a:lnTo>
                  <a:lnTo>
                    <a:pt x="130" y="131"/>
                  </a:lnTo>
                  <a:close/>
                </a:path>
              </a:pathLst>
            </a:custGeom>
            <a:solidFill>
              <a:srgbClr val="98C3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1" name="Freeform 25"/>
            <p:cNvSpPr>
              <a:spLocks/>
            </p:cNvSpPr>
            <p:nvPr/>
          </p:nvSpPr>
          <p:spPr bwMode="auto">
            <a:xfrm rot="10800000">
              <a:off x="576356" y="277618"/>
              <a:ext cx="278450" cy="284976"/>
            </a:xfrm>
            <a:custGeom>
              <a:avLst/>
              <a:gdLst>
                <a:gd name="T0" fmla="*/ 128 w 128"/>
                <a:gd name="T1" fmla="*/ 131 h 131"/>
                <a:gd name="T2" fmla="*/ 0 w 128"/>
                <a:gd name="T3" fmla="*/ 131 h 131"/>
                <a:gd name="T4" fmla="*/ 0 w 128"/>
                <a:gd name="T5" fmla="*/ 0 h 131"/>
                <a:gd name="T6" fmla="*/ 128 w 128"/>
                <a:gd name="T7" fmla="*/ 0 h 131"/>
                <a:gd name="T8" fmla="*/ 128 w 128"/>
                <a:gd name="T9" fmla="*/ 131 h 131"/>
                <a:gd name="T10" fmla="*/ 128 w 128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1">
                  <a:moveTo>
                    <a:pt x="128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31"/>
                  </a:lnTo>
                  <a:lnTo>
                    <a:pt x="128" y="131"/>
                  </a:lnTo>
                  <a:close/>
                </a:path>
              </a:pathLst>
            </a:custGeom>
            <a:solidFill>
              <a:srgbClr val="B7D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2" name="Freeform 26"/>
            <p:cNvSpPr>
              <a:spLocks/>
            </p:cNvSpPr>
            <p:nvPr/>
          </p:nvSpPr>
          <p:spPr bwMode="auto">
            <a:xfrm rot="10800000">
              <a:off x="854806" y="0"/>
              <a:ext cx="282800" cy="278450"/>
            </a:xfrm>
            <a:custGeom>
              <a:avLst/>
              <a:gdLst>
                <a:gd name="T0" fmla="*/ 130 w 130"/>
                <a:gd name="T1" fmla="*/ 128 h 128"/>
                <a:gd name="T2" fmla="*/ 0 w 130"/>
                <a:gd name="T3" fmla="*/ 128 h 128"/>
                <a:gd name="T4" fmla="*/ 0 w 130"/>
                <a:gd name="T5" fmla="*/ 0 h 128"/>
                <a:gd name="T6" fmla="*/ 130 w 130"/>
                <a:gd name="T7" fmla="*/ 0 h 128"/>
                <a:gd name="T8" fmla="*/ 130 w 130"/>
                <a:gd name="T9" fmla="*/ 128 h 128"/>
                <a:gd name="T10" fmla="*/ 130 w 130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28">
                  <a:moveTo>
                    <a:pt x="130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28"/>
                  </a:lnTo>
                  <a:lnTo>
                    <a:pt x="130" y="128"/>
                  </a:lnTo>
                  <a:close/>
                </a:path>
              </a:pathLst>
            </a:custGeom>
            <a:solidFill>
              <a:srgbClr val="A0C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3" name="Freeform 28"/>
            <p:cNvSpPr>
              <a:spLocks/>
            </p:cNvSpPr>
            <p:nvPr/>
          </p:nvSpPr>
          <p:spPr bwMode="auto">
            <a:xfrm rot="10800000">
              <a:off x="1137603" y="0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BDD6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4" name="Freeform 29"/>
            <p:cNvSpPr>
              <a:spLocks/>
            </p:cNvSpPr>
            <p:nvPr/>
          </p:nvSpPr>
          <p:spPr bwMode="auto">
            <a:xfrm rot="10800000">
              <a:off x="1416054" y="0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9CC5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5" name="Freeform 30"/>
            <p:cNvSpPr>
              <a:spLocks/>
            </p:cNvSpPr>
            <p:nvPr/>
          </p:nvSpPr>
          <p:spPr bwMode="auto">
            <a:xfrm rot="10800000">
              <a:off x="1694506" y="0"/>
              <a:ext cx="282800" cy="278450"/>
            </a:xfrm>
            <a:custGeom>
              <a:avLst/>
              <a:gdLst>
                <a:gd name="T0" fmla="*/ 130 w 130"/>
                <a:gd name="T1" fmla="*/ 128 h 128"/>
                <a:gd name="T2" fmla="*/ 0 w 130"/>
                <a:gd name="T3" fmla="*/ 128 h 128"/>
                <a:gd name="T4" fmla="*/ 0 w 130"/>
                <a:gd name="T5" fmla="*/ 0 h 128"/>
                <a:gd name="T6" fmla="*/ 130 w 130"/>
                <a:gd name="T7" fmla="*/ 0 h 128"/>
                <a:gd name="T8" fmla="*/ 130 w 130"/>
                <a:gd name="T9" fmla="*/ 128 h 128"/>
                <a:gd name="T10" fmla="*/ 130 w 130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28">
                  <a:moveTo>
                    <a:pt x="130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28"/>
                  </a:lnTo>
                  <a:lnTo>
                    <a:pt x="130" y="128"/>
                  </a:lnTo>
                  <a:close/>
                </a:path>
              </a:pathLst>
            </a:custGeom>
            <a:solidFill>
              <a:srgbClr val="A7CA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6" name="Freeform 31"/>
            <p:cNvSpPr>
              <a:spLocks/>
            </p:cNvSpPr>
            <p:nvPr/>
          </p:nvSpPr>
          <p:spPr bwMode="auto">
            <a:xfrm rot="10800000">
              <a:off x="1977306" y="0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95C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7" name="Freeform 32"/>
            <p:cNvSpPr>
              <a:spLocks/>
            </p:cNvSpPr>
            <p:nvPr/>
          </p:nvSpPr>
          <p:spPr bwMode="auto">
            <a:xfrm rot="10800000">
              <a:off x="2255756" y="0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6BA9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9" name="Freeform 34"/>
            <p:cNvSpPr>
              <a:spLocks/>
            </p:cNvSpPr>
            <p:nvPr/>
          </p:nvSpPr>
          <p:spPr bwMode="auto">
            <a:xfrm rot="10800000">
              <a:off x="1416054" y="278450"/>
              <a:ext cx="278450" cy="284976"/>
            </a:xfrm>
            <a:custGeom>
              <a:avLst/>
              <a:gdLst>
                <a:gd name="T0" fmla="*/ 128 w 128"/>
                <a:gd name="T1" fmla="*/ 131 h 131"/>
                <a:gd name="T2" fmla="*/ 0 w 128"/>
                <a:gd name="T3" fmla="*/ 131 h 131"/>
                <a:gd name="T4" fmla="*/ 0 w 128"/>
                <a:gd name="T5" fmla="*/ 0 h 131"/>
                <a:gd name="T6" fmla="*/ 128 w 128"/>
                <a:gd name="T7" fmla="*/ 0 h 131"/>
                <a:gd name="T8" fmla="*/ 128 w 128"/>
                <a:gd name="T9" fmla="*/ 131 h 131"/>
                <a:gd name="T10" fmla="*/ 128 w 128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1">
                  <a:moveTo>
                    <a:pt x="128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31"/>
                  </a:lnTo>
                  <a:lnTo>
                    <a:pt x="128" y="131"/>
                  </a:lnTo>
                  <a:close/>
                </a:path>
              </a:pathLst>
            </a:custGeom>
            <a:solidFill>
              <a:srgbClr val="A2C8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0" name="Freeform 35"/>
            <p:cNvSpPr>
              <a:spLocks/>
            </p:cNvSpPr>
            <p:nvPr/>
          </p:nvSpPr>
          <p:spPr bwMode="auto">
            <a:xfrm rot="10800000">
              <a:off x="1137603" y="278450"/>
              <a:ext cx="278450" cy="284976"/>
            </a:xfrm>
            <a:custGeom>
              <a:avLst/>
              <a:gdLst>
                <a:gd name="T0" fmla="*/ 128 w 128"/>
                <a:gd name="T1" fmla="*/ 131 h 131"/>
                <a:gd name="T2" fmla="*/ 0 w 128"/>
                <a:gd name="T3" fmla="*/ 131 h 131"/>
                <a:gd name="T4" fmla="*/ 0 w 128"/>
                <a:gd name="T5" fmla="*/ 0 h 131"/>
                <a:gd name="T6" fmla="*/ 128 w 128"/>
                <a:gd name="T7" fmla="*/ 0 h 131"/>
                <a:gd name="T8" fmla="*/ 128 w 128"/>
                <a:gd name="T9" fmla="*/ 131 h 131"/>
                <a:gd name="T10" fmla="*/ 128 w 128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1">
                  <a:moveTo>
                    <a:pt x="128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31"/>
                  </a:lnTo>
                  <a:lnTo>
                    <a:pt x="128" y="131"/>
                  </a:lnTo>
                  <a:close/>
                </a:path>
              </a:pathLst>
            </a:custGeom>
            <a:solidFill>
              <a:srgbClr val="95C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7" name="Freeform 20"/>
            <p:cNvSpPr>
              <a:spLocks/>
            </p:cNvSpPr>
            <p:nvPr/>
          </p:nvSpPr>
          <p:spPr bwMode="auto">
            <a:xfrm rot="10800000">
              <a:off x="297905" y="278450"/>
              <a:ext cx="278450" cy="284976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DFEAC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8" name="Freeform 20"/>
            <p:cNvSpPr>
              <a:spLocks/>
            </p:cNvSpPr>
            <p:nvPr/>
          </p:nvSpPr>
          <p:spPr bwMode="auto">
            <a:xfrm rot="10800000">
              <a:off x="576356" y="0"/>
              <a:ext cx="278450" cy="277618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DFEAC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9" name="Freeform 20"/>
            <p:cNvSpPr>
              <a:spLocks/>
            </p:cNvSpPr>
            <p:nvPr/>
          </p:nvSpPr>
          <p:spPr bwMode="auto">
            <a:xfrm rot="10800000">
              <a:off x="297905" y="562592"/>
              <a:ext cx="278450" cy="277618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F4F8E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0" name="Freeform 20"/>
            <p:cNvSpPr>
              <a:spLocks/>
            </p:cNvSpPr>
            <p:nvPr/>
          </p:nvSpPr>
          <p:spPr bwMode="auto">
            <a:xfrm rot="10800000">
              <a:off x="19455" y="282130"/>
              <a:ext cx="278450" cy="277618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F4F8E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  <p:sp>
        <p:nvSpPr>
          <p:cNvPr id="83" name="TextovéPole 82"/>
          <p:cNvSpPr txBox="1"/>
          <p:nvPr/>
        </p:nvSpPr>
        <p:spPr>
          <a:xfrm>
            <a:off x="0" y="66996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Vývoj počtu studentů v ČR podle oborů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788621" y="6290931"/>
            <a:ext cx="357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1.</a:t>
            </a:r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C641D582-07D0-4D6E-B063-3344BAEC3B4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79" y="986335"/>
            <a:ext cx="7986091" cy="5601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889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Skupina 81"/>
          <p:cNvGrpSpPr>
            <a:grpSpLocks noChangeAspect="1"/>
          </p:cNvGrpSpPr>
          <p:nvPr/>
        </p:nvGrpSpPr>
        <p:grpSpPr>
          <a:xfrm>
            <a:off x="19455" y="0"/>
            <a:ext cx="9124544" cy="840211"/>
            <a:chOff x="19455" y="0"/>
            <a:chExt cx="9124544" cy="840210"/>
          </a:xfrm>
        </p:grpSpPr>
        <p:sp>
          <p:nvSpPr>
            <p:cNvPr id="42" name="Obdélník 41"/>
            <p:cNvSpPr/>
            <p:nvPr/>
          </p:nvSpPr>
          <p:spPr>
            <a:xfrm rot="10800000">
              <a:off x="998378" y="0"/>
              <a:ext cx="8145621" cy="840210"/>
            </a:xfrm>
            <a:prstGeom prst="rect">
              <a:avLst/>
            </a:prstGeom>
            <a:gradFill flip="none" rotWithShape="1">
              <a:gsLst>
                <a:gs pos="60000">
                  <a:srgbClr val="488930"/>
                </a:gs>
                <a:gs pos="0">
                  <a:srgbClr val="21712E"/>
                </a:gs>
                <a:gs pos="73000">
                  <a:srgbClr val="7BA832"/>
                </a:gs>
                <a:gs pos="100000">
                  <a:srgbClr val="8DC13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3" name="Freeform 24"/>
            <p:cNvSpPr>
              <a:spLocks/>
            </p:cNvSpPr>
            <p:nvPr/>
          </p:nvSpPr>
          <p:spPr bwMode="auto">
            <a:xfrm rot="10800000">
              <a:off x="1694509" y="278450"/>
              <a:ext cx="282800" cy="284976"/>
            </a:xfrm>
            <a:custGeom>
              <a:avLst/>
              <a:gdLst>
                <a:gd name="T0" fmla="*/ 130 w 130"/>
                <a:gd name="T1" fmla="*/ 131 h 131"/>
                <a:gd name="T2" fmla="*/ 0 w 130"/>
                <a:gd name="T3" fmla="*/ 131 h 131"/>
                <a:gd name="T4" fmla="*/ 0 w 130"/>
                <a:gd name="T5" fmla="*/ 0 h 131"/>
                <a:gd name="T6" fmla="*/ 130 w 130"/>
                <a:gd name="T7" fmla="*/ 0 h 131"/>
                <a:gd name="T8" fmla="*/ 130 w 130"/>
                <a:gd name="T9" fmla="*/ 131 h 131"/>
                <a:gd name="T10" fmla="*/ 130 w 130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31">
                  <a:moveTo>
                    <a:pt x="130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31"/>
                  </a:lnTo>
                  <a:lnTo>
                    <a:pt x="130" y="131"/>
                  </a:lnTo>
                  <a:close/>
                </a:path>
              </a:pathLst>
            </a:custGeom>
            <a:solidFill>
              <a:srgbClr val="98C3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6" name="Freeform 20"/>
            <p:cNvSpPr>
              <a:spLocks/>
            </p:cNvSpPr>
            <p:nvPr/>
          </p:nvSpPr>
          <p:spPr bwMode="auto">
            <a:xfrm rot="10800000">
              <a:off x="574229" y="556253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CDD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7" name="Freeform 21"/>
            <p:cNvSpPr>
              <a:spLocks/>
            </p:cNvSpPr>
            <p:nvPr/>
          </p:nvSpPr>
          <p:spPr bwMode="auto">
            <a:xfrm rot="10800000">
              <a:off x="854806" y="563427"/>
              <a:ext cx="282800" cy="276783"/>
            </a:xfrm>
            <a:custGeom>
              <a:avLst/>
              <a:gdLst>
                <a:gd name="T0" fmla="*/ 130 w 130"/>
                <a:gd name="T1" fmla="*/ 128 h 128"/>
                <a:gd name="T2" fmla="*/ 0 w 130"/>
                <a:gd name="T3" fmla="*/ 128 h 128"/>
                <a:gd name="T4" fmla="*/ 0 w 130"/>
                <a:gd name="T5" fmla="*/ 0 h 128"/>
                <a:gd name="T6" fmla="*/ 130 w 130"/>
                <a:gd name="T7" fmla="*/ 0 h 128"/>
                <a:gd name="T8" fmla="*/ 130 w 130"/>
                <a:gd name="T9" fmla="*/ 128 h 128"/>
                <a:gd name="T10" fmla="*/ 130 w 130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28">
                  <a:moveTo>
                    <a:pt x="130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28"/>
                  </a:lnTo>
                  <a:lnTo>
                    <a:pt x="130" y="128"/>
                  </a:lnTo>
                  <a:close/>
                </a:path>
              </a:pathLst>
            </a:custGeom>
            <a:solidFill>
              <a:srgbClr val="9B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8" name="Freeform 22"/>
            <p:cNvSpPr>
              <a:spLocks/>
            </p:cNvSpPr>
            <p:nvPr/>
          </p:nvSpPr>
          <p:spPr bwMode="auto">
            <a:xfrm rot="10800000">
              <a:off x="1416054" y="563427"/>
              <a:ext cx="278450" cy="276783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95C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9" name="Freeform 23"/>
            <p:cNvSpPr>
              <a:spLocks/>
            </p:cNvSpPr>
            <p:nvPr/>
          </p:nvSpPr>
          <p:spPr bwMode="auto">
            <a:xfrm rot="10800000">
              <a:off x="1977306" y="563427"/>
              <a:ext cx="278450" cy="276783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95C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0" name="Freeform 24"/>
            <p:cNvSpPr>
              <a:spLocks/>
            </p:cNvSpPr>
            <p:nvPr/>
          </p:nvSpPr>
          <p:spPr bwMode="auto">
            <a:xfrm rot="10800000">
              <a:off x="854806" y="278450"/>
              <a:ext cx="282800" cy="284976"/>
            </a:xfrm>
            <a:custGeom>
              <a:avLst/>
              <a:gdLst>
                <a:gd name="T0" fmla="*/ 130 w 130"/>
                <a:gd name="T1" fmla="*/ 131 h 131"/>
                <a:gd name="T2" fmla="*/ 0 w 130"/>
                <a:gd name="T3" fmla="*/ 131 h 131"/>
                <a:gd name="T4" fmla="*/ 0 w 130"/>
                <a:gd name="T5" fmla="*/ 0 h 131"/>
                <a:gd name="T6" fmla="*/ 130 w 130"/>
                <a:gd name="T7" fmla="*/ 0 h 131"/>
                <a:gd name="T8" fmla="*/ 130 w 130"/>
                <a:gd name="T9" fmla="*/ 131 h 131"/>
                <a:gd name="T10" fmla="*/ 130 w 130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31">
                  <a:moveTo>
                    <a:pt x="130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31"/>
                  </a:lnTo>
                  <a:lnTo>
                    <a:pt x="130" y="131"/>
                  </a:lnTo>
                  <a:close/>
                </a:path>
              </a:pathLst>
            </a:custGeom>
            <a:solidFill>
              <a:srgbClr val="98C3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1" name="Freeform 25"/>
            <p:cNvSpPr>
              <a:spLocks/>
            </p:cNvSpPr>
            <p:nvPr/>
          </p:nvSpPr>
          <p:spPr bwMode="auto">
            <a:xfrm rot="10800000">
              <a:off x="576356" y="277618"/>
              <a:ext cx="278450" cy="284976"/>
            </a:xfrm>
            <a:custGeom>
              <a:avLst/>
              <a:gdLst>
                <a:gd name="T0" fmla="*/ 128 w 128"/>
                <a:gd name="T1" fmla="*/ 131 h 131"/>
                <a:gd name="T2" fmla="*/ 0 w 128"/>
                <a:gd name="T3" fmla="*/ 131 h 131"/>
                <a:gd name="T4" fmla="*/ 0 w 128"/>
                <a:gd name="T5" fmla="*/ 0 h 131"/>
                <a:gd name="T6" fmla="*/ 128 w 128"/>
                <a:gd name="T7" fmla="*/ 0 h 131"/>
                <a:gd name="T8" fmla="*/ 128 w 128"/>
                <a:gd name="T9" fmla="*/ 131 h 131"/>
                <a:gd name="T10" fmla="*/ 128 w 128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1">
                  <a:moveTo>
                    <a:pt x="128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31"/>
                  </a:lnTo>
                  <a:lnTo>
                    <a:pt x="128" y="131"/>
                  </a:lnTo>
                  <a:close/>
                </a:path>
              </a:pathLst>
            </a:custGeom>
            <a:solidFill>
              <a:srgbClr val="B7D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2" name="Freeform 26"/>
            <p:cNvSpPr>
              <a:spLocks/>
            </p:cNvSpPr>
            <p:nvPr/>
          </p:nvSpPr>
          <p:spPr bwMode="auto">
            <a:xfrm rot="10800000">
              <a:off x="854806" y="0"/>
              <a:ext cx="282800" cy="278450"/>
            </a:xfrm>
            <a:custGeom>
              <a:avLst/>
              <a:gdLst>
                <a:gd name="T0" fmla="*/ 130 w 130"/>
                <a:gd name="T1" fmla="*/ 128 h 128"/>
                <a:gd name="T2" fmla="*/ 0 w 130"/>
                <a:gd name="T3" fmla="*/ 128 h 128"/>
                <a:gd name="T4" fmla="*/ 0 w 130"/>
                <a:gd name="T5" fmla="*/ 0 h 128"/>
                <a:gd name="T6" fmla="*/ 130 w 130"/>
                <a:gd name="T7" fmla="*/ 0 h 128"/>
                <a:gd name="T8" fmla="*/ 130 w 130"/>
                <a:gd name="T9" fmla="*/ 128 h 128"/>
                <a:gd name="T10" fmla="*/ 130 w 130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28">
                  <a:moveTo>
                    <a:pt x="130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28"/>
                  </a:lnTo>
                  <a:lnTo>
                    <a:pt x="130" y="128"/>
                  </a:lnTo>
                  <a:close/>
                </a:path>
              </a:pathLst>
            </a:custGeom>
            <a:solidFill>
              <a:srgbClr val="A0C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3" name="Freeform 28"/>
            <p:cNvSpPr>
              <a:spLocks/>
            </p:cNvSpPr>
            <p:nvPr/>
          </p:nvSpPr>
          <p:spPr bwMode="auto">
            <a:xfrm rot="10800000">
              <a:off x="1137603" y="0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BDD6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4" name="Freeform 29"/>
            <p:cNvSpPr>
              <a:spLocks/>
            </p:cNvSpPr>
            <p:nvPr/>
          </p:nvSpPr>
          <p:spPr bwMode="auto">
            <a:xfrm rot="10800000">
              <a:off x="1416054" y="0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9CC5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5" name="Freeform 30"/>
            <p:cNvSpPr>
              <a:spLocks/>
            </p:cNvSpPr>
            <p:nvPr/>
          </p:nvSpPr>
          <p:spPr bwMode="auto">
            <a:xfrm rot="10800000">
              <a:off x="1694506" y="0"/>
              <a:ext cx="282800" cy="278450"/>
            </a:xfrm>
            <a:custGeom>
              <a:avLst/>
              <a:gdLst>
                <a:gd name="T0" fmla="*/ 130 w 130"/>
                <a:gd name="T1" fmla="*/ 128 h 128"/>
                <a:gd name="T2" fmla="*/ 0 w 130"/>
                <a:gd name="T3" fmla="*/ 128 h 128"/>
                <a:gd name="T4" fmla="*/ 0 w 130"/>
                <a:gd name="T5" fmla="*/ 0 h 128"/>
                <a:gd name="T6" fmla="*/ 130 w 130"/>
                <a:gd name="T7" fmla="*/ 0 h 128"/>
                <a:gd name="T8" fmla="*/ 130 w 130"/>
                <a:gd name="T9" fmla="*/ 128 h 128"/>
                <a:gd name="T10" fmla="*/ 130 w 130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28">
                  <a:moveTo>
                    <a:pt x="130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28"/>
                  </a:lnTo>
                  <a:lnTo>
                    <a:pt x="130" y="128"/>
                  </a:lnTo>
                  <a:close/>
                </a:path>
              </a:pathLst>
            </a:custGeom>
            <a:solidFill>
              <a:srgbClr val="A7CA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6" name="Freeform 31"/>
            <p:cNvSpPr>
              <a:spLocks/>
            </p:cNvSpPr>
            <p:nvPr/>
          </p:nvSpPr>
          <p:spPr bwMode="auto">
            <a:xfrm rot="10800000">
              <a:off x="1977306" y="0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95C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7" name="Freeform 32"/>
            <p:cNvSpPr>
              <a:spLocks/>
            </p:cNvSpPr>
            <p:nvPr/>
          </p:nvSpPr>
          <p:spPr bwMode="auto">
            <a:xfrm rot="10800000">
              <a:off x="2255756" y="0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6BA9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9" name="Freeform 34"/>
            <p:cNvSpPr>
              <a:spLocks/>
            </p:cNvSpPr>
            <p:nvPr/>
          </p:nvSpPr>
          <p:spPr bwMode="auto">
            <a:xfrm rot="10800000">
              <a:off x="1416054" y="278450"/>
              <a:ext cx="278450" cy="284976"/>
            </a:xfrm>
            <a:custGeom>
              <a:avLst/>
              <a:gdLst>
                <a:gd name="T0" fmla="*/ 128 w 128"/>
                <a:gd name="T1" fmla="*/ 131 h 131"/>
                <a:gd name="T2" fmla="*/ 0 w 128"/>
                <a:gd name="T3" fmla="*/ 131 h 131"/>
                <a:gd name="T4" fmla="*/ 0 w 128"/>
                <a:gd name="T5" fmla="*/ 0 h 131"/>
                <a:gd name="T6" fmla="*/ 128 w 128"/>
                <a:gd name="T7" fmla="*/ 0 h 131"/>
                <a:gd name="T8" fmla="*/ 128 w 128"/>
                <a:gd name="T9" fmla="*/ 131 h 131"/>
                <a:gd name="T10" fmla="*/ 128 w 128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1">
                  <a:moveTo>
                    <a:pt x="128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31"/>
                  </a:lnTo>
                  <a:lnTo>
                    <a:pt x="128" y="131"/>
                  </a:lnTo>
                  <a:close/>
                </a:path>
              </a:pathLst>
            </a:custGeom>
            <a:solidFill>
              <a:srgbClr val="A2C8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0" name="Freeform 35"/>
            <p:cNvSpPr>
              <a:spLocks/>
            </p:cNvSpPr>
            <p:nvPr/>
          </p:nvSpPr>
          <p:spPr bwMode="auto">
            <a:xfrm rot="10800000">
              <a:off x="1137603" y="278450"/>
              <a:ext cx="278450" cy="284976"/>
            </a:xfrm>
            <a:custGeom>
              <a:avLst/>
              <a:gdLst>
                <a:gd name="T0" fmla="*/ 128 w 128"/>
                <a:gd name="T1" fmla="*/ 131 h 131"/>
                <a:gd name="T2" fmla="*/ 0 w 128"/>
                <a:gd name="T3" fmla="*/ 131 h 131"/>
                <a:gd name="T4" fmla="*/ 0 w 128"/>
                <a:gd name="T5" fmla="*/ 0 h 131"/>
                <a:gd name="T6" fmla="*/ 128 w 128"/>
                <a:gd name="T7" fmla="*/ 0 h 131"/>
                <a:gd name="T8" fmla="*/ 128 w 128"/>
                <a:gd name="T9" fmla="*/ 131 h 131"/>
                <a:gd name="T10" fmla="*/ 128 w 128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1">
                  <a:moveTo>
                    <a:pt x="128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31"/>
                  </a:lnTo>
                  <a:lnTo>
                    <a:pt x="128" y="131"/>
                  </a:lnTo>
                  <a:close/>
                </a:path>
              </a:pathLst>
            </a:custGeom>
            <a:solidFill>
              <a:srgbClr val="95C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7" name="Freeform 20"/>
            <p:cNvSpPr>
              <a:spLocks/>
            </p:cNvSpPr>
            <p:nvPr/>
          </p:nvSpPr>
          <p:spPr bwMode="auto">
            <a:xfrm rot="10800000">
              <a:off x="297905" y="278450"/>
              <a:ext cx="278450" cy="284976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DFEAC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8" name="Freeform 20"/>
            <p:cNvSpPr>
              <a:spLocks/>
            </p:cNvSpPr>
            <p:nvPr/>
          </p:nvSpPr>
          <p:spPr bwMode="auto">
            <a:xfrm rot="10800000">
              <a:off x="576356" y="0"/>
              <a:ext cx="278450" cy="277618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DFEAC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9" name="Freeform 20"/>
            <p:cNvSpPr>
              <a:spLocks/>
            </p:cNvSpPr>
            <p:nvPr/>
          </p:nvSpPr>
          <p:spPr bwMode="auto">
            <a:xfrm rot="10800000">
              <a:off x="297905" y="562592"/>
              <a:ext cx="278450" cy="277618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F4F8E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0" name="Freeform 20"/>
            <p:cNvSpPr>
              <a:spLocks/>
            </p:cNvSpPr>
            <p:nvPr/>
          </p:nvSpPr>
          <p:spPr bwMode="auto">
            <a:xfrm rot="10800000">
              <a:off x="19455" y="282130"/>
              <a:ext cx="278450" cy="277618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F4F8E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  <p:sp>
        <p:nvSpPr>
          <p:cNvPr id="83" name="TextovéPole 82"/>
          <p:cNvSpPr txBox="1"/>
          <p:nvPr/>
        </p:nvSpPr>
        <p:spPr>
          <a:xfrm>
            <a:off x="0" y="66996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Vývoj počtu absolventů staveb. fakult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788621" y="6290931"/>
            <a:ext cx="357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1.</a:t>
            </a:r>
          </a:p>
        </p:txBody>
      </p:sp>
      <p:pic>
        <p:nvPicPr>
          <p:cNvPr id="27" name="Google Shape;151;p2">
            <a:extLst>
              <a:ext uri="{FF2B5EF4-FFF2-40B4-BE49-F238E27FC236}">
                <a16:creationId xmlns:a16="http://schemas.microsoft.com/office/drawing/2014/main" id="{15546A99-AF33-480C-9BD7-238DC2DDA43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74228" y="1484784"/>
            <a:ext cx="8316124" cy="432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9366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a line and a line&#10;&#10;Description automatically generated">
            <a:extLst>
              <a:ext uri="{FF2B5EF4-FFF2-40B4-BE49-F238E27FC236}">
                <a16:creationId xmlns:a16="http://schemas.microsoft.com/office/drawing/2014/main" id="{6ABBF4E5-2124-69BA-81CF-F6865016B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09" y="1422176"/>
            <a:ext cx="7755875" cy="4430590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310D1BB6-71EB-4815-9CF9-264679DDE512}"/>
              </a:ext>
            </a:extLst>
          </p:cNvPr>
          <p:cNvGrpSpPr>
            <a:grpSpLocks noChangeAspect="1"/>
          </p:cNvGrpSpPr>
          <p:nvPr/>
        </p:nvGrpSpPr>
        <p:grpSpPr>
          <a:xfrm>
            <a:off x="19456" y="0"/>
            <a:ext cx="9124544" cy="840211"/>
            <a:chOff x="19455" y="0"/>
            <a:chExt cx="9124544" cy="840210"/>
          </a:xfrm>
        </p:grpSpPr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7B17CCE1-DA9E-46AE-A7C7-06EB56453C1D}"/>
                </a:ext>
              </a:extLst>
            </p:cNvPr>
            <p:cNvSpPr/>
            <p:nvPr/>
          </p:nvSpPr>
          <p:spPr>
            <a:xfrm rot="10800000">
              <a:off x="998378" y="0"/>
              <a:ext cx="8145621" cy="840210"/>
            </a:xfrm>
            <a:prstGeom prst="rect">
              <a:avLst/>
            </a:prstGeom>
            <a:gradFill flip="none" rotWithShape="1">
              <a:gsLst>
                <a:gs pos="60000">
                  <a:srgbClr val="488930"/>
                </a:gs>
                <a:gs pos="0">
                  <a:srgbClr val="21712E"/>
                </a:gs>
                <a:gs pos="73000">
                  <a:srgbClr val="7BA832"/>
                </a:gs>
                <a:gs pos="100000">
                  <a:srgbClr val="8DC13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Freeform 24">
              <a:extLst>
                <a:ext uri="{FF2B5EF4-FFF2-40B4-BE49-F238E27FC236}">
                  <a16:creationId xmlns:a16="http://schemas.microsoft.com/office/drawing/2014/main" id="{CF7205E4-EC90-42F6-AE40-A6B2649D944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694509" y="278450"/>
              <a:ext cx="282800" cy="284976"/>
            </a:xfrm>
            <a:custGeom>
              <a:avLst/>
              <a:gdLst>
                <a:gd name="T0" fmla="*/ 130 w 130"/>
                <a:gd name="T1" fmla="*/ 131 h 131"/>
                <a:gd name="T2" fmla="*/ 0 w 130"/>
                <a:gd name="T3" fmla="*/ 131 h 131"/>
                <a:gd name="T4" fmla="*/ 0 w 130"/>
                <a:gd name="T5" fmla="*/ 0 h 131"/>
                <a:gd name="T6" fmla="*/ 130 w 130"/>
                <a:gd name="T7" fmla="*/ 0 h 131"/>
                <a:gd name="T8" fmla="*/ 130 w 130"/>
                <a:gd name="T9" fmla="*/ 131 h 131"/>
                <a:gd name="T10" fmla="*/ 130 w 130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31">
                  <a:moveTo>
                    <a:pt x="130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31"/>
                  </a:lnTo>
                  <a:lnTo>
                    <a:pt x="130" y="131"/>
                  </a:lnTo>
                  <a:close/>
                </a:path>
              </a:pathLst>
            </a:custGeom>
            <a:solidFill>
              <a:srgbClr val="98C3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" name="Freeform 20">
              <a:extLst>
                <a:ext uri="{FF2B5EF4-FFF2-40B4-BE49-F238E27FC236}">
                  <a16:creationId xmlns:a16="http://schemas.microsoft.com/office/drawing/2014/main" id="{3CB7C99C-634D-40D8-B15A-7421CD6BD75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74229" y="556253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CDD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" name="Freeform 21">
              <a:extLst>
                <a:ext uri="{FF2B5EF4-FFF2-40B4-BE49-F238E27FC236}">
                  <a16:creationId xmlns:a16="http://schemas.microsoft.com/office/drawing/2014/main" id="{A6C88214-4927-4B15-ABCD-E3B49594FA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854806" y="563427"/>
              <a:ext cx="282800" cy="276783"/>
            </a:xfrm>
            <a:custGeom>
              <a:avLst/>
              <a:gdLst>
                <a:gd name="T0" fmla="*/ 130 w 130"/>
                <a:gd name="T1" fmla="*/ 128 h 128"/>
                <a:gd name="T2" fmla="*/ 0 w 130"/>
                <a:gd name="T3" fmla="*/ 128 h 128"/>
                <a:gd name="T4" fmla="*/ 0 w 130"/>
                <a:gd name="T5" fmla="*/ 0 h 128"/>
                <a:gd name="T6" fmla="*/ 130 w 130"/>
                <a:gd name="T7" fmla="*/ 0 h 128"/>
                <a:gd name="T8" fmla="*/ 130 w 130"/>
                <a:gd name="T9" fmla="*/ 128 h 128"/>
                <a:gd name="T10" fmla="*/ 130 w 130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28">
                  <a:moveTo>
                    <a:pt x="130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28"/>
                  </a:lnTo>
                  <a:lnTo>
                    <a:pt x="130" y="128"/>
                  </a:lnTo>
                  <a:close/>
                </a:path>
              </a:pathLst>
            </a:custGeom>
            <a:solidFill>
              <a:srgbClr val="9B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" name="Freeform 22">
              <a:extLst>
                <a:ext uri="{FF2B5EF4-FFF2-40B4-BE49-F238E27FC236}">
                  <a16:creationId xmlns:a16="http://schemas.microsoft.com/office/drawing/2014/main" id="{98AA32D9-625D-4DE0-994F-592B6F3F05C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416054" y="563427"/>
              <a:ext cx="278450" cy="276783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95C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" name="Freeform 23">
              <a:extLst>
                <a:ext uri="{FF2B5EF4-FFF2-40B4-BE49-F238E27FC236}">
                  <a16:creationId xmlns:a16="http://schemas.microsoft.com/office/drawing/2014/main" id="{001233C3-1DD8-4EC7-A622-D88A0F62BEF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77306" y="563427"/>
              <a:ext cx="278450" cy="276783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95C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" name="Freeform 24">
              <a:extLst>
                <a:ext uri="{FF2B5EF4-FFF2-40B4-BE49-F238E27FC236}">
                  <a16:creationId xmlns:a16="http://schemas.microsoft.com/office/drawing/2014/main" id="{6EC0B5BA-AFFF-4DD9-9A85-94F0444EF0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854806" y="278450"/>
              <a:ext cx="282800" cy="284976"/>
            </a:xfrm>
            <a:custGeom>
              <a:avLst/>
              <a:gdLst>
                <a:gd name="T0" fmla="*/ 130 w 130"/>
                <a:gd name="T1" fmla="*/ 131 h 131"/>
                <a:gd name="T2" fmla="*/ 0 w 130"/>
                <a:gd name="T3" fmla="*/ 131 h 131"/>
                <a:gd name="T4" fmla="*/ 0 w 130"/>
                <a:gd name="T5" fmla="*/ 0 h 131"/>
                <a:gd name="T6" fmla="*/ 130 w 130"/>
                <a:gd name="T7" fmla="*/ 0 h 131"/>
                <a:gd name="T8" fmla="*/ 130 w 130"/>
                <a:gd name="T9" fmla="*/ 131 h 131"/>
                <a:gd name="T10" fmla="*/ 130 w 130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31">
                  <a:moveTo>
                    <a:pt x="130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31"/>
                  </a:lnTo>
                  <a:lnTo>
                    <a:pt x="130" y="131"/>
                  </a:lnTo>
                  <a:close/>
                </a:path>
              </a:pathLst>
            </a:custGeom>
            <a:solidFill>
              <a:srgbClr val="98C3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02766180-E4A4-47CF-B4A0-5357954334C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76356" y="277618"/>
              <a:ext cx="278450" cy="284976"/>
            </a:xfrm>
            <a:custGeom>
              <a:avLst/>
              <a:gdLst>
                <a:gd name="T0" fmla="*/ 128 w 128"/>
                <a:gd name="T1" fmla="*/ 131 h 131"/>
                <a:gd name="T2" fmla="*/ 0 w 128"/>
                <a:gd name="T3" fmla="*/ 131 h 131"/>
                <a:gd name="T4" fmla="*/ 0 w 128"/>
                <a:gd name="T5" fmla="*/ 0 h 131"/>
                <a:gd name="T6" fmla="*/ 128 w 128"/>
                <a:gd name="T7" fmla="*/ 0 h 131"/>
                <a:gd name="T8" fmla="*/ 128 w 128"/>
                <a:gd name="T9" fmla="*/ 131 h 131"/>
                <a:gd name="T10" fmla="*/ 128 w 128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1">
                  <a:moveTo>
                    <a:pt x="128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31"/>
                  </a:lnTo>
                  <a:lnTo>
                    <a:pt x="128" y="131"/>
                  </a:lnTo>
                  <a:close/>
                </a:path>
              </a:pathLst>
            </a:custGeom>
            <a:solidFill>
              <a:srgbClr val="B7D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D558EDA9-ECC6-4AB9-B534-85FC1C04AE4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854806" y="0"/>
              <a:ext cx="282800" cy="278450"/>
            </a:xfrm>
            <a:custGeom>
              <a:avLst/>
              <a:gdLst>
                <a:gd name="T0" fmla="*/ 130 w 130"/>
                <a:gd name="T1" fmla="*/ 128 h 128"/>
                <a:gd name="T2" fmla="*/ 0 w 130"/>
                <a:gd name="T3" fmla="*/ 128 h 128"/>
                <a:gd name="T4" fmla="*/ 0 w 130"/>
                <a:gd name="T5" fmla="*/ 0 h 128"/>
                <a:gd name="T6" fmla="*/ 130 w 130"/>
                <a:gd name="T7" fmla="*/ 0 h 128"/>
                <a:gd name="T8" fmla="*/ 130 w 130"/>
                <a:gd name="T9" fmla="*/ 128 h 128"/>
                <a:gd name="T10" fmla="*/ 130 w 130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28">
                  <a:moveTo>
                    <a:pt x="130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28"/>
                  </a:lnTo>
                  <a:lnTo>
                    <a:pt x="130" y="128"/>
                  </a:lnTo>
                  <a:close/>
                </a:path>
              </a:pathLst>
            </a:custGeom>
            <a:solidFill>
              <a:srgbClr val="A0C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" name="Freeform 28">
              <a:extLst>
                <a:ext uri="{FF2B5EF4-FFF2-40B4-BE49-F238E27FC236}">
                  <a16:creationId xmlns:a16="http://schemas.microsoft.com/office/drawing/2014/main" id="{3CA6AF59-9168-451F-B03D-EA48ABDA07C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37603" y="0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BDD6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" name="Freeform 29">
              <a:extLst>
                <a:ext uri="{FF2B5EF4-FFF2-40B4-BE49-F238E27FC236}">
                  <a16:creationId xmlns:a16="http://schemas.microsoft.com/office/drawing/2014/main" id="{67019DF5-14B9-41D3-8AA7-11EB4582D3E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416054" y="0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9CC5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Freeform 30">
              <a:extLst>
                <a:ext uri="{FF2B5EF4-FFF2-40B4-BE49-F238E27FC236}">
                  <a16:creationId xmlns:a16="http://schemas.microsoft.com/office/drawing/2014/main" id="{D0CA5D6C-3D66-4962-A143-D296F163268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694506" y="0"/>
              <a:ext cx="282800" cy="278450"/>
            </a:xfrm>
            <a:custGeom>
              <a:avLst/>
              <a:gdLst>
                <a:gd name="T0" fmla="*/ 130 w 130"/>
                <a:gd name="T1" fmla="*/ 128 h 128"/>
                <a:gd name="T2" fmla="*/ 0 w 130"/>
                <a:gd name="T3" fmla="*/ 128 h 128"/>
                <a:gd name="T4" fmla="*/ 0 w 130"/>
                <a:gd name="T5" fmla="*/ 0 h 128"/>
                <a:gd name="T6" fmla="*/ 130 w 130"/>
                <a:gd name="T7" fmla="*/ 0 h 128"/>
                <a:gd name="T8" fmla="*/ 130 w 130"/>
                <a:gd name="T9" fmla="*/ 128 h 128"/>
                <a:gd name="T10" fmla="*/ 130 w 130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28">
                  <a:moveTo>
                    <a:pt x="130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28"/>
                  </a:lnTo>
                  <a:lnTo>
                    <a:pt x="130" y="128"/>
                  </a:lnTo>
                  <a:close/>
                </a:path>
              </a:pathLst>
            </a:custGeom>
            <a:solidFill>
              <a:srgbClr val="A7CA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31">
              <a:extLst>
                <a:ext uri="{FF2B5EF4-FFF2-40B4-BE49-F238E27FC236}">
                  <a16:creationId xmlns:a16="http://schemas.microsoft.com/office/drawing/2014/main" id="{7728F034-8672-4016-9877-AC96031D3E3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77306" y="0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95C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32">
              <a:extLst>
                <a:ext uri="{FF2B5EF4-FFF2-40B4-BE49-F238E27FC236}">
                  <a16:creationId xmlns:a16="http://schemas.microsoft.com/office/drawing/2014/main" id="{61210EB9-84C4-4764-A534-A567A9A15F0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255756" y="0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6BA9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34">
              <a:extLst>
                <a:ext uri="{FF2B5EF4-FFF2-40B4-BE49-F238E27FC236}">
                  <a16:creationId xmlns:a16="http://schemas.microsoft.com/office/drawing/2014/main" id="{8505FBDD-917C-42BD-8710-C6DF3DFADA9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416054" y="278450"/>
              <a:ext cx="278450" cy="284976"/>
            </a:xfrm>
            <a:custGeom>
              <a:avLst/>
              <a:gdLst>
                <a:gd name="T0" fmla="*/ 128 w 128"/>
                <a:gd name="T1" fmla="*/ 131 h 131"/>
                <a:gd name="T2" fmla="*/ 0 w 128"/>
                <a:gd name="T3" fmla="*/ 131 h 131"/>
                <a:gd name="T4" fmla="*/ 0 w 128"/>
                <a:gd name="T5" fmla="*/ 0 h 131"/>
                <a:gd name="T6" fmla="*/ 128 w 128"/>
                <a:gd name="T7" fmla="*/ 0 h 131"/>
                <a:gd name="T8" fmla="*/ 128 w 128"/>
                <a:gd name="T9" fmla="*/ 131 h 131"/>
                <a:gd name="T10" fmla="*/ 128 w 128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1">
                  <a:moveTo>
                    <a:pt x="128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31"/>
                  </a:lnTo>
                  <a:lnTo>
                    <a:pt x="128" y="131"/>
                  </a:lnTo>
                  <a:close/>
                </a:path>
              </a:pathLst>
            </a:custGeom>
            <a:solidFill>
              <a:srgbClr val="A2C8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35">
              <a:extLst>
                <a:ext uri="{FF2B5EF4-FFF2-40B4-BE49-F238E27FC236}">
                  <a16:creationId xmlns:a16="http://schemas.microsoft.com/office/drawing/2014/main" id="{8B9F75ED-B1BF-48C1-B750-4DFEF301F74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37603" y="278450"/>
              <a:ext cx="278450" cy="284976"/>
            </a:xfrm>
            <a:custGeom>
              <a:avLst/>
              <a:gdLst>
                <a:gd name="T0" fmla="*/ 128 w 128"/>
                <a:gd name="T1" fmla="*/ 131 h 131"/>
                <a:gd name="T2" fmla="*/ 0 w 128"/>
                <a:gd name="T3" fmla="*/ 131 h 131"/>
                <a:gd name="T4" fmla="*/ 0 w 128"/>
                <a:gd name="T5" fmla="*/ 0 h 131"/>
                <a:gd name="T6" fmla="*/ 128 w 128"/>
                <a:gd name="T7" fmla="*/ 0 h 131"/>
                <a:gd name="T8" fmla="*/ 128 w 128"/>
                <a:gd name="T9" fmla="*/ 131 h 131"/>
                <a:gd name="T10" fmla="*/ 128 w 128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1">
                  <a:moveTo>
                    <a:pt x="128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31"/>
                  </a:lnTo>
                  <a:lnTo>
                    <a:pt x="128" y="131"/>
                  </a:lnTo>
                  <a:close/>
                </a:path>
              </a:pathLst>
            </a:custGeom>
            <a:solidFill>
              <a:srgbClr val="95C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011E61B-F891-4335-8B6D-1CAB362D370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97905" y="278450"/>
              <a:ext cx="278450" cy="284976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DFEAC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0582BD39-2E4F-44BC-A62E-E5F12AFA033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76356" y="0"/>
              <a:ext cx="278450" cy="277618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DFEAC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4140DDD5-E095-4711-845D-7049D4C87A4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97905" y="562592"/>
              <a:ext cx="278450" cy="277618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F4F8E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A7C0F9EA-9F46-44F8-B84F-D1CBA842056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455" y="282130"/>
              <a:ext cx="278450" cy="277618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F4F8E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  <p:sp>
        <p:nvSpPr>
          <p:cNvPr id="27" name="Nadpis 25">
            <a:extLst>
              <a:ext uri="{FF2B5EF4-FFF2-40B4-BE49-F238E27FC236}">
                <a16:creationId xmlns:a16="http://schemas.microsoft.com/office/drawing/2014/main" id="{2A8F2316-5287-434B-BEB7-FBBE11792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227" y="-207404"/>
            <a:ext cx="8229600" cy="1143000"/>
          </a:xfrm>
        </p:spPr>
        <p:txBody>
          <a:bodyPr/>
          <a:lstStyle/>
          <a:p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Demografická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křivka na FAST VUT</a:t>
            </a:r>
          </a:p>
        </p:txBody>
      </p:sp>
    </p:spTree>
    <p:extLst>
      <p:ext uri="{BB962C8B-B14F-4D97-AF65-F5344CB8AC3E}">
        <p14:creationId xmlns:p14="http://schemas.microsoft.com/office/powerpoint/2010/main" val="2025769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B1ECFA-257C-4D93-AA97-18BA61B2C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38" y="1082465"/>
            <a:ext cx="7995676" cy="4907817"/>
          </a:xfrm>
        </p:spPr>
        <p:txBody>
          <a:bodyPr lIns="91440" tIns="45720" rIns="91440" bIns="45720" anchor="t"/>
          <a:lstStyle/>
          <a:p>
            <a:pPr algn="just"/>
            <a:r>
              <a:rPr lang="cs-CZ" sz="2400" dirty="0">
                <a:cs typeface="Arial"/>
              </a:rPr>
              <a:t> </a:t>
            </a:r>
            <a:endParaRPr lang="cs-CZ" dirty="0">
              <a:cs typeface="Arial"/>
            </a:endParaRPr>
          </a:p>
          <a:p>
            <a:pPr marL="457200" indent="-457200" algn="l">
              <a:buFont typeface="Arial" panose="05000000000000000000" pitchFamily="2" charset="2"/>
              <a:buChar char="•"/>
            </a:pPr>
            <a:endParaRPr lang="cs-CZ" dirty="0">
              <a:cs typeface="Arial"/>
            </a:endParaRPr>
          </a:p>
        </p:txBody>
      </p:sp>
      <p:pic>
        <p:nvPicPr>
          <p:cNvPr id="4" name="Picture 3" descr="A graph with a line going up&#10;&#10;Description automatically generated">
            <a:extLst>
              <a:ext uri="{FF2B5EF4-FFF2-40B4-BE49-F238E27FC236}">
                <a16:creationId xmlns:a16="http://schemas.microsoft.com/office/drawing/2014/main" id="{05279CA3-9547-F527-8970-C3E2E094B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33487"/>
            <a:ext cx="7162800" cy="439102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13F7211-345F-24BE-8DBA-091476665B0B}"/>
              </a:ext>
            </a:extLst>
          </p:cNvPr>
          <p:cNvSpPr/>
          <p:nvPr/>
        </p:nvSpPr>
        <p:spPr>
          <a:xfrm>
            <a:off x="4159878" y="1656648"/>
            <a:ext cx="2220965" cy="17669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7624B95-B5D9-14ED-2F82-55F3CBB960E8}"/>
              </a:ext>
            </a:extLst>
          </p:cNvPr>
          <p:cNvSpPr txBox="1"/>
          <p:nvPr/>
        </p:nvSpPr>
        <p:spPr>
          <a:xfrm>
            <a:off x="891840" y="5621756"/>
            <a:ext cx="769870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cs-CZ" sz="2000">
                <a:cs typeface="Arial"/>
              </a:rPr>
              <a:t>Riziko – od počátku 30. let tohoto století opětovné klesání populační křivky maturantů.​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F70F0A23-DC94-40C9-B31F-E29762E69668}"/>
              </a:ext>
            </a:extLst>
          </p:cNvPr>
          <p:cNvGrpSpPr>
            <a:grpSpLocks noChangeAspect="1"/>
          </p:cNvGrpSpPr>
          <p:nvPr/>
        </p:nvGrpSpPr>
        <p:grpSpPr>
          <a:xfrm>
            <a:off x="19456" y="0"/>
            <a:ext cx="9124544" cy="840211"/>
            <a:chOff x="19455" y="0"/>
            <a:chExt cx="9124544" cy="840210"/>
          </a:xfrm>
        </p:grpSpPr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1BD201CD-98E5-41DE-99E5-784FDD342E57}"/>
                </a:ext>
              </a:extLst>
            </p:cNvPr>
            <p:cNvSpPr/>
            <p:nvPr/>
          </p:nvSpPr>
          <p:spPr>
            <a:xfrm rot="10800000">
              <a:off x="998378" y="0"/>
              <a:ext cx="8145621" cy="840210"/>
            </a:xfrm>
            <a:prstGeom prst="rect">
              <a:avLst/>
            </a:prstGeom>
            <a:gradFill flip="none" rotWithShape="1">
              <a:gsLst>
                <a:gs pos="60000">
                  <a:srgbClr val="488930"/>
                </a:gs>
                <a:gs pos="0">
                  <a:srgbClr val="21712E"/>
                </a:gs>
                <a:gs pos="73000">
                  <a:srgbClr val="7BA832"/>
                </a:gs>
                <a:gs pos="100000">
                  <a:srgbClr val="8DC13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1" name="Freeform 24">
              <a:extLst>
                <a:ext uri="{FF2B5EF4-FFF2-40B4-BE49-F238E27FC236}">
                  <a16:creationId xmlns:a16="http://schemas.microsoft.com/office/drawing/2014/main" id="{14B0D806-4570-4E5D-9156-8BA4D865C5C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694509" y="278450"/>
              <a:ext cx="282800" cy="284976"/>
            </a:xfrm>
            <a:custGeom>
              <a:avLst/>
              <a:gdLst>
                <a:gd name="T0" fmla="*/ 130 w 130"/>
                <a:gd name="T1" fmla="*/ 131 h 131"/>
                <a:gd name="T2" fmla="*/ 0 w 130"/>
                <a:gd name="T3" fmla="*/ 131 h 131"/>
                <a:gd name="T4" fmla="*/ 0 w 130"/>
                <a:gd name="T5" fmla="*/ 0 h 131"/>
                <a:gd name="T6" fmla="*/ 130 w 130"/>
                <a:gd name="T7" fmla="*/ 0 h 131"/>
                <a:gd name="T8" fmla="*/ 130 w 130"/>
                <a:gd name="T9" fmla="*/ 131 h 131"/>
                <a:gd name="T10" fmla="*/ 130 w 130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31">
                  <a:moveTo>
                    <a:pt x="130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31"/>
                  </a:lnTo>
                  <a:lnTo>
                    <a:pt x="130" y="131"/>
                  </a:lnTo>
                  <a:close/>
                </a:path>
              </a:pathLst>
            </a:custGeom>
            <a:solidFill>
              <a:srgbClr val="98C3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14C716D0-C536-4DAC-A001-35F1C81D542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74229" y="556253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CDD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B4A1841C-8FCF-4757-B1C5-F3C0D6EA4EC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854806" y="563427"/>
              <a:ext cx="282800" cy="276783"/>
            </a:xfrm>
            <a:custGeom>
              <a:avLst/>
              <a:gdLst>
                <a:gd name="T0" fmla="*/ 130 w 130"/>
                <a:gd name="T1" fmla="*/ 128 h 128"/>
                <a:gd name="T2" fmla="*/ 0 w 130"/>
                <a:gd name="T3" fmla="*/ 128 h 128"/>
                <a:gd name="T4" fmla="*/ 0 w 130"/>
                <a:gd name="T5" fmla="*/ 0 h 128"/>
                <a:gd name="T6" fmla="*/ 130 w 130"/>
                <a:gd name="T7" fmla="*/ 0 h 128"/>
                <a:gd name="T8" fmla="*/ 130 w 130"/>
                <a:gd name="T9" fmla="*/ 128 h 128"/>
                <a:gd name="T10" fmla="*/ 130 w 130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28">
                  <a:moveTo>
                    <a:pt x="130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28"/>
                  </a:lnTo>
                  <a:lnTo>
                    <a:pt x="130" y="128"/>
                  </a:lnTo>
                  <a:close/>
                </a:path>
              </a:pathLst>
            </a:custGeom>
            <a:solidFill>
              <a:srgbClr val="9B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E5FD3DB1-FCE0-40E3-B453-4C70B6D2FF0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416054" y="563427"/>
              <a:ext cx="278450" cy="276783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95C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D5F03971-000F-4D61-9219-8BC0A55064F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77306" y="563427"/>
              <a:ext cx="278450" cy="276783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95C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Freeform 24">
              <a:extLst>
                <a:ext uri="{FF2B5EF4-FFF2-40B4-BE49-F238E27FC236}">
                  <a16:creationId xmlns:a16="http://schemas.microsoft.com/office/drawing/2014/main" id="{C419E201-D3FB-48F8-AE21-CBD7E3D6256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854806" y="278450"/>
              <a:ext cx="282800" cy="284976"/>
            </a:xfrm>
            <a:custGeom>
              <a:avLst/>
              <a:gdLst>
                <a:gd name="T0" fmla="*/ 130 w 130"/>
                <a:gd name="T1" fmla="*/ 131 h 131"/>
                <a:gd name="T2" fmla="*/ 0 w 130"/>
                <a:gd name="T3" fmla="*/ 131 h 131"/>
                <a:gd name="T4" fmla="*/ 0 w 130"/>
                <a:gd name="T5" fmla="*/ 0 h 131"/>
                <a:gd name="T6" fmla="*/ 130 w 130"/>
                <a:gd name="T7" fmla="*/ 0 h 131"/>
                <a:gd name="T8" fmla="*/ 130 w 130"/>
                <a:gd name="T9" fmla="*/ 131 h 131"/>
                <a:gd name="T10" fmla="*/ 130 w 130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31">
                  <a:moveTo>
                    <a:pt x="130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31"/>
                  </a:lnTo>
                  <a:lnTo>
                    <a:pt x="130" y="131"/>
                  </a:lnTo>
                  <a:close/>
                </a:path>
              </a:pathLst>
            </a:custGeom>
            <a:solidFill>
              <a:srgbClr val="98C3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25">
              <a:extLst>
                <a:ext uri="{FF2B5EF4-FFF2-40B4-BE49-F238E27FC236}">
                  <a16:creationId xmlns:a16="http://schemas.microsoft.com/office/drawing/2014/main" id="{A31B1428-96A9-417B-AB00-8192EF84D28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76356" y="277618"/>
              <a:ext cx="278450" cy="284976"/>
            </a:xfrm>
            <a:custGeom>
              <a:avLst/>
              <a:gdLst>
                <a:gd name="T0" fmla="*/ 128 w 128"/>
                <a:gd name="T1" fmla="*/ 131 h 131"/>
                <a:gd name="T2" fmla="*/ 0 w 128"/>
                <a:gd name="T3" fmla="*/ 131 h 131"/>
                <a:gd name="T4" fmla="*/ 0 w 128"/>
                <a:gd name="T5" fmla="*/ 0 h 131"/>
                <a:gd name="T6" fmla="*/ 128 w 128"/>
                <a:gd name="T7" fmla="*/ 0 h 131"/>
                <a:gd name="T8" fmla="*/ 128 w 128"/>
                <a:gd name="T9" fmla="*/ 131 h 131"/>
                <a:gd name="T10" fmla="*/ 128 w 128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1">
                  <a:moveTo>
                    <a:pt x="128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31"/>
                  </a:lnTo>
                  <a:lnTo>
                    <a:pt x="128" y="131"/>
                  </a:lnTo>
                  <a:close/>
                </a:path>
              </a:pathLst>
            </a:custGeom>
            <a:solidFill>
              <a:srgbClr val="B7D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4E7F6602-BE17-4661-87E2-F49EB9CED15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854806" y="0"/>
              <a:ext cx="282800" cy="278450"/>
            </a:xfrm>
            <a:custGeom>
              <a:avLst/>
              <a:gdLst>
                <a:gd name="T0" fmla="*/ 130 w 130"/>
                <a:gd name="T1" fmla="*/ 128 h 128"/>
                <a:gd name="T2" fmla="*/ 0 w 130"/>
                <a:gd name="T3" fmla="*/ 128 h 128"/>
                <a:gd name="T4" fmla="*/ 0 w 130"/>
                <a:gd name="T5" fmla="*/ 0 h 128"/>
                <a:gd name="T6" fmla="*/ 130 w 130"/>
                <a:gd name="T7" fmla="*/ 0 h 128"/>
                <a:gd name="T8" fmla="*/ 130 w 130"/>
                <a:gd name="T9" fmla="*/ 128 h 128"/>
                <a:gd name="T10" fmla="*/ 130 w 130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28">
                  <a:moveTo>
                    <a:pt x="130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28"/>
                  </a:lnTo>
                  <a:lnTo>
                    <a:pt x="130" y="128"/>
                  </a:lnTo>
                  <a:close/>
                </a:path>
              </a:pathLst>
            </a:custGeom>
            <a:solidFill>
              <a:srgbClr val="A0C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CAD0CF54-6F94-45AF-90C5-1F917506BBE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37603" y="0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BDD6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29">
              <a:extLst>
                <a:ext uri="{FF2B5EF4-FFF2-40B4-BE49-F238E27FC236}">
                  <a16:creationId xmlns:a16="http://schemas.microsoft.com/office/drawing/2014/main" id="{E622A34B-4344-44CE-BCB4-27E68D70F31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416054" y="0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9CC5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67B9646C-B14D-46A3-8623-677FAD5D4D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694506" y="0"/>
              <a:ext cx="282800" cy="278450"/>
            </a:xfrm>
            <a:custGeom>
              <a:avLst/>
              <a:gdLst>
                <a:gd name="T0" fmla="*/ 130 w 130"/>
                <a:gd name="T1" fmla="*/ 128 h 128"/>
                <a:gd name="T2" fmla="*/ 0 w 130"/>
                <a:gd name="T3" fmla="*/ 128 h 128"/>
                <a:gd name="T4" fmla="*/ 0 w 130"/>
                <a:gd name="T5" fmla="*/ 0 h 128"/>
                <a:gd name="T6" fmla="*/ 130 w 130"/>
                <a:gd name="T7" fmla="*/ 0 h 128"/>
                <a:gd name="T8" fmla="*/ 130 w 130"/>
                <a:gd name="T9" fmla="*/ 128 h 128"/>
                <a:gd name="T10" fmla="*/ 130 w 130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28">
                  <a:moveTo>
                    <a:pt x="130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28"/>
                  </a:lnTo>
                  <a:lnTo>
                    <a:pt x="130" y="128"/>
                  </a:lnTo>
                  <a:close/>
                </a:path>
              </a:pathLst>
            </a:custGeom>
            <a:solidFill>
              <a:srgbClr val="A7CA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31">
              <a:extLst>
                <a:ext uri="{FF2B5EF4-FFF2-40B4-BE49-F238E27FC236}">
                  <a16:creationId xmlns:a16="http://schemas.microsoft.com/office/drawing/2014/main" id="{4FCD4354-07D2-4DEB-8848-4CAAACC9CFC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77306" y="0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95C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32">
              <a:extLst>
                <a:ext uri="{FF2B5EF4-FFF2-40B4-BE49-F238E27FC236}">
                  <a16:creationId xmlns:a16="http://schemas.microsoft.com/office/drawing/2014/main" id="{33FA1489-BE06-4A00-A788-052B37C2108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255756" y="0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6BA9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Freeform 34">
              <a:extLst>
                <a:ext uri="{FF2B5EF4-FFF2-40B4-BE49-F238E27FC236}">
                  <a16:creationId xmlns:a16="http://schemas.microsoft.com/office/drawing/2014/main" id="{F1290C47-1B72-4F1F-BDA7-F1F70D57454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416054" y="278450"/>
              <a:ext cx="278450" cy="284976"/>
            </a:xfrm>
            <a:custGeom>
              <a:avLst/>
              <a:gdLst>
                <a:gd name="T0" fmla="*/ 128 w 128"/>
                <a:gd name="T1" fmla="*/ 131 h 131"/>
                <a:gd name="T2" fmla="*/ 0 w 128"/>
                <a:gd name="T3" fmla="*/ 131 h 131"/>
                <a:gd name="T4" fmla="*/ 0 w 128"/>
                <a:gd name="T5" fmla="*/ 0 h 131"/>
                <a:gd name="T6" fmla="*/ 128 w 128"/>
                <a:gd name="T7" fmla="*/ 0 h 131"/>
                <a:gd name="T8" fmla="*/ 128 w 128"/>
                <a:gd name="T9" fmla="*/ 131 h 131"/>
                <a:gd name="T10" fmla="*/ 128 w 128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1">
                  <a:moveTo>
                    <a:pt x="128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31"/>
                  </a:lnTo>
                  <a:lnTo>
                    <a:pt x="128" y="131"/>
                  </a:lnTo>
                  <a:close/>
                </a:path>
              </a:pathLst>
            </a:custGeom>
            <a:solidFill>
              <a:srgbClr val="A2C8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5" name="Freeform 35">
              <a:extLst>
                <a:ext uri="{FF2B5EF4-FFF2-40B4-BE49-F238E27FC236}">
                  <a16:creationId xmlns:a16="http://schemas.microsoft.com/office/drawing/2014/main" id="{D274C76D-A814-45F6-BB02-EA10D6D25B9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37603" y="278450"/>
              <a:ext cx="278450" cy="284976"/>
            </a:xfrm>
            <a:custGeom>
              <a:avLst/>
              <a:gdLst>
                <a:gd name="T0" fmla="*/ 128 w 128"/>
                <a:gd name="T1" fmla="*/ 131 h 131"/>
                <a:gd name="T2" fmla="*/ 0 w 128"/>
                <a:gd name="T3" fmla="*/ 131 h 131"/>
                <a:gd name="T4" fmla="*/ 0 w 128"/>
                <a:gd name="T5" fmla="*/ 0 h 131"/>
                <a:gd name="T6" fmla="*/ 128 w 128"/>
                <a:gd name="T7" fmla="*/ 0 h 131"/>
                <a:gd name="T8" fmla="*/ 128 w 128"/>
                <a:gd name="T9" fmla="*/ 131 h 131"/>
                <a:gd name="T10" fmla="*/ 128 w 128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1">
                  <a:moveTo>
                    <a:pt x="128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31"/>
                  </a:lnTo>
                  <a:lnTo>
                    <a:pt x="128" y="131"/>
                  </a:lnTo>
                  <a:close/>
                </a:path>
              </a:pathLst>
            </a:custGeom>
            <a:solidFill>
              <a:srgbClr val="95C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D71923E9-31BA-4C20-AE7D-55F92D97751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97905" y="278450"/>
              <a:ext cx="278450" cy="284976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DFEAC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27215AE-A181-4C69-8006-AA251E10609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76356" y="0"/>
              <a:ext cx="278450" cy="277618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DFEAC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28282DB0-7134-4A91-81B3-EBFF73D41C9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97905" y="562592"/>
              <a:ext cx="278450" cy="277618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F4F8E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E4620024-AAD5-4976-BB2D-B3EBFFC9E30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455" y="282130"/>
              <a:ext cx="278450" cy="277618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F4F8E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8766A7C3-1FEB-4536-84E5-F48E1EB7E2E1}"/>
              </a:ext>
            </a:extLst>
          </p:cNvPr>
          <p:cNvSpPr txBox="1"/>
          <p:nvPr/>
        </p:nvSpPr>
        <p:spPr>
          <a:xfrm>
            <a:off x="4606376" y="3815"/>
            <a:ext cx="46577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Demografická</a:t>
            </a: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cs-CZ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křivka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105689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Skupina 81"/>
          <p:cNvGrpSpPr>
            <a:grpSpLocks noChangeAspect="1"/>
          </p:cNvGrpSpPr>
          <p:nvPr/>
        </p:nvGrpSpPr>
        <p:grpSpPr>
          <a:xfrm>
            <a:off x="19455" y="0"/>
            <a:ext cx="9124544" cy="840211"/>
            <a:chOff x="19455" y="0"/>
            <a:chExt cx="9124544" cy="840210"/>
          </a:xfrm>
        </p:grpSpPr>
        <p:sp>
          <p:nvSpPr>
            <p:cNvPr id="42" name="Obdélník 41"/>
            <p:cNvSpPr/>
            <p:nvPr/>
          </p:nvSpPr>
          <p:spPr>
            <a:xfrm rot="10800000">
              <a:off x="998378" y="0"/>
              <a:ext cx="8145621" cy="840210"/>
            </a:xfrm>
            <a:prstGeom prst="rect">
              <a:avLst/>
            </a:prstGeom>
            <a:gradFill flip="none" rotWithShape="1">
              <a:gsLst>
                <a:gs pos="60000">
                  <a:srgbClr val="488930"/>
                </a:gs>
                <a:gs pos="0">
                  <a:srgbClr val="21712E"/>
                </a:gs>
                <a:gs pos="73000">
                  <a:srgbClr val="7BA832"/>
                </a:gs>
                <a:gs pos="100000">
                  <a:srgbClr val="8DC13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3" name="Freeform 24"/>
            <p:cNvSpPr>
              <a:spLocks/>
            </p:cNvSpPr>
            <p:nvPr/>
          </p:nvSpPr>
          <p:spPr bwMode="auto">
            <a:xfrm rot="10800000">
              <a:off x="1694509" y="278450"/>
              <a:ext cx="282800" cy="284976"/>
            </a:xfrm>
            <a:custGeom>
              <a:avLst/>
              <a:gdLst>
                <a:gd name="T0" fmla="*/ 130 w 130"/>
                <a:gd name="T1" fmla="*/ 131 h 131"/>
                <a:gd name="T2" fmla="*/ 0 w 130"/>
                <a:gd name="T3" fmla="*/ 131 h 131"/>
                <a:gd name="T4" fmla="*/ 0 w 130"/>
                <a:gd name="T5" fmla="*/ 0 h 131"/>
                <a:gd name="T6" fmla="*/ 130 w 130"/>
                <a:gd name="T7" fmla="*/ 0 h 131"/>
                <a:gd name="T8" fmla="*/ 130 w 130"/>
                <a:gd name="T9" fmla="*/ 131 h 131"/>
                <a:gd name="T10" fmla="*/ 130 w 130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31">
                  <a:moveTo>
                    <a:pt x="130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31"/>
                  </a:lnTo>
                  <a:lnTo>
                    <a:pt x="130" y="131"/>
                  </a:lnTo>
                  <a:close/>
                </a:path>
              </a:pathLst>
            </a:custGeom>
            <a:solidFill>
              <a:srgbClr val="98C3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6" name="Freeform 20"/>
            <p:cNvSpPr>
              <a:spLocks/>
            </p:cNvSpPr>
            <p:nvPr/>
          </p:nvSpPr>
          <p:spPr bwMode="auto">
            <a:xfrm rot="10800000">
              <a:off x="574229" y="556253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CDD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7" name="Freeform 21"/>
            <p:cNvSpPr>
              <a:spLocks/>
            </p:cNvSpPr>
            <p:nvPr/>
          </p:nvSpPr>
          <p:spPr bwMode="auto">
            <a:xfrm rot="10800000">
              <a:off x="854806" y="563427"/>
              <a:ext cx="282800" cy="276783"/>
            </a:xfrm>
            <a:custGeom>
              <a:avLst/>
              <a:gdLst>
                <a:gd name="T0" fmla="*/ 130 w 130"/>
                <a:gd name="T1" fmla="*/ 128 h 128"/>
                <a:gd name="T2" fmla="*/ 0 w 130"/>
                <a:gd name="T3" fmla="*/ 128 h 128"/>
                <a:gd name="T4" fmla="*/ 0 w 130"/>
                <a:gd name="T5" fmla="*/ 0 h 128"/>
                <a:gd name="T6" fmla="*/ 130 w 130"/>
                <a:gd name="T7" fmla="*/ 0 h 128"/>
                <a:gd name="T8" fmla="*/ 130 w 130"/>
                <a:gd name="T9" fmla="*/ 128 h 128"/>
                <a:gd name="T10" fmla="*/ 130 w 130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28">
                  <a:moveTo>
                    <a:pt x="130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28"/>
                  </a:lnTo>
                  <a:lnTo>
                    <a:pt x="130" y="128"/>
                  </a:lnTo>
                  <a:close/>
                </a:path>
              </a:pathLst>
            </a:custGeom>
            <a:solidFill>
              <a:srgbClr val="9B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8" name="Freeform 22"/>
            <p:cNvSpPr>
              <a:spLocks/>
            </p:cNvSpPr>
            <p:nvPr/>
          </p:nvSpPr>
          <p:spPr bwMode="auto">
            <a:xfrm rot="10800000">
              <a:off x="1416054" y="563427"/>
              <a:ext cx="278450" cy="276783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95C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9" name="Freeform 23"/>
            <p:cNvSpPr>
              <a:spLocks/>
            </p:cNvSpPr>
            <p:nvPr/>
          </p:nvSpPr>
          <p:spPr bwMode="auto">
            <a:xfrm rot="10800000">
              <a:off x="1977306" y="563427"/>
              <a:ext cx="278450" cy="276783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95C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0" name="Freeform 24"/>
            <p:cNvSpPr>
              <a:spLocks/>
            </p:cNvSpPr>
            <p:nvPr/>
          </p:nvSpPr>
          <p:spPr bwMode="auto">
            <a:xfrm rot="10800000">
              <a:off x="854806" y="278450"/>
              <a:ext cx="282800" cy="284976"/>
            </a:xfrm>
            <a:custGeom>
              <a:avLst/>
              <a:gdLst>
                <a:gd name="T0" fmla="*/ 130 w 130"/>
                <a:gd name="T1" fmla="*/ 131 h 131"/>
                <a:gd name="T2" fmla="*/ 0 w 130"/>
                <a:gd name="T3" fmla="*/ 131 h 131"/>
                <a:gd name="T4" fmla="*/ 0 w 130"/>
                <a:gd name="T5" fmla="*/ 0 h 131"/>
                <a:gd name="T6" fmla="*/ 130 w 130"/>
                <a:gd name="T7" fmla="*/ 0 h 131"/>
                <a:gd name="T8" fmla="*/ 130 w 130"/>
                <a:gd name="T9" fmla="*/ 131 h 131"/>
                <a:gd name="T10" fmla="*/ 130 w 130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31">
                  <a:moveTo>
                    <a:pt x="130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31"/>
                  </a:lnTo>
                  <a:lnTo>
                    <a:pt x="130" y="131"/>
                  </a:lnTo>
                  <a:close/>
                </a:path>
              </a:pathLst>
            </a:custGeom>
            <a:solidFill>
              <a:srgbClr val="98C3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1" name="Freeform 25"/>
            <p:cNvSpPr>
              <a:spLocks/>
            </p:cNvSpPr>
            <p:nvPr/>
          </p:nvSpPr>
          <p:spPr bwMode="auto">
            <a:xfrm rot="10800000">
              <a:off x="576356" y="277618"/>
              <a:ext cx="278450" cy="284976"/>
            </a:xfrm>
            <a:custGeom>
              <a:avLst/>
              <a:gdLst>
                <a:gd name="T0" fmla="*/ 128 w 128"/>
                <a:gd name="T1" fmla="*/ 131 h 131"/>
                <a:gd name="T2" fmla="*/ 0 w 128"/>
                <a:gd name="T3" fmla="*/ 131 h 131"/>
                <a:gd name="T4" fmla="*/ 0 w 128"/>
                <a:gd name="T5" fmla="*/ 0 h 131"/>
                <a:gd name="T6" fmla="*/ 128 w 128"/>
                <a:gd name="T7" fmla="*/ 0 h 131"/>
                <a:gd name="T8" fmla="*/ 128 w 128"/>
                <a:gd name="T9" fmla="*/ 131 h 131"/>
                <a:gd name="T10" fmla="*/ 128 w 128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1">
                  <a:moveTo>
                    <a:pt x="128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31"/>
                  </a:lnTo>
                  <a:lnTo>
                    <a:pt x="128" y="131"/>
                  </a:lnTo>
                  <a:close/>
                </a:path>
              </a:pathLst>
            </a:custGeom>
            <a:solidFill>
              <a:srgbClr val="B7D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2" name="Freeform 26"/>
            <p:cNvSpPr>
              <a:spLocks/>
            </p:cNvSpPr>
            <p:nvPr/>
          </p:nvSpPr>
          <p:spPr bwMode="auto">
            <a:xfrm rot="10800000">
              <a:off x="854806" y="0"/>
              <a:ext cx="282800" cy="278450"/>
            </a:xfrm>
            <a:custGeom>
              <a:avLst/>
              <a:gdLst>
                <a:gd name="T0" fmla="*/ 130 w 130"/>
                <a:gd name="T1" fmla="*/ 128 h 128"/>
                <a:gd name="T2" fmla="*/ 0 w 130"/>
                <a:gd name="T3" fmla="*/ 128 h 128"/>
                <a:gd name="T4" fmla="*/ 0 w 130"/>
                <a:gd name="T5" fmla="*/ 0 h 128"/>
                <a:gd name="T6" fmla="*/ 130 w 130"/>
                <a:gd name="T7" fmla="*/ 0 h 128"/>
                <a:gd name="T8" fmla="*/ 130 w 130"/>
                <a:gd name="T9" fmla="*/ 128 h 128"/>
                <a:gd name="T10" fmla="*/ 130 w 130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28">
                  <a:moveTo>
                    <a:pt x="130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28"/>
                  </a:lnTo>
                  <a:lnTo>
                    <a:pt x="130" y="128"/>
                  </a:lnTo>
                  <a:close/>
                </a:path>
              </a:pathLst>
            </a:custGeom>
            <a:solidFill>
              <a:srgbClr val="A0C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3" name="Freeform 28"/>
            <p:cNvSpPr>
              <a:spLocks/>
            </p:cNvSpPr>
            <p:nvPr/>
          </p:nvSpPr>
          <p:spPr bwMode="auto">
            <a:xfrm rot="10800000">
              <a:off x="1137603" y="0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BDD6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4" name="Freeform 29"/>
            <p:cNvSpPr>
              <a:spLocks/>
            </p:cNvSpPr>
            <p:nvPr/>
          </p:nvSpPr>
          <p:spPr bwMode="auto">
            <a:xfrm rot="10800000">
              <a:off x="1416054" y="0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9CC5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5" name="Freeform 30"/>
            <p:cNvSpPr>
              <a:spLocks/>
            </p:cNvSpPr>
            <p:nvPr/>
          </p:nvSpPr>
          <p:spPr bwMode="auto">
            <a:xfrm rot="10800000">
              <a:off x="1694506" y="0"/>
              <a:ext cx="282800" cy="278450"/>
            </a:xfrm>
            <a:custGeom>
              <a:avLst/>
              <a:gdLst>
                <a:gd name="T0" fmla="*/ 130 w 130"/>
                <a:gd name="T1" fmla="*/ 128 h 128"/>
                <a:gd name="T2" fmla="*/ 0 w 130"/>
                <a:gd name="T3" fmla="*/ 128 h 128"/>
                <a:gd name="T4" fmla="*/ 0 w 130"/>
                <a:gd name="T5" fmla="*/ 0 h 128"/>
                <a:gd name="T6" fmla="*/ 130 w 130"/>
                <a:gd name="T7" fmla="*/ 0 h 128"/>
                <a:gd name="T8" fmla="*/ 130 w 130"/>
                <a:gd name="T9" fmla="*/ 128 h 128"/>
                <a:gd name="T10" fmla="*/ 130 w 130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28">
                  <a:moveTo>
                    <a:pt x="130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28"/>
                  </a:lnTo>
                  <a:lnTo>
                    <a:pt x="130" y="128"/>
                  </a:lnTo>
                  <a:close/>
                </a:path>
              </a:pathLst>
            </a:custGeom>
            <a:solidFill>
              <a:srgbClr val="A7CA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6" name="Freeform 31"/>
            <p:cNvSpPr>
              <a:spLocks/>
            </p:cNvSpPr>
            <p:nvPr/>
          </p:nvSpPr>
          <p:spPr bwMode="auto">
            <a:xfrm rot="10800000">
              <a:off x="1977306" y="0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95C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7" name="Freeform 32"/>
            <p:cNvSpPr>
              <a:spLocks/>
            </p:cNvSpPr>
            <p:nvPr/>
          </p:nvSpPr>
          <p:spPr bwMode="auto">
            <a:xfrm rot="10800000">
              <a:off x="2255756" y="0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6BA9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9" name="Freeform 34"/>
            <p:cNvSpPr>
              <a:spLocks/>
            </p:cNvSpPr>
            <p:nvPr/>
          </p:nvSpPr>
          <p:spPr bwMode="auto">
            <a:xfrm rot="10800000">
              <a:off x="1416054" y="278450"/>
              <a:ext cx="278450" cy="284976"/>
            </a:xfrm>
            <a:custGeom>
              <a:avLst/>
              <a:gdLst>
                <a:gd name="T0" fmla="*/ 128 w 128"/>
                <a:gd name="T1" fmla="*/ 131 h 131"/>
                <a:gd name="T2" fmla="*/ 0 w 128"/>
                <a:gd name="T3" fmla="*/ 131 h 131"/>
                <a:gd name="T4" fmla="*/ 0 w 128"/>
                <a:gd name="T5" fmla="*/ 0 h 131"/>
                <a:gd name="T6" fmla="*/ 128 w 128"/>
                <a:gd name="T7" fmla="*/ 0 h 131"/>
                <a:gd name="T8" fmla="*/ 128 w 128"/>
                <a:gd name="T9" fmla="*/ 131 h 131"/>
                <a:gd name="T10" fmla="*/ 128 w 128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1">
                  <a:moveTo>
                    <a:pt x="128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31"/>
                  </a:lnTo>
                  <a:lnTo>
                    <a:pt x="128" y="131"/>
                  </a:lnTo>
                  <a:close/>
                </a:path>
              </a:pathLst>
            </a:custGeom>
            <a:solidFill>
              <a:srgbClr val="A2C8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0" name="Freeform 35"/>
            <p:cNvSpPr>
              <a:spLocks/>
            </p:cNvSpPr>
            <p:nvPr/>
          </p:nvSpPr>
          <p:spPr bwMode="auto">
            <a:xfrm rot="10800000">
              <a:off x="1137603" y="278450"/>
              <a:ext cx="278450" cy="284976"/>
            </a:xfrm>
            <a:custGeom>
              <a:avLst/>
              <a:gdLst>
                <a:gd name="T0" fmla="*/ 128 w 128"/>
                <a:gd name="T1" fmla="*/ 131 h 131"/>
                <a:gd name="T2" fmla="*/ 0 w 128"/>
                <a:gd name="T3" fmla="*/ 131 h 131"/>
                <a:gd name="T4" fmla="*/ 0 w 128"/>
                <a:gd name="T5" fmla="*/ 0 h 131"/>
                <a:gd name="T6" fmla="*/ 128 w 128"/>
                <a:gd name="T7" fmla="*/ 0 h 131"/>
                <a:gd name="T8" fmla="*/ 128 w 128"/>
                <a:gd name="T9" fmla="*/ 131 h 131"/>
                <a:gd name="T10" fmla="*/ 128 w 128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1">
                  <a:moveTo>
                    <a:pt x="128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31"/>
                  </a:lnTo>
                  <a:lnTo>
                    <a:pt x="128" y="131"/>
                  </a:lnTo>
                  <a:close/>
                </a:path>
              </a:pathLst>
            </a:custGeom>
            <a:solidFill>
              <a:srgbClr val="95C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7" name="Freeform 20"/>
            <p:cNvSpPr>
              <a:spLocks/>
            </p:cNvSpPr>
            <p:nvPr/>
          </p:nvSpPr>
          <p:spPr bwMode="auto">
            <a:xfrm rot="10800000">
              <a:off x="297905" y="278450"/>
              <a:ext cx="278450" cy="284976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DFEAC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8" name="Freeform 20"/>
            <p:cNvSpPr>
              <a:spLocks/>
            </p:cNvSpPr>
            <p:nvPr/>
          </p:nvSpPr>
          <p:spPr bwMode="auto">
            <a:xfrm rot="10800000">
              <a:off x="576356" y="0"/>
              <a:ext cx="278450" cy="277618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DFEAC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9" name="Freeform 20"/>
            <p:cNvSpPr>
              <a:spLocks/>
            </p:cNvSpPr>
            <p:nvPr/>
          </p:nvSpPr>
          <p:spPr bwMode="auto">
            <a:xfrm rot="10800000">
              <a:off x="297905" y="562592"/>
              <a:ext cx="278450" cy="277618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F4F8E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0" name="Freeform 20"/>
            <p:cNvSpPr>
              <a:spLocks/>
            </p:cNvSpPr>
            <p:nvPr/>
          </p:nvSpPr>
          <p:spPr bwMode="auto">
            <a:xfrm rot="10800000">
              <a:off x="19455" y="282130"/>
              <a:ext cx="278450" cy="277618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F4F8E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  <p:sp>
        <p:nvSpPr>
          <p:cNvPr id="83" name="TextovéPole 82"/>
          <p:cNvSpPr txBox="1"/>
          <p:nvPr/>
        </p:nvSpPr>
        <p:spPr>
          <a:xfrm>
            <a:off x="0" y="66996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Stagram</a:t>
            </a:r>
            <a:endParaRPr lang="cs-CZ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788621" y="6290931"/>
            <a:ext cx="357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1.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845DD03-0EB0-44E9-9D10-B13D0563E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0" y="1164861"/>
            <a:ext cx="8712460" cy="476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94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Česká komora autorizovaných inženýrů a techniků činných ve ...">
            <a:extLst>
              <a:ext uri="{FF2B5EF4-FFF2-40B4-BE49-F238E27FC236}">
                <a16:creationId xmlns:a16="http://schemas.microsoft.com/office/drawing/2014/main" id="{2766FC0E-94E3-438A-BD76-4582D22B4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72" y="2309086"/>
            <a:ext cx="1417934" cy="141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D5B46BF-7A48-4CDC-85D1-5316A14053EA}"/>
              </a:ext>
            </a:extLst>
          </p:cNvPr>
          <p:cNvSpPr txBox="1"/>
          <p:nvPr/>
        </p:nvSpPr>
        <p:spPr>
          <a:xfrm>
            <a:off x="3167844" y="1844824"/>
            <a:ext cx="54726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700" dirty="0"/>
              <a:t>Pokud bychom spočítali počty autorizovaných inženýrů a nasimulujeme jejich </a:t>
            </a:r>
            <a:r>
              <a:rPr lang="cs-CZ" sz="2700" dirty="0">
                <a:solidFill>
                  <a:srgbClr val="0070C0"/>
                </a:solidFill>
              </a:rPr>
              <a:t>odchody do důchodu</a:t>
            </a:r>
            <a:r>
              <a:rPr lang="cs-CZ" sz="2700" dirty="0"/>
              <a:t>, tak </a:t>
            </a:r>
            <a:r>
              <a:rPr lang="cs-CZ" sz="2700" b="1" dirty="0"/>
              <a:t>dnes promuje na stavebních fakultách cca 1/3 absolventů z počtu, který by byl potřeba </a:t>
            </a:r>
            <a:r>
              <a:rPr lang="cs-CZ" sz="2700" b="1" dirty="0">
                <a:solidFill>
                  <a:srgbClr val="0070C0"/>
                </a:solidFill>
              </a:rPr>
              <a:t>pro obsazení míst po odchodech do důchodu</a:t>
            </a:r>
            <a:r>
              <a:rPr lang="cs-CZ" sz="2700" b="1" dirty="0"/>
              <a:t>.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4F2B1201-7031-4FE2-A5BE-0218481C7E05}"/>
              </a:ext>
            </a:extLst>
          </p:cNvPr>
          <p:cNvGrpSpPr>
            <a:grpSpLocks noChangeAspect="1"/>
          </p:cNvGrpSpPr>
          <p:nvPr/>
        </p:nvGrpSpPr>
        <p:grpSpPr>
          <a:xfrm>
            <a:off x="44578" y="-5506"/>
            <a:ext cx="9099422" cy="840211"/>
            <a:chOff x="19455" y="0"/>
            <a:chExt cx="9099422" cy="840210"/>
          </a:xfrm>
        </p:grpSpPr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3CD8A9B5-E45C-4C2E-95D0-CB3C83A66447}"/>
                </a:ext>
              </a:extLst>
            </p:cNvPr>
            <p:cNvSpPr/>
            <p:nvPr/>
          </p:nvSpPr>
          <p:spPr>
            <a:xfrm rot="10800000">
              <a:off x="973256" y="0"/>
              <a:ext cx="8145621" cy="840210"/>
            </a:xfrm>
            <a:prstGeom prst="rect">
              <a:avLst/>
            </a:prstGeom>
            <a:gradFill flip="none" rotWithShape="1">
              <a:gsLst>
                <a:gs pos="60000">
                  <a:srgbClr val="488930"/>
                </a:gs>
                <a:gs pos="0">
                  <a:srgbClr val="21712E"/>
                </a:gs>
                <a:gs pos="73000">
                  <a:srgbClr val="7BA832"/>
                </a:gs>
                <a:gs pos="100000">
                  <a:srgbClr val="8DC13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6" name="Freeform 24">
              <a:extLst>
                <a:ext uri="{FF2B5EF4-FFF2-40B4-BE49-F238E27FC236}">
                  <a16:creationId xmlns:a16="http://schemas.microsoft.com/office/drawing/2014/main" id="{E686FA93-3CE7-44F4-AA63-7AF1A317699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694509" y="278450"/>
              <a:ext cx="282800" cy="284976"/>
            </a:xfrm>
            <a:custGeom>
              <a:avLst/>
              <a:gdLst>
                <a:gd name="T0" fmla="*/ 130 w 130"/>
                <a:gd name="T1" fmla="*/ 131 h 131"/>
                <a:gd name="T2" fmla="*/ 0 w 130"/>
                <a:gd name="T3" fmla="*/ 131 h 131"/>
                <a:gd name="T4" fmla="*/ 0 w 130"/>
                <a:gd name="T5" fmla="*/ 0 h 131"/>
                <a:gd name="T6" fmla="*/ 130 w 130"/>
                <a:gd name="T7" fmla="*/ 0 h 131"/>
                <a:gd name="T8" fmla="*/ 130 w 130"/>
                <a:gd name="T9" fmla="*/ 131 h 131"/>
                <a:gd name="T10" fmla="*/ 130 w 130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31">
                  <a:moveTo>
                    <a:pt x="130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31"/>
                  </a:lnTo>
                  <a:lnTo>
                    <a:pt x="130" y="131"/>
                  </a:lnTo>
                  <a:close/>
                </a:path>
              </a:pathLst>
            </a:custGeom>
            <a:solidFill>
              <a:srgbClr val="98C3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" name="Freeform 20">
              <a:extLst>
                <a:ext uri="{FF2B5EF4-FFF2-40B4-BE49-F238E27FC236}">
                  <a16:creationId xmlns:a16="http://schemas.microsoft.com/office/drawing/2014/main" id="{E9614F80-94B1-45AB-8CC5-11E1FDF505D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74229" y="556253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CDD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" name="Freeform 21">
              <a:extLst>
                <a:ext uri="{FF2B5EF4-FFF2-40B4-BE49-F238E27FC236}">
                  <a16:creationId xmlns:a16="http://schemas.microsoft.com/office/drawing/2014/main" id="{E5B7725E-0BFB-42D2-B0B3-3C9AF8DF99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854806" y="563427"/>
              <a:ext cx="282800" cy="276783"/>
            </a:xfrm>
            <a:custGeom>
              <a:avLst/>
              <a:gdLst>
                <a:gd name="T0" fmla="*/ 130 w 130"/>
                <a:gd name="T1" fmla="*/ 128 h 128"/>
                <a:gd name="T2" fmla="*/ 0 w 130"/>
                <a:gd name="T3" fmla="*/ 128 h 128"/>
                <a:gd name="T4" fmla="*/ 0 w 130"/>
                <a:gd name="T5" fmla="*/ 0 h 128"/>
                <a:gd name="T6" fmla="*/ 130 w 130"/>
                <a:gd name="T7" fmla="*/ 0 h 128"/>
                <a:gd name="T8" fmla="*/ 130 w 130"/>
                <a:gd name="T9" fmla="*/ 128 h 128"/>
                <a:gd name="T10" fmla="*/ 130 w 130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28">
                  <a:moveTo>
                    <a:pt x="130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28"/>
                  </a:lnTo>
                  <a:lnTo>
                    <a:pt x="130" y="128"/>
                  </a:lnTo>
                  <a:close/>
                </a:path>
              </a:pathLst>
            </a:custGeom>
            <a:solidFill>
              <a:srgbClr val="9B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" name="Freeform 22">
              <a:extLst>
                <a:ext uri="{FF2B5EF4-FFF2-40B4-BE49-F238E27FC236}">
                  <a16:creationId xmlns:a16="http://schemas.microsoft.com/office/drawing/2014/main" id="{9D7D48F5-CF2B-4DA9-B214-9E7579F2926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416054" y="563427"/>
              <a:ext cx="278450" cy="276783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95C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" name="Freeform 23">
              <a:extLst>
                <a:ext uri="{FF2B5EF4-FFF2-40B4-BE49-F238E27FC236}">
                  <a16:creationId xmlns:a16="http://schemas.microsoft.com/office/drawing/2014/main" id="{AD1BD96D-FE7E-43F1-9B01-1F1DBC813C1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77306" y="563427"/>
              <a:ext cx="278450" cy="276783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95C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" name="Freeform 24">
              <a:extLst>
                <a:ext uri="{FF2B5EF4-FFF2-40B4-BE49-F238E27FC236}">
                  <a16:creationId xmlns:a16="http://schemas.microsoft.com/office/drawing/2014/main" id="{5F92C423-08E5-4055-B99E-728FBA3F1CF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854806" y="278450"/>
              <a:ext cx="282800" cy="284976"/>
            </a:xfrm>
            <a:custGeom>
              <a:avLst/>
              <a:gdLst>
                <a:gd name="T0" fmla="*/ 130 w 130"/>
                <a:gd name="T1" fmla="*/ 131 h 131"/>
                <a:gd name="T2" fmla="*/ 0 w 130"/>
                <a:gd name="T3" fmla="*/ 131 h 131"/>
                <a:gd name="T4" fmla="*/ 0 w 130"/>
                <a:gd name="T5" fmla="*/ 0 h 131"/>
                <a:gd name="T6" fmla="*/ 130 w 130"/>
                <a:gd name="T7" fmla="*/ 0 h 131"/>
                <a:gd name="T8" fmla="*/ 130 w 130"/>
                <a:gd name="T9" fmla="*/ 131 h 131"/>
                <a:gd name="T10" fmla="*/ 130 w 130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31">
                  <a:moveTo>
                    <a:pt x="130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31"/>
                  </a:lnTo>
                  <a:lnTo>
                    <a:pt x="130" y="131"/>
                  </a:lnTo>
                  <a:close/>
                </a:path>
              </a:pathLst>
            </a:custGeom>
            <a:solidFill>
              <a:srgbClr val="98C3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0881D7C6-90A4-474D-BC80-B8D8677E246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76356" y="277618"/>
              <a:ext cx="278450" cy="284976"/>
            </a:xfrm>
            <a:custGeom>
              <a:avLst/>
              <a:gdLst>
                <a:gd name="T0" fmla="*/ 128 w 128"/>
                <a:gd name="T1" fmla="*/ 131 h 131"/>
                <a:gd name="T2" fmla="*/ 0 w 128"/>
                <a:gd name="T3" fmla="*/ 131 h 131"/>
                <a:gd name="T4" fmla="*/ 0 w 128"/>
                <a:gd name="T5" fmla="*/ 0 h 131"/>
                <a:gd name="T6" fmla="*/ 128 w 128"/>
                <a:gd name="T7" fmla="*/ 0 h 131"/>
                <a:gd name="T8" fmla="*/ 128 w 128"/>
                <a:gd name="T9" fmla="*/ 131 h 131"/>
                <a:gd name="T10" fmla="*/ 128 w 128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1">
                  <a:moveTo>
                    <a:pt x="128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31"/>
                  </a:lnTo>
                  <a:lnTo>
                    <a:pt x="128" y="131"/>
                  </a:lnTo>
                  <a:close/>
                </a:path>
              </a:pathLst>
            </a:custGeom>
            <a:solidFill>
              <a:srgbClr val="B7D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DA9FA28F-DC41-40AA-B970-36CCBA7F7EA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854806" y="0"/>
              <a:ext cx="282800" cy="278450"/>
            </a:xfrm>
            <a:custGeom>
              <a:avLst/>
              <a:gdLst>
                <a:gd name="T0" fmla="*/ 130 w 130"/>
                <a:gd name="T1" fmla="*/ 128 h 128"/>
                <a:gd name="T2" fmla="*/ 0 w 130"/>
                <a:gd name="T3" fmla="*/ 128 h 128"/>
                <a:gd name="T4" fmla="*/ 0 w 130"/>
                <a:gd name="T5" fmla="*/ 0 h 128"/>
                <a:gd name="T6" fmla="*/ 130 w 130"/>
                <a:gd name="T7" fmla="*/ 0 h 128"/>
                <a:gd name="T8" fmla="*/ 130 w 130"/>
                <a:gd name="T9" fmla="*/ 128 h 128"/>
                <a:gd name="T10" fmla="*/ 130 w 130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28">
                  <a:moveTo>
                    <a:pt x="130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28"/>
                  </a:lnTo>
                  <a:lnTo>
                    <a:pt x="130" y="128"/>
                  </a:lnTo>
                  <a:close/>
                </a:path>
              </a:pathLst>
            </a:custGeom>
            <a:solidFill>
              <a:srgbClr val="A0C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" name="Freeform 28">
              <a:extLst>
                <a:ext uri="{FF2B5EF4-FFF2-40B4-BE49-F238E27FC236}">
                  <a16:creationId xmlns:a16="http://schemas.microsoft.com/office/drawing/2014/main" id="{A6062EEB-5672-48ED-B5BA-CEAE2695EFB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37603" y="0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BDD6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" name="Freeform 29">
              <a:extLst>
                <a:ext uri="{FF2B5EF4-FFF2-40B4-BE49-F238E27FC236}">
                  <a16:creationId xmlns:a16="http://schemas.microsoft.com/office/drawing/2014/main" id="{9F0C2D60-1CDA-4A83-A23B-18BBBD88F1C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416054" y="0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9CC5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Freeform 30">
              <a:extLst>
                <a:ext uri="{FF2B5EF4-FFF2-40B4-BE49-F238E27FC236}">
                  <a16:creationId xmlns:a16="http://schemas.microsoft.com/office/drawing/2014/main" id="{9C97649D-843A-4CF5-9192-151B3E85254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694506" y="0"/>
              <a:ext cx="282800" cy="278450"/>
            </a:xfrm>
            <a:custGeom>
              <a:avLst/>
              <a:gdLst>
                <a:gd name="T0" fmla="*/ 130 w 130"/>
                <a:gd name="T1" fmla="*/ 128 h 128"/>
                <a:gd name="T2" fmla="*/ 0 w 130"/>
                <a:gd name="T3" fmla="*/ 128 h 128"/>
                <a:gd name="T4" fmla="*/ 0 w 130"/>
                <a:gd name="T5" fmla="*/ 0 h 128"/>
                <a:gd name="T6" fmla="*/ 130 w 130"/>
                <a:gd name="T7" fmla="*/ 0 h 128"/>
                <a:gd name="T8" fmla="*/ 130 w 130"/>
                <a:gd name="T9" fmla="*/ 128 h 128"/>
                <a:gd name="T10" fmla="*/ 130 w 130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28">
                  <a:moveTo>
                    <a:pt x="130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28"/>
                  </a:lnTo>
                  <a:lnTo>
                    <a:pt x="130" y="128"/>
                  </a:lnTo>
                  <a:close/>
                </a:path>
              </a:pathLst>
            </a:custGeom>
            <a:solidFill>
              <a:srgbClr val="A7CA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31">
              <a:extLst>
                <a:ext uri="{FF2B5EF4-FFF2-40B4-BE49-F238E27FC236}">
                  <a16:creationId xmlns:a16="http://schemas.microsoft.com/office/drawing/2014/main" id="{11C90113-FEC7-4573-ADED-7F7A7AB492F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77306" y="0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95C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32">
              <a:extLst>
                <a:ext uri="{FF2B5EF4-FFF2-40B4-BE49-F238E27FC236}">
                  <a16:creationId xmlns:a16="http://schemas.microsoft.com/office/drawing/2014/main" id="{DFCD9BCB-23AB-4430-A271-8A5C491AB03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255756" y="0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6BA9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34">
              <a:extLst>
                <a:ext uri="{FF2B5EF4-FFF2-40B4-BE49-F238E27FC236}">
                  <a16:creationId xmlns:a16="http://schemas.microsoft.com/office/drawing/2014/main" id="{DE2D9016-DA09-4C91-82E2-CD1491C57F7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416054" y="278450"/>
              <a:ext cx="278450" cy="284976"/>
            </a:xfrm>
            <a:custGeom>
              <a:avLst/>
              <a:gdLst>
                <a:gd name="T0" fmla="*/ 128 w 128"/>
                <a:gd name="T1" fmla="*/ 131 h 131"/>
                <a:gd name="T2" fmla="*/ 0 w 128"/>
                <a:gd name="T3" fmla="*/ 131 h 131"/>
                <a:gd name="T4" fmla="*/ 0 w 128"/>
                <a:gd name="T5" fmla="*/ 0 h 131"/>
                <a:gd name="T6" fmla="*/ 128 w 128"/>
                <a:gd name="T7" fmla="*/ 0 h 131"/>
                <a:gd name="T8" fmla="*/ 128 w 128"/>
                <a:gd name="T9" fmla="*/ 131 h 131"/>
                <a:gd name="T10" fmla="*/ 128 w 128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1">
                  <a:moveTo>
                    <a:pt x="128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31"/>
                  </a:lnTo>
                  <a:lnTo>
                    <a:pt x="128" y="131"/>
                  </a:lnTo>
                  <a:close/>
                </a:path>
              </a:pathLst>
            </a:custGeom>
            <a:solidFill>
              <a:srgbClr val="A2C8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35">
              <a:extLst>
                <a:ext uri="{FF2B5EF4-FFF2-40B4-BE49-F238E27FC236}">
                  <a16:creationId xmlns:a16="http://schemas.microsoft.com/office/drawing/2014/main" id="{B134EF84-E87C-4497-84C2-E92AD5E129A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37603" y="278450"/>
              <a:ext cx="278450" cy="284976"/>
            </a:xfrm>
            <a:custGeom>
              <a:avLst/>
              <a:gdLst>
                <a:gd name="T0" fmla="*/ 128 w 128"/>
                <a:gd name="T1" fmla="*/ 131 h 131"/>
                <a:gd name="T2" fmla="*/ 0 w 128"/>
                <a:gd name="T3" fmla="*/ 131 h 131"/>
                <a:gd name="T4" fmla="*/ 0 w 128"/>
                <a:gd name="T5" fmla="*/ 0 h 131"/>
                <a:gd name="T6" fmla="*/ 128 w 128"/>
                <a:gd name="T7" fmla="*/ 0 h 131"/>
                <a:gd name="T8" fmla="*/ 128 w 128"/>
                <a:gd name="T9" fmla="*/ 131 h 131"/>
                <a:gd name="T10" fmla="*/ 128 w 128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1">
                  <a:moveTo>
                    <a:pt x="128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31"/>
                  </a:lnTo>
                  <a:lnTo>
                    <a:pt x="128" y="131"/>
                  </a:lnTo>
                  <a:close/>
                </a:path>
              </a:pathLst>
            </a:custGeom>
            <a:solidFill>
              <a:srgbClr val="95C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FF11C89-0986-4D02-AFD2-415C4062C38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97905" y="278450"/>
              <a:ext cx="278450" cy="284976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DFEAC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1AAE1718-0E78-44E6-8E06-6795A055367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76356" y="0"/>
              <a:ext cx="278450" cy="277618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DFEAC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D5A115B7-0873-414D-9BE5-4530A03399A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97905" y="562592"/>
              <a:ext cx="278450" cy="277618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F4F8E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455D308C-E3B7-4792-B416-B15442DB013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455" y="282130"/>
              <a:ext cx="278450" cy="277618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F4F8E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1BE4C280-FBFD-4669-9966-A3CF76534180}"/>
              </a:ext>
            </a:extLst>
          </p:cNvPr>
          <p:cNvSpPr txBox="1"/>
          <p:nvPr/>
        </p:nvSpPr>
        <p:spPr>
          <a:xfrm>
            <a:off x="7166694" y="66162"/>
            <a:ext cx="3060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ČKAIT</a:t>
            </a:r>
          </a:p>
        </p:txBody>
      </p:sp>
    </p:spTree>
    <p:extLst>
      <p:ext uri="{BB962C8B-B14F-4D97-AF65-F5344CB8AC3E}">
        <p14:creationId xmlns:p14="http://schemas.microsoft.com/office/powerpoint/2010/main" val="1889250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66"/>
          <p:cNvSpPr txBox="1"/>
          <p:nvPr/>
        </p:nvSpPr>
        <p:spPr>
          <a:xfrm>
            <a:off x="338768" y="1153874"/>
            <a:ext cx="8466464" cy="583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ctr">
              <a:lnSpc>
                <a:spcPct val="90000"/>
              </a:lnSpc>
              <a:buClr>
                <a:srgbClr val="00B050"/>
              </a:buClr>
              <a:buSzPts val="4800"/>
            </a:pPr>
            <a:r>
              <a:rPr lang="cs-CZ" sz="3000" dirty="0">
                <a:solidFill>
                  <a:srgbClr val="658D1B"/>
                </a:solidFill>
                <a:latin typeface="Arial"/>
                <a:ea typeface="Arial"/>
                <a:cs typeface="Arial"/>
                <a:sym typeface="Arial"/>
              </a:rPr>
              <a:t>BRIGÁDA PŘI STUDIU? </a:t>
            </a:r>
            <a:r>
              <a:rPr lang="cs-CZ" sz="3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ZAŘÍDÍME!</a:t>
            </a:r>
            <a:endParaRPr sz="1350" dirty="0"/>
          </a:p>
        </p:txBody>
      </p:sp>
      <p:sp>
        <p:nvSpPr>
          <p:cNvPr id="254" name="Google Shape;254;p66"/>
          <p:cNvSpPr txBox="1"/>
          <p:nvPr/>
        </p:nvSpPr>
        <p:spPr>
          <a:xfrm>
            <a:off x="524120" y="1815166"/>
            <a:ext cx="3065707" cy="583406"/>
          </a:xfrm>
          <a:prstGeom prst="rect">
            <a:avLst/>
          </a:prstGeom>
          <a:solidFill>
            <a:srgbClr val="4B8E0B"/>
          </a:solidFill>
          <a:ln>
            <a:noFill/>
          </a:ln>
        </p:spPr>
        <p:txBody>
          <a:bodyPr spcFirstLastPara="1" wrap="square" lIns="68569" tIns="34275" rIns="68569" bIns="34275" anchor="ctr" anchorCtr="0">
            <a:normAutofit fontScale="85000" lnSpcReduction="10000"/>
          </a:bodyPr>
          <a:lstStyle/>
          <a:p>
            <a:pPr>
              <a:lnSpc>
                <a:spcPct val="120000"/>
              </a:lnSpc>
              <a:buClr>
                <a:srgbClr val="00B050"/>
              </a:buClr>
              <a:buSzPct val="259459"/>
            </a:pPr>
            <a:r>
              <a:rPr lang="cs-CZ" sz="15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Pořádáme akci FASTJOB  DAYS, aby studenti našli uplatnění už při studiu!</a:t>
            </a:r>
            <a:endParaRPr sz="1350" dirty="0"/>
          </a:p>
        </p:txBody>
      </p:sp>
      <p:pic>
        <p:nvPicPr>
          <p:cNvPr id="256" name="Google Shape;256;p66"/>
          <p:cNvPicPr preferRelativeResize="0"/>
          <p:nvPr/>
        </p:nvPicPr>
        <p:blipFill rotWithShape="1">
          <a:blip r:embed="rId3">
            <a:alphaModFix/>
          </a:blip>
          <a:srcRect l="12621" t="23156" r="12620" b="-2847"/>
          <a:stretch/>
        </p:blipFill>
        <p:spPr>
          <a:xfrm>
            <a:off x="4319972" y="2708920"/>
            <a:ext cx="4259003" cy="3050813"/>
          </a:xfrm>
          <a:prstGeom prst="rect">
            <a:avLst/>
          </a:prstGeom>
          <a:noFill/>
          <a:ln>
            <a:noFill/>
          </a:ln>
          <a:effectLst>
            <a:outerShdw blurRad="290313" dist="50800" dir="5400000" algn="ctr" rotWithShape="0">
              <a:srgbClr val="000000">
                <a:alpha val="77647"/>
              </a:srgbClr>
            </a:outerShdw>
          </a:effectLst>
        </p:spPr>
      </p:pic>
      <p:sp>
        <p:nvSpPr>
          <p:cNvPr id="257" name="Google Shape;257;p66"/>
          <p:cNvSpPr txBox="1"/>
          <p:nvPr/>
        </p:nvSpPr>
        <p:spPr>
          <a:xfrm>
            <a:off x="4445985" y="1811516"/>
            <a:ext cx="4006975" cy="719732"/>
          </a:xfrm>
          <a:prstGeom prst="rect">
            <a:avLst/>
          </a:prstGeom>
          <a:solidFill>
            <a:srgbClr val="4B8E0B"/>
          </a:solidFill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Clr>
                <a:srgbClr val="00B050"/>
              </a:buClr>
              <a:buSzPts val="4800"/>
            </a:pPr>
            <a:r>
              <a:rPr lang="cs-CZ" sz="15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Největší stavební firmy, obrovský zájem studentů, a řada cenných zkušeností.</a:t>
            </a:r>
            <a:endParaRPr sz="1350" dirty="0"/>
          </a:p>
        </p:txBody>
      </p:sp>
      <p:pic>
        <p:nvPicPr>
          <p:cNvPr id="258" name="Google Shape;258;p66" descr="Obsah obrázku oblečení, text, osoba, nábytek&#10;&#10;Popis byl vytvořen automatick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4120" y="2404527"/>
            <a:ext cx="3065707" cy="329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D64FBC09-6410-4F60-8BF7-45770BC94450}"/>
              </a:ext>
            </a:extLst>
          </p:cNvPr>
          <p:cNvGrpSpPr>
            <a:grpSpLocks noChangeAspect="1"/>
          </p:cNvGrpSpPr>
          <p:nvPr/>
        </p:nvGrpSpPr>
        <p:grpSpPr>
          <a:xfrm>
            <a:off x="44578" y="0"/>
            <a:ext cx="9099422" cy="840211"/>
            <a:chOff x="19455" y="0"/>
            <a:chExt cx="9099422" cy="840210"/>
          </a:xfrm>
        </p:grpSpPr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3819F420-90C3-42A4-9225-D3735DCBA2F1}"/>
                </a:ext>
              </a:extLst>
            </p:cNvPr>
            <p:cNvSpPr/>
            <p:nvPr/>
          </p:nvSpPr>
          <p:spPr>
            <a:xfrm rot="10800000">
              <a:off x="973256" y="0"/>
              <a:ext cx="8145621" cy="840210"/>
            </a:xfrm>
            <a:prstGeom prst="rect">
              <a:avLst/>
            </a:prstGeom>
            <a:gradFill flip="none" rotWithShape="1">
              <a:gsLst>
                <a:gs pos="60000">
                  <a:srgbClr val="488930"/>
                </a:gs>
                <a:gs pos="0">
                  <a:srgbClr val="21712E"/>
                </a:gs>
                <a:gs pos="73000">
                  <a:srgbClr val="7BA832"/>
                </a:gs>
                <a:gs pos="100000">
                  <a:srgbClr val="8DC13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1" name="Freeform 24">
              <a:extLst>
                <a:ext uri="{FF2B5EF4-FFF2-40B4-BE49-F238E27FC236}">
                  <a16:creationId xmlns:a16="http://schemas.microsoft.com/office/drawing/2014/main" id="{F4627A8C-38E7-482A-979A-0F4878E43B0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694509" y="278450"/>
              <a:ext cx="282800" cy="284976"/>
            </a:xfrm>
            <a:custGeom>
              <a:avLst/>
              <a:gdLst>
                <a:gd name="T0" fmla="*/ 130 w 130"/>
                <a:gd name="T1" fmla="*/ 131 h 131"/>
                <a:gd name="T2" fmla="*/ 0 w 130"/>
                <a:gd name="T3" fmla="*/ 131 h 131"/>
                <a:gd name="T4" fmla="*/ 0 w 130"/>
                <a:gd name="T5" fmla="*/ 0 h 131"/>
                <a:gd name="T6" fmla="*/ 130 w 130"/>
                <a:gd name="T7" fmla="*/ 0 h 131"/>
                <a:gd name="T8" fmla="*/ 130 w 130"/>
                <a:gd name="T9" fmla="*/ 131 h 131"/>
                <a:gd name="T10" fmla="*/ 130 w 130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31">
                  <a:moveTo>
                    <a:pt x="130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31"/>
                  </a:lnTo>
                  <a:lnTo>
                    <a:pt x="130" y="131"/>
                  </a:lnTo>
                  <a:close/>
                </a:path>
              </a:pathLst>
            </a:custGeom>
            <a:solidFill>
              <a:srgbClr val="98C3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00DB248C-ADC2-47A6-AD57-4FD7578A965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74229" y="556253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CDD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2A674DE5-0BFA-4C32-9D14-C97799550CD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854806" y="563427"/>
              <a:ext cx="282800" cy="276783"/>
            </a:xfrm>
            <a:custGeom>
              <a:avLst/>
              <a:gdLst>
                <a:gd name="T0" fmla="*/ 130 w 130"/>
                <a:gd name="T1" fmla="*/ 128 h 128"/>
                <a:gd name="T2" fmla="*/ 0 w 130"/>
                <a:gd name="T3" fmla="*/ 128 h 128"/>
                <a:gd name="T4" fmla="*/ 0 w 130"/>
                <a:gd name="T5" fmla="*/ 0 h 128"/>
                <a:gd name="T6" fmla="*/ 130 w 130"/>
                <a:gd name="T7" fmla="*/ 0 h 128"/>
                <a:gd name="T8" fmla="*/ 130 w 130"/>
                <a:gd name="T9" fmla="*/ 128 h 128"/>
                <a:gd name="T10" fmla="*/ 130 w 130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28">
                  <a:moveTo>
                    <a:pt x="130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28"/>
                  </a:lnTo>
                  <a:lnTo>
                    <a:pt x="130" y="128"/>
                  </a:lnTo>
                  <a:close/>
                </a:path>
              </a:pathLst>
            </a:custGeom>
            <a:solidFill>
              <a:srgbClr val="9B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811E8539-BA04-4446-B1EA-8B93789444D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416054" y="563427"/>
              <a:ext cx="278450" cy="276783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95C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C4BB4C6B-5391-4301-9F68-D3F820C0982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77306" y="563427"/>
              <a:ext cx="278450" cy="276783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95C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Freeform 24">
              <a:extLst>
                <a:ext uri="{FF2B5EF4-FFF2-40B4-BE49-F238E27FC236}">
                  <a16:creationId xmlns:a16="http://schemas.microsoft.com/office/drawing/2014/main" id="{B554F1C3-9757-441B-AF38-BF51EED354A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854806" y="278450"/>
              <a:ext cx="282800" cy="284976"/>
            </a:xfrm>
            <a:custGeom>
              <a:avLst/>
              <a:gdLst>
                <a:gd name="T0" fmla="*/ 130 w 130"/>
                <a:gd name="T1" fmla="*/ 131 h 131"/>
                <a:gd name="T2" fmla="*/ 0 w 130"/>
                <a:gd name="T3" fmla="*/ 131 h 131"/>
                <a:gd name="T4" fmla="*/ 0 w 130"/>
                <a:gd name="T5" fmla="*/ 0 h 131"/>
                <a:gd name="T6" fmla="*/ 130 w 130"/>
                <a:gd name="T7" fmla="*/ 0 h 131"/>
                <a:gd name="T8" fmla="*/ 130 w 130"/>
                <a:gd name="T9" fmla="*/ 131 h 131"/>
                <a:gd name="T10" fmla="*/ 130 w 130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31">
                  <a:moveTo>
                    <a:pt x="130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31"/>
                  </a:lnTo>
                  <a:lnTo>
                    <a:pt x="130" y="131"/>
                  </a:lnTo>
                  <a:close/>
                </a:path>
              </a:pathLst>
            </a:custGeom>
            <a:solidFill>
              <a:srgbClr val="98C3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25">
              <a:extLst>
                <a:ext uri="{FF2B5EF4-FFF2-40B4-BE49-F238E27FC236}">
                  <a16:creationId xmlns:a16="http://schemas.microsoft.com/office/drawing/2014/main" id="{6E498893-179E-4A8D-9D51-88147D373F6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76356" y="277618"/>
              <a:ext cx="278450" cy="284976"/>
            </a:xfrm>
            <a:custGeom>
              <a:avLst/>
              <a:gdLst>
                <a:gd name="T0" fmla="*/ 128 w 128"/>
                <a:gd name="T1" fmla="*/ 131 h 131"/>
                <a:gd name="T2" fmla="*/ 0 w 128"/>
                <a:gd name="T3" fmla="*/ 131 h 131"/>
                <a:gd name="T4" fmla="*/ 0 w 128"/>
                <a:gd name="T5" fmla="*/ 0 h 131"/>
                <a:gd name="T6" fmla="*/ 128 w 128"/>
                <a:gd name="T7" fmla="*/ 0 h 131"/>
                <a:gd name="T8" fmla="*/ 128 w 128"/>
                <a:gd name="T9" fmla="*/ 131 h 131"/>
                <a:gd name="T10" fmla="*/ 128 w 128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1">
                  <a:moveTo>
                    <a:pt x="128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31"/>
                  </a:lnTo>
                  <a:lnTo>
                    <a:pt x="128" y="131"/>
                  </a:lnTo>
                  <a:close/>
                </a:path>
              </a:pathLst>
            </a:custGeom>
            <a:solidFill>
              <a:srgbClr val="B7D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22D2BA13-9C33-440F-9B2B-21A67695A6D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854806" y="0"/>
              <a:ext cx="282800" cy="278450"/>
            </a:xfrm>
            <a:custGeom>
              <a:avLst/>
              <a:gdLst>
                <a:gd name="T0" fmla="*/ 130 w 130"/>
                <a:gd name="T1" fmla="*/ 128 h 128"/>
                <a:gd name="T2" fmla="*/ 0 w 130"/>
                <a:gd name="T3" fmla="*/ 128 h 128"/>
                <a:gd name="T4" fmla="*/ 0 w 130"/>
                <a:gd name="T5" fmla="*/ 0 h 128"/>
                <a:gd name="T6" fmla="*/ 130 w 130"/>
                <a:gd name="T7" fmla="*/ 0 h 128"/>
                <a:gd name="T8" fmla="*/ 130 w 130"/>
                <a:gd name="T9" fmla="*/ 128 h 128"/>
                <a:gd name="T10" fmla="*/ 130 w 130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28">
                  <a:moveTo>
                    <a:pt x="130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28"/>
                  </a:lnTo>
                  <a:lnTo>
                    <a:pt x="130" y="128"/>
                  </a:lnTo>
                  <a:close/>
                </a:path>
              </a:pathLst>
            </a:custGeom>
            <a:solidFill>
              <a:srgbClr val="A0C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3944A1A1-D037-44F7-B8FE-51B8CA3D3D9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37603" y="0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BDD6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29">
              <a:extLst>
                <a:ext uri="{FF2B5EF4-FFF2-40B4-BE49-F238E27FC236}">
                  <a16:creationId xmlns:a16="http://schemas.microsoft.com/office/drawing/2014/main" id="{78319A8D-1931-499F-931C-497FA9A027B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416054" y="0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9CC5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642325CF-03F5-4FF8-8BE1-38866D51D74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694506" y="0"/>
              <a:ext cx="282800" cy="278450"/>
            </a:xfrm>
            <a:custGeom>
              <a:avLst/>
              <a:gdLst>
                <a:gd name="T0" fmla="*/ 130 w 130"/>
                <a:gd name="T1" fmla="*/ 128 h 128"/>
                <a:gd name="T2" fmla="*/ 0 w 130"/>
                <a:gd name="T3" fmla="*/ 128 h 128"/>
                <a:gd name="T4" fmla="*/ 0 w 130"/>
                <a:gd name="T5" fmla="*/ 0 h 128"/>
                <a:gd name="T6" fmla="*/ 130 w 130"/>
                <a:gd name="T7" fmla="*/ 0 h 128"/>
                <a:gd name="T8" fmla="*/ 130 w 130"/>
                <a:gd name="T9" fmla="*/ 128 h 128"/>
                <a:gd name="T10" fmla="*/ 130 w 130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28">
                  <a:moveTo>
                    <a:pt x="130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28"/>
                  </a:lnTo>
                  <a:lnTo>
                    <a:pt x="130" y="128"/>
                  </a:lnTo>
                  <a:close/>
                </a:path>
              </a:pathLst>
            </a:custGeom>
            <a:solidFill>
              <a:srgbClr val="A7CA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31">
              <a:extLst>
                <a:ext uri="{FF2B5EF4-FFF2-40B4-BE49-F238E27FC236}">
                  <a16:creationId xmlns:a16="http://schemas.microsoft.com/office/drawing/2014/main" id="{DC9C866A-9D01-439E-9DA2-42B48E945CA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77306" y="0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95C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32">
              <a:extLst>
                <a:ext uri="{FF2B5EF4-FFF2-40B4-BE49-F238E27FC236}">
                  <a16:creationId xmlns:a16="http://schemas.microsoft.com/office/drawing/2014/main" id="{0645824B-2550-4977-A2DF-6CF859290E7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255756" y="0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6BA9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Freeform 34">
              <a:extLst>
                <a:ext uri="{FF2B5EF4-FFF2-40B4-BE49-F238E27FC236}">
                  <a16:creationId xmlns:a16="http://schemas.microsoft.com/office/drawing/2014/main" id="{28A93213-8CA3-49D4-8F45-44847C8800D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416054" y="278450"/>
              <a:ext cx="278450" cy="284976"/>
            </a:xfrm>
            <a:custGeom>
              <a:avLst/>
              <a:gdLst>
                <a:gd name="T0" fmla="*/ 128 w 128"/>
                <a:gd name="T1" fmla="*/ 131 h 131"/>
                <a:gd name="T2" fmla="*/ 0 w 128"/>
                <a:gd name="T3" fmla="*/ 131 h 131"/>
                <a:gd name="T4" fmla="*/ 0 w 128"/>
                <a:gd name="T5" fmla="*/ 0 h 131"/>
                <a:gd name="T6" fmla="*/ 128 w 128"/>
                <a:gd name="T7" fmla="*/ 0 h 131"/>
                <a:gd name="T8" fmla="*/ 128 w 128"/>
                <a:gd name="T9" fmla="*/ 131 h 131"/>
                <a:gd name="T10" fmla="*/ 128 w 128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1">
                  <a:moveTo>
                    <a:pt x="128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31"/>
                  </a:lnTo>
                  <a:lnTo>
                    <a:pt x="128" y="131"/>
                  </a:lnTo>
                  <a:close/>
                </a:path>
              </a:pathLst>
            </a:custGeom>
            <a:solidFill>
              <a:srgbClr val="A2C8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5" name="Freeform 35">
              <a:extLst>
                <a:ext uri="{FF2B5EF4-FFF2-40B4-BE49-F238E27FC236}">
                  <a16:creationId xmlns:a16="http://schemas.microsoft.com/office/drawing/2014/main" id="{243D8E3D-04E6-45AF-9B33-038294F38D9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37603" y="278450"/>
              <a:ext cx="278450" cy="284976"/>
            </a:xfrm>
            <a:custGeom>
              <a:avLst/>
              <a:gdLst>
                <a:gd name="T0" fmla="*/ 128 w 128"/>
                <a:gd name="T1" fmla="*/ 131 h 131"/>
                <a:gd name="T2" fmla="*/ 0 w 128"/>
                <a:gd name="T3" fmla="*/ 131 h 131"/>
                <a:gd name="T4" fmla="*/ 0 w 128"/>
                <a:gd name="T5" fmla="*/ 0 h 131"/>
                <a:gd name="T6" fmla="*/ 128 w 128"/>
                <a:gd name="T7" fmla="*/ 0 h 131"/>
                <a:gd name="T8" fmla="*/ 128 w 128"/>
                <a:gd name="T9" fmla="*/ 131 h 131"/>
                <a:gd name="T10" fmla="*/ 128 w 128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1">
                  <a:moveTo>
                    <a:pt x="128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31"/>
                  </a:lnTo>
                  <a:lnTo>
                    <a:pt x="128" y="131"/>
                  </a:lnTo>
                  <a:close/>
                </a:path>
              </a:pathLst>
            </a:custGeom>
            <a:solidFill>
              <a:srgbClr val="95C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107CA089-2B5B-4658-A35F-04AEE77B79C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97905" y="278450"/>
              <a:ext cx="278450" cy="284976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DFEAC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18A3FC57-168F-48C8-A88D-8CF79C3E4F3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76356" y="0"/>
              <a:ext cx="278450" cy="277618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DFEAC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E806A1D7-D1D3-4984-89D0-5F23680564A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97905" y="562592"/>
              <a:ext cx="278450" cy="277618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F4F8E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49295C94-F91D-43C2-904D-F05192E2980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455" y="282130"/>
              <a:ext cx="278450" cy="277618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F4F8E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D27791FC-5EB7-4CE1-91C1-4318A230FD82}"/>
              </a:ext>
            </a:extLst>
          </p:cNvPr>
          <p:cNvSpPr txBox="1"/>
          <p:nvPr/>
        </p:nvSpPr>
        <p:spPr>
          <a:xfrm>
            <a:off x="5655298" y="66162"/>
            <a:ext cx="4281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 JOB DAYS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A8C4691-0B4B-4324-B3E3-516234D17FE5}"/>
              </a:ext>
            </a:extLst>
          </p:cNvPr>
          <p:cNvSpPr txBox="1"/>
          <p:nvPr/>
        </p:nvSpPr>
        <p:spPr>
          <a:xfrm>
            <a:off x="6871317" y="1536392"/>
            <a:ext cx="2090692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56 firem na FAST JOB DAYS bylo v roce 2024</a:t>
            </a:r>
          </a:p>
          <a:p>
            <a:endParaRPr lang="cs-CZ" sz="1350" dirty="0"/>
          </a:p>
          <a:p>
            <a:endParaRPr lang="cs-CZ" sz="1350" dirty="0"/>
          </a:p>
          <a:p>
            <a:r>
              <a:rPr lang="cs-CZ" dirty="0"/>
              <a:t>Průzkum u absolventů:</a:t>
            </a:r>
          </a:p>
          <a:p>
            <a:r>
              <a:rPr lang="cs-CZ" dirty="0"/>
              <a:t>84 % již má práci v posledním ročníku studia.</a:t>
            </a:r>
          </a:p>
          <a:p>
            <a:r>
              <a:rPr lang="cs-CZ" dirty="0"/>
              <a:t>Pouze 8,6 % míří mimo stavebnictví.</a:t>
            </a:r>
          </a:p>
          <a:p>
            <a:endParaRPr lang="cs-CZ" sz="1350" dirty="0"/>
          </a:p>
          <a:p>
            <a:endParaRPr lang="cs-CZ" sz="1350" dirty="0"/>
          </a:p>
          <a:p>
            <a:endParaRPr lang="cs-CZ" sz="1350" dirty="0"/>
          </a:p>
          <a:p>
            <a:endParaRPr lang="cs-CZ" sz="135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48085A7-8FAE-44B8-AE72-D4DC56B4C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1461416"/>
            <a:ext cx="6354705" cy="4833156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24297D30-A829-4E6A-A22F-BDBE0A5014AB}"/>
              </a:ext>
            </a:extLst>
          </p:cNvPr>
          <p:cNvGrpSpPr>
            <a:grpSpLocks noChangeAspect="1"/>
          </p:cNvGrpSpPr>
          <p:nvPr/>
        </p:nvGrpSpPr>
        <p:grpSpPr>
          <a:xfrm>
            <a:off x="44578" y="0"/>
            <a:ext cx="9099422" cy="840211"/>
            <a:chOff x="19455" y="0"/>
            <a:chExt cx="9099422" cy="840210"/>
          </a:xfrm>
        </p:grpSpPr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DB16B570-7560-4DA0-8611-3F42F0FBACA0}"/>
                </a:ext>
              </a:extLst>
            </p:cNvPr>
            <p:cNvSpPr/>
            <p:nvPr/>
          </p:nvSpPr>
          <p:spPr>
            <a:xfrm rot="10800000">
              <a:off x="973256" y="0"/>
              <a:ext cx="8145621" cy="840210"/>
            </a:xfrm>
            <a:prstGeom prst="rect">
              <a:avLst/>
            </a:prstGeom>
            <a:gradFill flip="none" rotWithShape="1">
              <a:gsLst>
                <a:gs pos="60000">
                  <a:srgbClr val="488930"/>
                </a:gs>
                <a:gs pos="0">
                  <a:srgbClr val="21712E"/>
                </a:gs>
                <a:gs pos="73000">
                  <a:srgbClr val="7BA832"/>
                </a:gs>
                <a:gs pos="100000">
                  <a:srgbClr val="8DC13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8" name="Freeform 24">
              <a:extLst>
                <a:ext uri="{FF2B5EF4-FFF2-40B4-BE49-F238E27FC236}">
                  <a16:creationId xmlns:a16="http://schemas.microsoft.com/office/drawing/2014/main" id="{99E02377-E12D-45BB-A79C-26662F3B1FC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694509" y="278450"/>
              <a:ext cx="282800" cy="284976"/>
            </a:xfrm>
            <a:custGeom>
              <a:avLst/>
              <a:gdLst>
                <a:gd name="T0" fmla="*/ 130 w 130"/>
                <a:gd name="T1" fmla="*/ 131 h 131"/>
                <a:gd name="T2" fmla="*/ 0 w 130"/>
                <a:gd name="T3" fmla="*/ 131 h 131"/>
                <a:gd name="T4" fmla="*/ 0 w 130"/>
                <a:gd name="T5" fmla="*/ 0 h 131"/>
                <a:gd name="T6" fmla="*/ 130 w 130"/>
                <a:gd name="T7" fmla="*/ 0 h 131"/>
                <a:gd name="T8" fmla="*/ 130 w 130"/>
                <a:gd name="T9" fmla="*/ 131 h 131"/>
                <a:gd name="T10" fmla="*/ 130 w 130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31">
                  <a:moveTo>
                    <a:pt x="130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31"/>
                  </a:lnTo>
                  <a:lnTo>
                    <a:pt x="130" y="131"/>
                  </a:lnTo>
                  <a:close/>
                </a:path>
              </a:pathLst>
            </a:custGeom>
            <a:solidFill>
              <a:srgbClr val="98C3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FD89BA06-23FE-4929-A7DB-9836DB61A4C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74229" y="556253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CDD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68C39E0C-695E-4D33-AC3D-267FBF9BC5A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854806" y="563427"/>
              <a:ext cx="282800" cy="276783"/>
            </a:xfrm>
            <a:custGeom>
              <a:avLst/>
              <a:gdLst>
                <a:gd name="T0" fmla="*/ 130 w 130"/>
                <a:gd name="T1" fmla="*/ 128 h 128"/>
                <a:gd name="T2" fmla="*/ 0 w 130"/>
                <a:gd name="T3" fmla="*/ 128 h 128"/>
                <a:gd name="T4" fmla="*/ 0 w 130"/>
                <a:gd name="T5" fmla="*/ 0 h 128"/>
                <a:gd name="T6" fmla="*/ 130 w 130"/>
                <a:gd name="T7" fmla="*/ 0 h 128"/>
                <a:gd name="T8" fmla="*/ 130 w 130"/>
                <a:gd name="T9" fmla="*/ 128 h 128"/>
                <a:gd name="T10" fmla="*/ 130 w 130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28">
                  <a:moveTo>
                    <a:pt x="130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28"/>
                  </a:lnTo>
                  <a:lnTo>
                    <a:pt x="130" y="128"/>
                  </a:lnTo>
                  <a:close/>
                </a:path>
              </a:pathLst>
            </a:custGeom>
            <a:solidFill>
              <a:srgbClr val="9B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4ADDD1EC-535D-403E-9EB4-5315B6DB393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416054" y="563427"/>
              <a:ext cx="278450" cy="276783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95C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E4E4E895-2235-4D15-979F-26E1AD3A8E4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77306" y="563427"/>
              <a:ext cx="278450" cy="276783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95C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" name="Freeform 24">
              <a:extLst>
                <a:ext uri="{FF2B5EF4-FFF2-40B4-BE49-F238E27FC236}">
                  <a16:creationId xmlns:a16="http://schemas.microsoft.com/office/drawing/2014/main" id="{C26ACF87-E5E2-4A7F-9D97-12E4501B025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854806" y="278450"/>
              <a:ext cx="282800" cy="284976"/>
            </a:xfrm>
            <a:custGeom>
              <a:avLst/>
              <a:gdLst>
                <a:gd name="T0" fmla="*/ 130 w 130"/>
                <a:gd name="T1" fmla="*/ 131 h 131"/>
                <a:gd name="T2" fmla="*/ 0 w 130"/>
                <a:gd name="T3" fmla="*/ 131 h 131"/>
                <a:gd name="T4" fmla="*/ 0 w 130"/>
                <a:gd name="T5" fmla="*/ 0 h 131"/>
                <a:gd name="T6" fmla="*/ 130 w 130"/>
                <a:gd name="T7" fmla="*/ 0 h 131"/>
                <a:gd name="T8" fmla="*/ 130 w 130"/>
                <a:gd name="T9" fmla="*/ 131 h 131"/>
                <a:gd name="T10" fmla="*/ 130 w 130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31">
                  <a:moveTo>
                    <a:pt x="130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31"/>
                  </a:lnTo>
                  <a:lnTo>
                    <a:pt x="130" y="131"/>
                  </a:lnTo>
                  <a:close/>
                </a:path>
              </a:pathLst>
            </a:custGeom>
            <a:solidFill>
              <a:srgbClr val="98C3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" name="Freeform 25">
              <a:extLst>
                <a:ext uri="{FF2B5EF4-FFF2-40B4-BE49-F238E27FC236}">
                  <a16:creationId xmlns:a16="http://schemas.microsoft.com/office/drawing/2014/main" id="{10C8474A-6551-44F8-AF9C-1B6DE17F6E2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76356" y="277618"/>
              <a:ext cx="278450" cy="284976"/>
            </a:xfrm>
            <a:custGeom>
              <a:avLst/>
              <a:gdLst>
                <a:gd name="T0" fmla="*/ 128 w 128"/>
                <a:gd name="T1" fmla="*/ 131 h 131"/>
                <a:gd name="T2" fmla="*/ 0 w 128"/>
                <a:gd name="T3" fmla="*/ 131 h 131"/>
                <a:gd name="T4" fmla="*/ 0 w 128"/>
                <a:gd name="T5" fmla="*/ 0 h 131"/>
                <a:gd name="T6" fmla="*/ 128 w 128"/>
                <a:gd name="T7" fmla="*/ 0 h 131"/>
                <a:gd name="T8" fmla="*/ 128 w 128"/>
                <a:gd name="T9" fmla="*/ 131 h 131"/>
                <a:gd name="T10" fmla="*/ 128 w 128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1">
                  <a:moveTo>
                    <a:pt x="128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31"/>
                  </a:lnTo>
                  <a:lnTo>
                    <a:pt x="128" y="131"/>
                  </a:lnTo>
                  <a:close/>
                </a:path>
              </a:pathLst>
            </a:custGeom>
            <a:solidFill>
              <a:srgbClr val="B7D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" name="Freeform 26">
              <a:extLst>
                <a:ext uri="{FF2B5EF4-FFF2-40B4-BE49-F238E27FC236}">
                  <a16:creationId xmlns:a16="http://schemas.microsoft.com/office/drawing/2014/main" id="{093A0889-DE20-4AA8-A24D-69471F3D2F0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854806" y="0"/>
              <a:ext cx="282800" cy="278450"/>
            </a:xfrm>
            <a:custGeom>
              <a:avLst/>
              <a:gdLst>
                <a:gd name="T0" fmla="*/ 130 w 130"/>
                <a:gd name="T1" fmla="*/ 128 h 128"/>
                <a:gd name="T2" fmla="*/ 0 w 130"/>
                <a:gd name="T3" fmla="*/ 128 h 128"/>
                <a:gd name="T4" fmla="*/ 0 w 130"/>
                <a:gd name="T5" fmla="*/ 0 h 128"/>
                <a:gd name="T6" fmla="*/ 130 w 130"/>
                <a:gd name="T7" fmla="*/ 0 h 128"/>
                <a:gd name="T8" fmla="*/ 130 w 130"/>
                <a:gd name="T9" fmla="*/ 128 h 128"/>
                <a:gd name="T10" fmla="*/ 130 w 130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28">
                  <a:moveTo>
                    <a:pt x="130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28"/>
                  </a:lnTo>
                  <a:lnTo>
                    <a:pt x="130" y="128"/>
                  </a:lnTo>
                  <a:close/>
                </a:path>
              </a:pathLst>
            </a:custGeom>
            <a:solidFill>
              <a:srgbClr val="A0C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Freeform 28">
              <a:extLst>
                <a:ext uri="{FF2B5EF4-FFF2-40B4-BE49-F238E27FC236}">
                  <a16:creationId xmlns:a16="http://schemas.microsoft.com/office/drawing/2014/main" id="{9222FCF1-18D7-4B6E-AFA4-89C36F03720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37603" y="0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BDD6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29">
              <a:extLst>
                <a:ext uri="{FF2B5EF4-FFF2-40B4-BE49-F238E27FC236}">
                  <a16:creationId xmlns:a16="http://schemas.microsoft.com/office/drawing/2014/main" id="{D1394F48-A783-4264-BCB0-1A6609025DD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416054" y="0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9CC5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30">
              <a:extLst>
                <a:ext uri="{FF2B5EF4-FFF2-40B4-BE49-F238E27FC236}">
                  <a16:creationId xmlns:a16="http://schemas.microsoft.com/office/drawing/2014/main" id="{24BB00E2-376E-4E8D-BB47-2B643328C5D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694506" y="0"/>
              <a:ext cx="282800" cy="278450"/>
            </a:xfrm>
            <a:custGeom>
              <a:avLst/>
              <a:gdLst>
                <a:gd name="T0" fmla="*/ 130 w 130"/>
                <a:gd name="T1" fmla="*/ 128 h 128"/>
                <a:gd name="T2" fmla="*/ 0 w 130"/>
                <a:gd name="T3" fmla="*/ 128 h 128"/>
                <a:gd name="T4" fmla="*/ 0 w 130"/>
                <a:gd name="T5" fmla="*/ 0 h 128"/>
                <a:gd name="T6" fmla="*/ 130 w 130"/>
                <a:gd name="T7" fmla="*/ 0 h 128"/>
                <a:gd name="T8" fmla="*/ 130 w 130"/>
                <a:gd name="T9" fmla="*/ 128 h 128"/>
                <a:gd name="T10" fmla="*/ 130 w 130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28">
                  <a:moveTo>
                    <a:pt x="130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28"/>
                  </a:lnTo>
                  <a:lnTo>
                    <a:pt x="130" y="128"/>
                  </a:lnTo>
                  <a:close/>
                </a:path>
              </a:pathLst>
            </a:custGeom>
            <a:solidFill>
              <a:srgbClr val="A7CA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31">
              <a:extLst>
                <a:ext uri="{FF2B5EF4-FFF2-40B4-BE49-F238E27FC236}">
                  <a16:creationId xmlns:a16="http://schemas.microsoft.com/office/drawing/2014/main" id="{7CB5896D-15A2-44AA-94D8-50D82225DBD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77306" y="0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95C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32">
              <a:extLst>
                <a:ext uri="{FF2B5EF4-FFF2-40B4-BE49-F238E27FC236}">
                  <a16:creationId xmlns:a16="http://schemas.microsoft.com/office/drawing/2014/main" id="{2B71F802-7752-410F-809A-CAD974DEC28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255756" y="0"/>
              <a:ext cx="278450" cy="278450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6BA9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34">
              <a:extLst>
                <a:ext uri="{FF2B5EF4-FFF2-40B4-BE49-F238E27FC236}">
                  <a16:creationId xmlns:a16="http://schemas.microsoft.com/office/drawing/2014/main" id="{02B47CB2-E402-4C94-B0BC-F1CCD16C208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416054" y="278450"/>
              <a:ext cx="278450" cy="284976"/>
            </a:xfrm>
            <a:custGeom>
              <a:avLst/>
              <a:gdLst>
                <a:gd name="T0" fmla="*/ 128 w 128"/>
                <a:gd name="T1" fmla="*/ 131 h 131"/>
                <a:gd name="T2" fmla="*/ 0 w 128"/>
                <a:gd name="T3" fmla="*/ 131 h 131"/>
                <a:gd name="T4" fmla="*/ 0 w 128"/>
                <a:gd name="T5" fmla="*/ 0 h 131"/>
                <a:gd name="T6" fmla="*/ 128 w 128"/>
                <a:gd name="T7" fmla="*/ 0 h 131"/>
                <a:gd name="T8" fmla="*/ 128 w 128"/>
                <a:gd name="T9" fmla="*/ 131 h 131"/>
                <a:gd name="T10" fmla="*/ 128 w 128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1">
                  <a:moveTo>
                    <a:pt x="128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31"/>
                  </a:lnTo>
                  <a:lnTo>
                    <a:pt x="128" y="131"/>
                  </a:lnTo>
                  <a:close/>
                </a:path>
              </a:pathLst>
            </a:custGeom>
            <a:solidFill>
              <a:srgbClr val="A2C8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35">
              <a:extLst>
                <a:ext uri="{FF2B5EF4-FFF2-40B4-BE49-F238E27FC236}">
                  <a16:creationId xmlns:a16="http://schemas.microsoft.com/office/drawing/2014/main" id="{99158722-B9ED-472C-A329-AD1457AF9BF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37603" y="278450"/>
              <a:ext cx="278450" cy="284976"/>
            </a:xfrm>
            <a:custGeom>
              <a:avLst/>
              <a:gdLst>
                <a:gd name="T0" fmla="*/ 128 w 128"/>
                <a:gd name="T1" fmla="*/ 131 h 131"/>
                <a:gd name="T2" fmla="*/ 0 w 128"/>
                <a:gd name="T3" fmla="*/ 131 h 131"/>
                <a:gd name="T4" fmla="*/ 0 w 128"/>
                <a:gd name="T5" fmla="*/ 0 h 131"/>
                <a:gd name="T6" fmla="*/ 128 w 128"/>
                <a:gd name="T7" fmla="*/ 0 h 131"/>
                <a:gd name="T8" fmla="*/ 128 w 128"/>
                <a:gd name="T9" fmla="*/ 131 h 131"/>
                <a:gd name="T10" fmla="*/ 128 w 128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1">
                  <a:moveTo>
                    <a:pt x="128" y="131"/>
                  </a:moveTo>
                  <a:lnTo>
                    <a:pt x="0" y="131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31"/>
                  </a:lnTo>
                  <a:lnTo>
                    <a:pt x="128" y="131"/>
                  </a:lnTo>
                  <a:close/>
                </a:path>
              </a:pathLst>
            </a:custGeom>
            <a:solidFill>
              <a:srgbClr val="95C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AA45E868-9059-4EEB-8EDD-757B3C5306B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97905" y="278450"/>
              <a:ext cx="278450" cy="284976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DFEAC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A42F4C8D-F155-4E64-BC09-BCD9F8D0A96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76356" y="0"/>
              <a:ext cx="278450" cy="277618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DFEAC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47832344-AF51-41EF-BFA1-0CA18CC6A5B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97905" y="562592"/>
              <a:ext cx="278450" cy="277618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F4F8E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6E5889E6-255C-4264-9764-9386763D052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455" y="282130"/>
              <a:ext cx="278450" cy="277618"/>
            </a:xfrm>
            <a:custGeom>
              <a:avLst/>
              <a:gdLst>
                <a:gd name="T0" fmla="*/ 128 w 128"/>
                <a:gd name="T1" fmla="*/ 128 h 128"/>
                <a:gd name="T2" fmla="*/ 0 w 128"/>
                <a:gd name="T3" fmla="*/ 128 h 128"/>
                <a:gd name="T4" fmla="*/ 0 w 128"/>
                <a:gd name="T5" fmla="*/ 0 h 128"/>
                <a:gd name="T6" fmla="*/ 128 w 128"/>
                <a:gd name="T7" fmla="*/ 0 h 128"/>
                <a:gd name="T8" fmla="*/ 128 w 128"/>
                <a:gd name="T9" fmla="*/ 128 h 128"/>
                <a:gd name="T10" fmla="*/ 128 w 128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128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F4F8E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F598B47D-FDE4-4333-8C95-384971154881}"/>
              </a:ext>
            </a:extLst>
          </p:cNvPr>
          <p:cNvSpPr txBox="1"/>
          <p:nvPr/>
        </p:nvSpPr>
        <p:spPr>
          <a:xfrm>
            <a:off x="5655298" y="66162"/>
            <a:ext cx="4281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 JOB DAYS</a:t>
            </a:r>
          </a:p>
        </p:txBody>
      </p:sp>
    </p:spTree>
    <p:extLst>
      <p:ext uri="{BB962C8B-B14F-4D97-AF65-F5344CB8AC3E}">
        <p14:creationId xmlns:p14="http://schemas.microsoft.com/office/powerpoint/2010/main" val="197804530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2787</TotalTime>
  <Words>170</Words>
  <Application>Microsoft Office PowerPoint</Application>
  <PresentationFormat>Předvádění na obrazovce (4:3)</PresentationFormat>
  <Paragraphs>29</Paragraphs>
  <Slides>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2" baseType="lpstr">
      <vt:lpstr>Arial</vt:lpstr>
      <vt:lpstr>Calibri</vt:lpstr>
      <vt:lpstr>Motiv systému Office</vt:lpstr>
      <vt:lpstr>Prezentace aplikace PowerPoint</vt:lpstr>
      <vt:lpstr>Prezentace aplikace PowerPoint</vt:lpstr>
      <vt:lpstr>Prezentace aplikace PowerPoint</vt:lpstr>
      <vt:lpstr>Demografická křivka na FAST VUT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Muller</dc:creator>
  <cp:lastModifiedBy>Rostislav Drochytka</cp:lastModifiedBy>
  <cp:revision>153</cp:revision>
  <cp:lastPrinted>2017-09-20T14:03:54Z</cp:lastPrinted>
  <dcterms:created xsi:type="dcterms:W3CDTF">2014-06-02T20:46:44Z</dcterms:created>
  <dcterms:modified xsi:type="dcterms:W3CDTF">2024-11-19T14:08:46Z</dcterms:modified>
</cp:coreProperties>
</file>