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61" r:id="rId2"/>
    <p:sldId id="262" r:id="rId3"/>
    <p:sldId id="263" r:id="rId4"/>
    <p:sldId id="265" r:id="rId5"/>
    <p:sldId id="264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5B3"/>
    <a:srgbClr val="999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43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40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07F1-3DD6-4C5D-A10B-6DD05C59B81D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193FB-CBE7-455E-87A3-F6EF49593D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51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84AE-05D7-4734-8BF0-3BFF9E4C7C50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598171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95D7-6F13-41EB-B1BD-A03CF4EA5690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504095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0EA0-ADB9-469F-BC3A-CCDAB1D19B09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569570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90F6-B3CD-49D2-AA70-19037726B57D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123001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8869-345E-4E89-9941-76BEA841325E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470201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B08-104A-446B-8009-918EF0FDDD93}" type="datetime1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262069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7F3B-A6A4-4D05-A6A9-2FBE082B88C1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670567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AA12A-0C76-48F0-9153-0124E30827E8}" type="datetime1">
              <a:rPr lang="cs-CZ" smtClean="0"/>
              <a:t>02.04.2024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941232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1FD7-2CD2-40EB-AA8F-2F3FDE0F358D}" type="datetime1">
              <a:rPr lang="cs-CZ" smtClean="0"/>
              <a:t>02.04.2024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016031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E078-7E61-4876-B6AA-85A00A9D8D4B}" type="datetime1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501946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06DC-1383-4052-B180-2C503795ED4F}" type="datetime1">
              <a:rPr lang="cs-CZ" smtClean="0"/>
              <a:t>02.04.2024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867000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F0BE-B339-4E72-A055-E282451ED83A}" type="datetime1">
              <a:rPr lang="cs-CZ" smtClean="0"/>
              <a:t>02.04.2024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Ing. Jakub Šimáček, Po Vltavě s betonem - SENÁT PČR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F835D-FC2C-45D7-A528-0F9395A18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19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r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G"/><Relationship Id="rId7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5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5472023" cy="983331"/>
          </a:xfrm>
          <a:solidFill>
            <a:srgbClr val="999798"/>
          </a:solidFill>
        </p:spPr>
        <p:txBody>
          <a:bodyPr/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Složení betonu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6ED-E571-4305-932B-54DA5CF7E6FE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1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96483ED-DC44-D412-F7B3-73F17088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23"/>
          <a:stretch/>
        </p:blipFill>
        <p:spPr>
          <a:xfrm>
            <a:off x="320615" y="1821914"/>
            <a:ext cx="8442634" cy="42700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17835D-34FD-F52E-2718-4870922CA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/>
          <a:stretch/>
        </p:blipFill>
        <p:spPr>
          <a:xfrm>
            <a:off x="8666600" y="0"/>
            <a:ext cx="3525399" cy="685800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86C4EB0E-2C9A-1FB8-3D10-17C3FA71A54A}"/>
              </a:ext>
            </a:extLst>
          </p:cNvPr>
          <p:cNvSpPr/>
          <p:nvPr/>
        </p:nvSpPr>
        <p:spPr>
          <a:xfrm>
            <a:off x="370936" y="2089253"/>
            <a:ext cx="2579298" cy="62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4F8DCF-C438-2A26-BCF3-81AFA72FE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7383484" y="600102"/>
            <a:ext cx="960037" cy="9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140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7430220" cy="983331"/>
          </a:xfrm>
          <a:solidFill>
            <a:srgbClr val="999798"/>
          </a:solidFill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Zásobování kamenivem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1C82-4C3B-4D10-8791-31069072C1F1}" type="datetime1">
              <a:rPr lang="cs-CZ" smtClean="0"/>
              <a:t>02.04.2024</a:t>
            </a:fld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2</a:t>
            </a:fld>
            <a:endParaRPr lang="cs-CZ"/>
          </a:p>
        </p:txBody>
      </p:sp>
      <p:sp>
        <p:nvSpPr>
          <p:cNvPr id="40" name="Podnadpis 2">
            <a:extLst>
              <a:ext uri="{FF2B5EF4-FFF2-40B4-BE49-F238E27FC236}">
                <a16:creationId xmlns:a16="http://schemas.microsoft.com/office/drawing/2014/main" id="{FB792EC2-2672-E8D7-343E-E99D6E691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94942"/>
            <a:ext cx="9388416" cy="4087616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dirty="0"/>
              <a:t>beton v širším centru Prahy = 200 tis. m</a:t>
            </a:r>
            <a:r>
              <a:rPr lang="cs-CZ" baseline="30000" dirty="0"/>
              <a:t>3</a:t>
            </a:r>
            <a:r>
              <a:rPr lang="cs-CZ" dirty="0"/>
              <a:t>  </a:t>
            </a:r>
            <a:r>
              <a:rPr lang="cs-CZ" b="1" dirty="0">
                <a:solidFill>
                  <a:srgbClr val="0095B3"/>
                </a:solidFill>
                <a:sym typeface="Symbol" panose="05050102010706020507" pitchFamily="18" charset="2"/>
              </a:rPr>
              <a:t> 370 tis. tun kameniva/rok</a:t>
            </a:r>
            <a:endParaRPr lang="cs-CZ" b="1" dirty="0">
              <a:solidFill>
                <a:srgbClr val="0095B3"/>
              </a:solidFill>
            </a:endParaRPr>
          </a:p>
          <a:p>
            <a:pPr algn="l"/>
            <a:endParaRPr lang="cs-CZ" b="1" dirty="0">
              <a:solidFill>
                <a:srgbClr val="0095B3"/>
              </a:solidFill>
            </a:endParaRPr>
          </a:p>
        </p:txBody>
      </p:sp>
      <p:graphicFrame>
        <p:nvGraphicFramePr>
          <p:cNvPr id="41" name="Tabulka 41">
            <a:extLst>
              <a:ext uri="{FF2B5EF4-FFF2-40B4-BE49-F238E27FC236}">
                <a16:creationId xmlns:a16="http://schemas.microsoft.com/office/drawing/2014/main" id="{D14E6F35-F540-8069-6DF7-A782E7D0B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133907"/>
              </p:ext>
            </p:extLst>
          </p:nvPr>
        </p:nvGraphicFramePr>
        <p:xfrm>
          <a:off x="1529749" y="2577056"/>
          <a:ext cx="9388416" cy="3184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368">
                  <a:extLst>
                    <a:ext uri="{9D8B030D-6E8A-4147-A177-3AD203B41FA5}">
                      <a16:colId xmlns:a16="http://schemas.microsoft.com/office/drawing/2014/main" val="616784990"/>
                    </a:ext>
                  </a:extLst>
                </a:gridCol>
                <a:gridCol w="2435524">
                  <a:extLst>
                    <a:ext uri="{9D8B030D-6E8A-4147-A177-3AD203B41FA5}">
                      <a16:colId xmlns:a16="http://schemas.microsoft.com/office/drawing/2014/main" val="2681362790"/>
                    </a:ext>
                  </a:extLst>
                </a:gridCol>
                <a:gridCol w="2435524">
                  <a:extLst>
                    <a:ext uri="{9D8B030D-6E8A-4147-A177-3AD203B41FA5}">
                      <a16:colId xmlns:a16="http://schemas.microsoft.com/office/drawing/2014/main" val="3451813876"/>
                    </a:ext>
                  </a:extLst>
                </a:gridCol>
              </a:tblGrid>
              <a:tr h="289487">
                <a:tc>
                  <a:txBody>
                    <a:bodyPr/>
                    <a:lstStyle/>
                    <a:p>
                      <a:r>
                        <a:rPr lang="cs-CZ" sz="1200" dirty="0">
                          <a:solidFill>
                            <a:schemeClr val="bg1"/>
                          </a:solidFill>
                        </a:rPr>
                        <a:t>Doprava kameniva pískovna - betonárna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Kamiony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Lodě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393995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Průměrná dopravní vzdálenost (pískovna – betonárna a zpět)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100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140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531862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Obvyklá hmotnost nákladu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25 tun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1.000 tun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779322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Počet jízd (za rok)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14.800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370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18177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Ujetá vzdálenost (za rok)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1.480.000 km (po silnicích)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51.800 km (po řece)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321125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Doprava kameniva zamíchaného v betonu, betonárna - stavba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100926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Průměrná dopravní vzdálenost (betonárna – stavba a zpět)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20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01178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Hmotnost nákladu kameniva (betonu)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12,5 tun (16 tun)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12,5 tun (16 tun)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78854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Počet jízd (za rok)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29.600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29.600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12668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dirty="0"/>
                        <a:t>Ujetá vzdálenost (za rok)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592.000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296.000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58018"/>
                  </a:ext>
                </a:extLst>
              </a:tr>
              <a:tr h="289487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rgbClr val="0095B3"/>
                          </a:solidFill>
                        </a:rPr>
                        <a:t>Celkem ujetá vzdálenost po silnicích (za rok)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95B3"/>
                          </a:solidFill>
                        </a:rPr>
                        <a:t>2.072.000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95B3"/>
                          </a:solidFill>
                        </a:rPr>
                        <a:t>296.000 km</a:t>
                      </a:r>
                    </a:p>
                  </a:txBody>
                  <a:tcPr>
                    <a:lnL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606150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A0D0295F-D31E-E0C4-0F0A-01ADBFC00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9238157" y="600102"/>
            <a:ext cx="960037" cy="98333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83BFD24-C09A-5D5B-5474-73CBA5C21CCA}"/>
              </a:ext>
            </a:extLst>
          </p:cNvPr>
          <p:cNvSpPr/>
          <p:nvPr/>
        </p:nvSpPr>
        <p:spPr>
          <a:xfrm>
            <a:off x="5960853" y="2355011"/>
            <a:ext cx="2378015" cy="3614468"/>
          </a:xfrm>
          <a:prstGeom prst="rect">
            <a:avLst/>
          </a:prstGeom>
          <a:solidFill>
            <a:srgbClr val="999798">
              <a:alpha val="10196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466D8F4-240C-B500-3EAE-44BF6213385C}"/>
              </a:ext>
            </a:extLst>
          </p:cNvPr>
          <p:cNvSpPr/>
          <p:nvPr/>
        </p:nvSpPr>
        <p:spPr>
          <a:xfrm>
            <a:off x="8645593" y="2355011"/>
            <a:ext cx="2343022" cy="3614468"/>
          </a:xfrm>
          <a:prstGeom prst="rect">
            <a:avLst/>
          </a:prstGeom>
          <a:solidFill>
            <a:srgbClr val="999798">
              <a:alpha val="1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DF9BF1-3273-21B0-B079-1496E370F07F}"/>
              </a:ext>
            </a:extLst>
          </p:cNvPr>
          <p:cNvSpPr txBox="1"/>
          <p:nvPr/>
        </p:nvSpPr>
        <p:spPr>
          <a:xfrm>
            <a:off x="561699" y="2859837"/>
            <a:ext cx="794084" cy="1155032"/>
          </a:xfrm>
          <a:prstGeom prst="rect">
            <a:avLst/>
          </a:prstGeom>
          <a:solidFill>
            <a:srgbClr val="0095B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Praha</a:t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&amp;</a:t>
            </a:r>
            <a:br>
              <a:rPr lang="cs-CZ" sz="1200" b="1" dirty="0">
                <a:solidFill>
                  <a:schemeClr val="bg1"/>
                </a:solidFill>
              </a:rPr>
            </a:br>
            <a:r>
              <a:rPr lang="cs-CZ" sz="1200" b="1" dirty="0">
                <a:solidFill>
                  <a:schemeClr val="bg1"/>
                </a:solidFill>
              </a:rPr>
              <a:t>střední Čechy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C341F3-BC07-AD31-5B73-451E1030B49E}"/>
              </a:ext>
            </a:extLst>
          </p:cNvPr>
          <p:cNvSpPr txBox="1"/>
          <p:nvPr/>
        </p:nvSpPr>
        <p:spPr>
          <a:xfrm>
            <a:off x="561699" y="4316998"/>
            <a:ext cx="794084" cy="1155031"/>
          </a:xfrm>
          <a:prstGeom prst="rect">
            <a:avLst/>
          </a:prstGeom>
          <a:solidFill>
            <a:srgbClr val="0095B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Praha</a:t>
            </a:r>
          </a:p>
        </p:txBody>
      </p:sp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CC22ECF0-1554-269F-CCE9-F8E37099AB07}"/>
              </a:ext>
            </a:extLst>
          </p:cNvPr>
          <p:cNvSpPr/>
          <p:nvPr/>
        </p:nvSpPr>
        <p:spPr>
          <a:xfrm>
            <a:off x="1201379" y="3237663"/>
            <a:ext cx="308811" cy="427121"/>
          </a:xfrm>
          <a:prstGeom prst="homePlate">
            <a:avLst/>
          </a:prstGeom>
          <a:solidFill>
            <a:srgbClr val="0095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EAF34C20-9162-DC2A-7079-0F1963F1949D}"/>
              </a:ext>
            </a:extLst>
          </p:cNvPr>
          <p:cNvSpPr/>
          <p:nvPr/>
        </p:nvSpPr>
        <p:spPr>
          <a:xfrm>
            <a:off x="1201378" y="4680954"/>
            <a:ext cx="308811" cy="427121"/>
          </a:xfrm>
          <a:prstGeom prst="homePlate">
            <a:avLst/>
          </a:prstGeom>
          <a:solidFill>
            <a:srgbClr val="0095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3117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6242303" cy="983331"/>
          </a:xfrm>
          <a:solidFill>
            <a:srgbClr val="0095B3"/>
          </a:solidFill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Lodní doprava PAŘÍŽ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51D7-F435-4BB6-9AA0-CB2AA9B175CD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3</a:t>
            </a:fld>
            <a:endParaRPr lang="cs-CZ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A6CCA064-C355-7E3B-4DE8-530AF771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37513"/>
            <a:ext cx="6242303" cy="4134512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10A79A6-344C-5933-A8BA-D8EEC35F1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19" y="0"/>
            <a:ext cx="3568481" cy="236354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7FC4C3C6-133A-3B4B-1123-3951D2E64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19" y="4494461"/>
            <a:ext cx="3568481" cy="236354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50799D7-756C-09F7-3E75-842CE6BFE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18" y="2250935"/>
            <a:ext cx="3568481" cy="2363540"/>
          </a:xfrm>
          <a:prstGeom prst="rect">
            <a:avLst/>
          </a:prstGeom>
        </p:spPr>
      </p:pic>
      <p:pic>
        <p:nvPicPr>
          <p:cNvPr id="1028" name="Picture 4" descr="Dějiny Paříže – Wikipedie">
            <a:extLst>
              <a:ext uri="{FF2B5EF4-FFF2-40B4-BE49-F238E27FC236}">
                <a16:creationId xmlns:a16="http://schemas.microsoft.com/office/drawing/2014/main" id="{881FFBD5-6B87-447A-7B76-EF0E4403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9" y="1837513"/>
            <a:ext cx="523048" cy="62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CB2C1B5E-EC31-3CF6-1EF9-56837BCEF1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685158" y="776939"/>
            <a:ext cx="606390" cy="6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5616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E1D7EFBD-C58E-BB90-3688-303A2F625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39" y="1604158"/>
            <a:ext cx="3502561" cy="52538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6242303" cy="983331"/>
          </a:xfrm>
          <a:solidFill>
            <a:srgbClr val="0095B3"/>
          </a:solidFill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Betonárny PRAHA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FB31-7E8E-4735-A3EE-1F1F00EB1742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4</a:t>
            </a:fld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B04AD58-F3A4-D8F9-F9A4-DD12808A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878216"/>
            <a:ext cx="6242304" cy="41574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703D1D-A99C-A717-9448-4337A1BE5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" b="89981" l="0" r="94384">
                        <a14:foregroundMark x1="45866" y1="22158" x2="45866" y2="22158"/>
                        <a14:foregroundMark x1="46178" y1="25048" x2="46178" y2="25048"/>
                        <a14:foregroundMark x1="45086" y1="25048" x2="44930" y2="24855"/>
                        <a14:foregroundMark x1="44306" y1="39114" x2="44306" y2="39114"/>
                        <a14:backgroundMark x1="4992" y1="15029" x2="4992" y2="15029"/>
                        <a14:backgroundMark x1="4212" y1="36609" x2="4212" y2="36609"/>
                        <a14:backgroundMark x1="4368" y1="32948" x2="4368" y2="32948"/>
                        <a14:backgroundMark x1="10140" y1="36802" x2="10140" y2="36802"/>
                        <a14:backgroundMark x1="10920" y1="62620" x2="10920" y2="62620"/>
                        <a14:backgroundMark x1="5304" y1="63391" x2="5304" y2="63391"/>
                        <a14:backgroundMark x1="5304" y1="75530" x2="5304" y2="75530"/>
                        <a14:backgroundMark x1="5148" y1="78035" x2="5148" y2="78035"/>
                        <a14:backgroundMark x1="7020" y1="89017" x2="1248" y2="30443"/>
                        <a14:backgroundMark x1="2028" y1="19268" x2="6084" y2="2697"/>
                        <a14:backgroundMark x1="10452" y1="65318" x2="9516" y2="58382"/>
                        <a14:backgroundMark x1="13417" y1="63776" x2="14041" y2="61850"/>
                        <a14:backgroundMark x1="18877" y1="73796" x2="18877" y2="73796"/>
                        <a14:backgroundMark x1="9984" y1="36609" x2="9984" y2="36609"/>
                        <a14:backgroundMark x1="11232" y1="37187" x2="7176" y2="36609"/>
                        <a14:backgroundMark x1="8424" y1="66667" x2="8424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1289" y="386691"/>
            <a:ext cx="4360179" cy="35303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FD5B488-6157-0E7D-6005-FF673B661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685158" y="776939"/>
            <a:ext cx="606390" cy="621103"/>
          </a:xfrm>
          <a:prstGeom prst="rect">
            <a:avLst/>
          </a:prstGeom>
        </p:spPr>
      </p:pic>
      <p:pic>
        <p:nvPicPr>
          <p:cNvPr id="5" name="Picture 4" descr="vexi.info">
            <a:extLst>
              <a:ext uri="{FF2B5EF4-FFF2-40B4-BE49-F238E27FC236}">
                <a16:creationId xmlns:a16="http://schemas.microsoft.com/office/drawing/2014/main" id="{3C35590F-B14F-D7F6-8081-0CC3C95D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0" y="1875874"/>
            <a:ext cx="494205" cy="49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98025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6242303" cy="983331"/>
          </a:xfrm>
          <a:solidFill>
            <a:srgbClr val="0095B3"/>
          </a:solidFill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Betonárny PRAHA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93A3C-07FF-4493-AEC2-8EA1CBD223DF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5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E4477F8-7B08-6641-C767-8DFF30203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41" r="31109" b="1"/>
          <a:stretch/>
        </p:blipFill>
        <p:spPr>
          <a:xfrm>
            <a:off x="8682931" y="1733909"/>
            <a:ext cx="3502560" cy="43017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729762-03F9-5757-9B7F-31E80EF6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875874"/>
            <a:ext cx="6242304" cy="41574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EABE50-04CB-799A-B2B5-1B5E90801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26659"/>
          <a:stretch/>
        </p:blipFill>
        <p:spPr>
          <a:xfrm>
            <a:off x="8404536" y="2370079"/>
            <a:ext cx="3780955" cy="4487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703D1D-A99C-A717-9448-4337A1BE5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" b="89981" l="0" r="94384">
                        <a14:foregroundMark x1="45866" y1="22158" x2="45866" y2="22158"/>
                        <a14:foregroundMark x1="46178" y1="25048" x2="46178" y2="25048"/>
                        <a14:foregroundMark x1="45086" y1="25048" x2="44930" y2="24855"/>
                        <a14:foregroundMark x1="44306" y1="39114" x2="44306" y2="39114"/>
                        <a14:backgroundMark x1="4992" y1="15029" x2="4992" y2="15029"/>
                        <a14:backgroundMark x1="4212" y1="36609" x2="4212" y2="36609"/>
                        <a14:backgroundMark x1="4368" y1="32948" x2="4368" y2="32948"/>
                        <a14:backgroundMark x1="10140" y1="36802" x2="10140" y2="36802"/>
                        <a14:backgroundMark x1="10920" y1="62620" x2="10920" y2="62620"/>
                        <a14:backgroundMark x1="5304" y1="63391" x2="5304" y2="63391"/>
                        <a14:backgroundMark x1="5304" y1="75530" x2="5304" y2="75530"/>
                        <a14:backgroundMark x1="5148" y1="78035" x2="5148" y2="78035"/>
                        <a14:backgroundMark x1="7020" y1="89017" x2="1248" y2="30443"/>
                        <a14:backgroundMark x1="2028" y1="19268" x2="6084" y2="2697"/>
                        <a14:backgroundMark x1="10452" y1="65318" x2="9516" y2="58382"/>
                        <a14:backgroundMark x1="13417" y1="63776" x2="14041" y2="61850"/>
                        <a14:backgroundMark x1="18877" y1="73796" x2="18877" y2="73796"/>
                        <a14:backgroundMark x1="9984" y1="36609" x2="9984" y2="36609"/>
                        <a14:backgroundMark x1="11232" y1="37187" x2="7176" y2="36609"/>
                        <a14:backgroundMark x1="8424" y1="66667" x2="8424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1289" y="386691"/>
            <a:ext cx="4360179" cy="3530317"/>
          </a:xfrm>
          <a:prstGeom prst="rect">
            <a:avLst/>
          </a:prstGeom>
        </p:spPr>
      </p:pic>
      <p:pic>
        <p:nvPicPr>
          <p:cNvPr id="18" name="Picture 4" descr="vexi.info">
            <a:extLst>
              <a:ext uri="{FF2B5EF4-FFF2-40B4-BE49-F238E27FC236}">
                <a16:creationId xmlns:a16="http://schemas.microsoft.com/office/drawing/2014/main" id="{8739685F-F939-7CD7-275E-7704F1A3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0" y="1875874"/>
            <a:ext cx="494205" cy="49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EAEAE35-C358-9093-FDD2-4F40F4A15D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685158" y="776939"/>
            <a:ext cx="606390" cy="6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69373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6DE1444-84A9-E6F8-4D5E-C1EC3AC89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81929"/>
            <a:ext cx="7380298" cy="41514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BCFF14-DBEF-79B5-EECD-6B386B95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74224"/>
            <a:ext cx="9829801" cy="983331"/>
          </a:xfrm>
          <a:solidFill>
            <a:srgbClr val="0095B3"/>
          </a:solidFill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Lodní doprava pro betonárny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6748C44-E9D8-FBAE-83B3-0B2C91E1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F0C9-BC8E-40B4-BA6A-18C70AC3B09A}" type="datetime1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3F15C21-0DD8-B9A9-49ED-8A7CAD5B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35D-FC2C-45D7-A528-0F9395A185A8}" type="slidenum">
              <a:rPr lang="cs-CZ" smtClean="0"/>
              <a:t>6</a:t>
            </a:fld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8C89254A-5420-9796-845D-2B8A3CC82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44" y="4063042"/>
            <a:ext cx="2955456" cy="1970304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7E02DA93-8F83-046A-F69B-18A456534D90}"/>
              </a:ext>
            </a:extLst>
          </p:cNvPr>
          <p:cNvSpPr txBox="1"/>
          <p:nvPr/>
        </p:nvSpPr>
        <p:spPr>
          <a:xfrm>
            <a:off x="2035834" y="2078968"/>
            <a:ext cx="5063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5B3"/>
              </a:buClr>
              <a:buFont typeface="Wingdings" panose="05000000000000000000" pitchFamily="2" charset="2"/>
              <a:buChar char="ü"/>
            </a:pPr>
            <a:r>
              <a:rPr lang="cs-CZ" dirty="0"/>
              <a:t>ušetří ročně </a:t>
            </a:r>
            <a:r>
              <a:rPr lang="cs-CZ" b="1" dirty="0"/>
              <a:t>1,8 mil. km po silnicích</a:t>
            </a:r>
          </a:p>
          <a:p>
            <a:pPr marL="285750" indent="-285750">
              <a:buClr>
                <a:srgbClr val="0095B3"/>
              </a:buClr>
              <a:buFont typeface="Wingdings" panose="05000000000000000000" pitchFamily="2" charset="2"/>
              <a:buChar char="ü"/>
            </a:pPr>
            <a:r>
              <a:rPr lang="cs-CZ" dirty="0"/>
              <a:t>menší opotřebení silnic</a:t>
            </a:r>
          </a:p>
          <a:p>
            <a:pPr marL="285750" indent="-285750">
              <a:buClr>
                <a:srgbClr val="0095B3"/>
              </a:buClr>
              <a:buFont typeface="Wingdings" panose="05000000000000000000" pitchFamily="2" charset="2"/>
              <a:buChar char="ü"/>
            </a:pPr>
            <a:r>
              <a:rPr lang="cs-CZ" dirty="0"/>
              <a:t>menší hluk a prašnost z automobilové dopravy</a:t>
            </a:r>
          </a:p>
          <a:p>
            <a:pPr marL="285750" indent="-285750">
              <a:buClr>
                <a:srgbClr val="0095B3"/>
              </a:buClr>
              <a:buFont typeface="Wingdings" panose="05000000000000000000" pitchFamily="2" charset="2"/>
              <a:buChar char="ü"/>
            </a:pPr>
            <a:r>
              <a:rPr lang="cs-CZ" dirty="0"/>
              <a:t>méně emisí</a:t>
            </a:r>
            <a:endParaRPr lang="cs-CZ" baseline="-25000" dirty="0"/>
          </a:p>
          <a:p>
            <a:pPr marL="285750" indent="-285750">
              <a:buClr>
                <a:srgbClr val="0095B3"/>
              </a:buClr>
              <a:buFont typeface="Wingdings" panose="05000000000000000000" pitchFamily="2" charset="2"/>
              <a:buChar char="ü"/>
            </a:pPr>
            <a:r>
              <a:rPr lang="cs-CZ" dirty="0"/>
              <a:t>menší dopravní zácpy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C703D1D-A99C-A717-9448-4337A1BE5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" b="89981" l="0" r="94384">
                        <a14:foregroundMark x1="45866" y1="22158" x2="45866" y2="22158"/>
                        <a14:foregroundMark x1="46178" y1="25048" x2="46178" y2="25048"/>
                        <a14:foregroundMark x1="45086" y1="25048" x2="44930" y2="24855"/>
                        <a14:foregroundMark x1="44306" y1="39114" x2="44306" y2="39114"/>
                        <a14:backgroundMark x1="4992" y1="15029" x2="4992" y2="15029"/>
                        <a14:backgroundMark x1="4212" y1="36609" x2="4212" y2="36609"/>
                        <a14:backgroundMark x1="4368" y1="32948" x2="4368" y2="32948"/>
                        <a14:backgroundMark x1="10140" y1="36802" x2="10140" y2="36802"/>
                        <a14:backgroundMark x1="10920" y1="62620" x2="10920" y2="62620"/>
                        <a14:backgroundMark x1="5304" y1="63391" x2="5304" y2="63391"/>
                        <a14:backgroundMark x1="5304" y1="75530" x2="5304" y2="75530"/>
                        <a14:backgroundMark x1="5148" y1="78035" x2="5148" y2="78035"/>
                        <a14:backgroundMark x1="7020" y1="89017" x2="1248" y2="30443"/>
                        <a14:backgroundMark x1="2028" y1="19268" x2="6084" y2="2697"/>
                        <a14:backgroundMark x1="10452" y1="65318" x2="9516" y2="58382"/>
                        <a14:backgroundMark x1="13417" y1="63776" x2="14041" y2="61850"/>
                        <a14:backgroundMark x1="18877" y1="73796" x2="18877" y2="73796"/>
                        <a14:backgroundMark x1="9984" y1="36609" x2="9984" y2="36609"/>
                        <a14:backgroundMark x1="11232" y1="37187" x2="7176" y2="36609"/>
                        <a14:backgroundMark x1="8424" y1="66667" x2="8424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7419" y="1613142"/>
            <a:ext cx="3108958" cy="251723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C06516B2-CAED-712F-63BF-AEC9DB4094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9" b="81950" l="35175" r="63886">
                        <a14:foregroundMark x1="43330" y1="78163" x2="43330" y2="78163"/>
                        <a14:foregroundMark x1="46937" y1="55036" x2="46937" y2="55036"/>
                        <a14:foregroundMark x1="40661" y1="54875" x2="40661" y2="54875"/>
                        <a14:foregroundMark x1="51898" y1="54714" x2="51898" y2="54714"/>
                        <a14:foregroundMark x1="57948" y1="54714" x2="57948" y2="54714"/>
                        <a14:foregroundMark x1="52349" y1="23610" x2="52349" y2="23610"/>
                      </a14:backgroundRemoval>
                    </a14:imgEffect>
                  </a14:imgLayer>
                </a14:imgProps>
              </a:ext>
            </a:extLst>
          </a:blip>
          <a:srcRect l="35280" t="19635" r="36250" b="17837"/>
          <a:stretch/>
        </p:blipFill>
        <p:spPr>
          <a:xfrm>
            <a:off x="685158" y="776939"/>
            <a:ext cx="606390" cy="6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10989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635</TotalTime>
  <Words>201</Words>
  <Application>Microsoft Office PowerPoint</Application>
  <PresentationFormat>Širokoúhlá obrazovka</PresentationFormat>
  <Paragraphs>58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Wingdings</vt:lpstr>
      <vt:lpstr>Motiv Office</vt:lpstr>
      <vt:lpstr>Složení betonu</vt:lpstr>
      <vt:lpstr>Zásobování kamenivem</vt:lpstr>
      <vt:lpstr>Lodní doprava PAŘÍŽ</vt:lpstr>
      <vt:lpstr>Betonárny PRAHA</vt:lpstr>
      <vt:lpstr>Betonárny PRAHA</vt:lpstr>
      <vt:lpstr>Lodní doprava pro betonárny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VLTAVĚ S BETONEM</dc:title>
  <dc:creator>Jakub Šimáček</dc:creator>
  <cp:lastModifiedBy>Jakub Šimáček</cp:lastModifiedBy>
  <cp:revision>19</cp:revision>
  <dcterms:created xsi:type="dcterms:W3CDTF">2023-09-18T13:18:36Z</dcterms:created>
  <dcterms:modified xsi:type="dcterms:W3CDTF">2024-04-02T19:19:07Z</dcterms:modified>
</cp:coreProperties>
</file>