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709"/>
  </p:normalViewPr>
  <p:slideViewPr>
    <p:cSldViewPr snapToGrid="0">
      <p:cViewPr varScale="1">
        <p:scale>
          <a:sx n="204" d="100"/>
          <a:sy n="204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103577-070B-8C0C-705B-F34CDA13A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DDBA88-C5FC-CD99-E176-D559C0273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124E5F-36A7-EC8C-9309-137AA373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58E59A-B47C-7174-8C05-C1171B75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58CBB6-F1D9-9426-B5D7-3D1C26E0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59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D8734-21C5-3830-4DEC-0D9E8FCE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5848A6-1BAA-5F36-F234-5FFD9142B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42230-8CCE-F5BD-3B45-991FC2B3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E5D44D-43E9-E7B9-D971-D087662A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2BDA78-D410-9FF7-86B6-0D6B8A1B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0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7461BD-AC4E-76FA-2D40-8DE141AFB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E5474F-14A6-F823-E3C8-E127A598C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4EBB74-FF4E-3139-E600-7957CDFB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6C4584-8D24-0F09-C79A-24DDC730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222D7B-7464-2008-54FA-D362026A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13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EA37C-D93E-19B9-1675-0FF8D38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3051E-6AC5-FB6D-B5AA-F3C10BC4D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6CC1A3-AC91-4F55-F211-96CE490A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A8D1D0-82C1-321C-D512-587A50CB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B0523A-BA1A-6118-70C1-4376FEB2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46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3BFC7-EB40-70B3-EC89-259EA11E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576B0F-B611-D5AD-0A19-D4D31FF0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F7912E-6E25-1844-B9F6-DB28372F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40C051-0C92-6261-3417-3574E507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3BE03B-3F7A-DD4B-B68B-43E055AA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1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F7FBE-323C-66DF-2B79-69880B43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B33D1-40B8-63C0-1FEB-F6F776FDA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ABA1D2-316F-C952-B721-30F548F42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A9D02C-6A20-503D-009D-06382166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FB89AE-14B0-9B68-1192-D979B518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057211-E80C-97CA-C956-4BC66410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4B40B-15BF-2DF1-5DD3-B982B018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4773E7-24D8-B249-1700-7BD3E341D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B4BFC8-4D16-07F3-BCEA-FFAD081CF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1C3FB6-2AF1-DF15-A255-A76BB227E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C071E3-7FE2-7942-DECF-60A9E03D2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D3D120B-232D-712F-F76D-6A479B66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497D1AA-E01D-669C-05ED-FF4A6135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CF2970-46BB-85BC-83B5-1C6129BB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65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5AC4B-5E99-A258-5A3D-CC5E8F2C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75C07A-5836-1188-7EC6-64C40C96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E5DF00-CFA7-09D1-6D79-A9C4180F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18D6FC-5F15-C243-0C2D-B33644D9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55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5890F1-785B-6212-326C-667DFE23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BBC369-C768-84EA-6B24-950FA022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6657C1-BA2D-968E-E41C-965FF1E1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03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59F3F-1749-0FB1-0165-D305354D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49C899-7FD4-F458-399C-9B2420D1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369049-373F-F9B6-72E8-2AF30369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B65FEF-81F9-5658-4DB9-ED245906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F007A0-628B-4AAA-D771-383E2E0B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EA27A8-B36C-1050-180C-E02DCCF6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41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E7C6-E794-797D-1DA3-FDA140BB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A538832-0E1D-8DDC-0818-17C9F5136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FA03B1-9A30-F0ED-968F-C408A7A26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DE2244-55AA-DCF3-AE23-79CB459F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6BA460-71CA-F6F5-87C7-AFAB4D0D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66845A-1FC9-B3F6-18B9-A03A9D22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1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50A57D2-B093-D9A9-F43E-86B3C7BD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A3F4BE-2E66-80DA-7ED3-4681CDF4D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CB1B3E-E612-48FA-D6EB-7F9EAFB55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50A76-A30D-2544-9C95-0A02DD0EF6C7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1FB349-CCBD-0A49-BC2B-2213C1B6F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7AF12B-4C3B-C92A-5032-753BDFB74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26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bloha, budova, dům&#10;&#10;Popis byl vytvořen automaticky">
            <a:extLst>
              <a:ext uri="{FF2B5EF4-FFF2-40B4-BE49-F238E27FC236}">
                <a16:creationId xmlns:a16="http://schemas.microsoft.com/office/drawing/2014/main" id="{CE5BDAFC-3780-2901-6A1B-8365457C3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8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B87707-359C-4467-734A-6F4A706A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Vývoj trhu stavebních prací</a:t>
            </a:r>
          </a:p>
        </p:txBody>
      </p:sp>
      <p:pic>
        <p:nvPicPr>
          <p:cNvPr id="7" name="Obrázek 6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B8580960-82B2-C16D-A283-24A8976E1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96860"/>
            <a:ext cx="7772400" cy="50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B87707-359C-4467-734A-6F4A706A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Kapacity stavebních společností</a:t>
            </a:r>
          </a:p>
        </p:txBody>
      </p:sp>
      <p:pic>
        <p:nvPicPr>
          <p:cNvPr id="6" name="Obrázek 5" descr="Obsah obrázku text, Vykreslený graf, řada/pruh, snímek obrazovky&#10;&#10;Popis byl vytvořen automaticky">
            <a:extLst>
              <a:ext uri="{FF2B5EF4-FFF2-40B4-BE49-F238E27FC236}">
                <a16:creationId xmlns:a16="http://schemas.microsoft.com/office/drawing/2014/main" id="{A5FF44CE-A2B6-B2E3-77C1-772E87AC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23" y="1434230"/>
            <a:ext cx="8374354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B87707-359C-4467-734A-6F4A706A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/>
              </a:rPr>
              <a:t>Máte zkušenosti s realizací stavby, která byla pro Vaši společnost ztrátová </a:t>
            </a:r>
            <a:br>
              <a:rPr lang="cs-CZ" sz="2400" b="1" dirty="0">
                <a:solidFill>
                  <a:schemeClr val="bg1"/>
                </a:solidFill>
                <a:effectLst/>
              </a:rPr>
            </a:br>
            <a:r>
              <a:rPr lang="cs-CZ" sz="2400" b="1" dirty="0">
                <a:solidFill>
                  <a:schemeClr val="bg1"/>
                </a:solidFill>
                <a:effectLst/>
              </a:rPr>
              <a:t>v důsledku vzniku nepředvídatelných nákladů v průběhu výstavby?</a:t>
            </a:r>
            <a:endParaRPr lang="cs-CZ" sz="5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Obrázek 3" descr="Obsah obrázku kruh, Grafika, snímek obrazovky, Písmo&#10;&#10;Popis byl vytvořen automaticky">
            <a:extLst>
              <a:ext uri="{FF2B5EF4-FFF2-40B4-BE49-F238E27FC236}">
                <a16:creationId xmlns:a16="http://schemas.microsoft.com/office/drawing/2014/main" id="{9698E5B7-DCC9-3895-B41D-557DBD18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814621"/>
            <a:ext cx="72009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3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B87707-359C-4467-734A-6F4A706A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/>
              </a:rPr>
              <a:t>Jaké legislativní změny by podle Vás mohly pomoci minimalizovat </a:t>
            </a:r>
            <a:br>
              <a:rPr lang="cs-CZ" sz="2400" b="1" dirty="0">
                <a:solidFill>
                  <a:schemeClr val="bg1"/>
                </a:solidFill>
                <a:effectLst/>
              </a:rPr>
            </a:br>
            <a:r>
              <a:rPr lang="cs-CZ" sz="2400" b="1" dirty="0">
                <a:solidFill>
                  <a:schemeClr val="bg1"/>
                </a:solidFill>
                <a:effectLst/>
              </a:rPr>
              <a:t>riziko vzniku vícenákladů, a tedy následné finanční ztráty?</a:t>
            </a:r>
            <a:endParaRPr lang="cs-CZ" sz="115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CE28A549-39C0-2201-8B6B-09872017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6" y="1570277"/>
            <a:ext cx="9306070" cy="50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7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B87707-359C-4467-734A-6F4A706A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/>
              </a:rPr>
              <a:t>Jakou konkurenční výhodou disponují podle Vašeho</a:t>
            </a:r>
            <a:br>
              <a:rPr lang="cs-CZ" sz="2400" b="1" dirty="0">
                <a:solidFill>
                  <a:schemeClr val="bg1"/>
                </a:solidFill>
                <a:effectLst/>
              </a:rPr>
            </a:br>
            <a:r>
              <a:rPr lang="cs-CZ" sz="2400" b="1" dirty="0">
                <a:solidFill>
                  <a:schemeClr val="bg1"/>
                </a:solidFill>
                <a:effectLst/>
              </a:rPr>
              <a:t>názoru zahraniční firmy působící v českém stavebnictví?</a:t>
            </a:r>
            <a:endParaRPr lang="cs-CZ" sz="413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Obrázek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A25D109B-928A-C385-0E58-6206F78A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32" y="1471286"/>
            <a:ext cx="9131910" cy="51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0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B87707-359C-4467-734A-6F4A706A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/>
              </a:rPr>
              <a:t>Jaké strategie Vaše firma implementuje, </a:t>
            </a:r>
            <a:br>
              <a:rPr lang="cs-CZ" sz="2400" b="1" dirty="0">
                <a:solidFill>
                  <a:schemeClr val="bg1"/>
                </a:solidFill>
                <a:effectLst/>
              </a:rPr>
            </a:br>
            <a:r>
              <a:rPr lang="cs-CZ" sz="2400" b="1" dirty="0">
                <a:solidFill>
                  <a:schemeClr val="bg1"/>
                </a:solidFill>
                <a:effectLst/>
              </a:rPr>
              <a:t>aby čelila rostoucí konkurenci ze zahraničí?</a:t>
            </a:r>
            <a:endParaRPr lang="cs-CZ" sz="1481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059505-D3DD-81BB-7E26-108D0547B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12" y="1526205"/>
            <a:ext cx="9118949" cy="50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nímek obrazovky, červená, Písmo, text&#10;&#10;Popis byl vytvořen automaticky">
            <a:extLst>
              <a:ext uri="{FF2B5EF4-FFF2-40B4-BE49-F238E27FC236}">
                <a16:creationId xmlns:a16="http://schemas.microsoft.com/office/drawing/2014/main" id="{D52A7502-FE06-82FB-5837-7A3D4E90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305" y="0"/>
            <a:ext cx="13912305" cy="685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0F531DD-8B73-6EE3-C058-CE2522BE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1066386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Aptos Display" panose="020B0004020202020204" pitchFamily="34" charset="0"/>
              </a:rPr>
              <a:t>Děkuji za pozornost!</a:t>
            </a:r>
          </a:p>
        </p:txBody>
      </p:sp>
      <p:pic>
        <p:nvPicPr>
          <p:cNvPr id="11" name="Obrázek 10" descr="Obsah obrázku text, snímek obrazovky, kniha, Tisk&#10;&#10;Popis byl vytvořen automaticky">
            <a:extLst>
              <a:ext uri="{FF2B5EF4-FFF2-40B4-BE49-F238E27FC236}">
                <a16:creationId xmlns:a16="http://schemas.microsoft.com/office/drawing/2014/main" id="{FABE1A76-0312-F369-6DFC-0DB47A23C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034" y="851770"/>
            <a:ext cx="5900442" cy="6858000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A1D881CB-B932-400B-9559-B7EF13D1F061}"/>
              </a:ext>
            </a:extLst>
          </p:cNvPr>
          <p:cNvSpPr txBox="1">
            <a:spLocks/>
          </p:cNvSpPr>
          <p:nvPr/>
        </p:nvSpPr>
        <p:spPr>
          <a:xfrm>
            <a:off x="356287" y="19500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Více se dočtete ve Kvartální analýze </a:t>
            </a:r>
          </a:p>
          <a:p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českého stavebnictví Q2/2024</a:t>
            </a:r>
          </a:p>
        </p:txBody>
      </p:sp>
    </p:spTree>
    <p:extLst>
      <p:ext uri="{BB962C8B-B14F-4D97-AF65-F5344CB8AC3E}">
        <p14:creationId xmlns:p14="http://schemas.microsoft.com/office/powerpoint/2010/main" val="23714034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91</Words>
  <Application>Microsoft Macintosh PowerPoint</Application>
  <PresentationFormat>Širokoúhlá obrazovka</PresentationFormat>
  <Paragraphs>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Motiv Office</vt:lpstr>
      <vt:lpstr>Prezentace aplikace PowerPoint</vt:lpstr>
      <vt:lpstr>Vývoj trhu stavebních prací</vt:lpstr>
      <vt:lpstr>Kapacity stavebních společností</vt:lpstr>
      <vt:lpstr>Máte zkušenosti s realizací stavby, která byla pro Vaši společnost ztrátová  v důsledku vzniku nepředvídatelných nákladů v průběhu výstavby?</vt:lpstr>
      <vt:lpstr>Jaké legislativní změny by podle Vás mohly pomoci minimalizovat  riziko vzniku vícenákladů, a tedy následné finanční ztráty?</vt:lpstr>
      <vt:lpstr>Jakou konkurenční výhodou disponují podle Vašeho názoru zahraniční firmy působící v českém stavebnictví?</vt:lpstr>
      <vt:lpstr>Jaké strategie Vaše firma implementuje,  aby čelila rostoucí konkurenci ze zahraničí?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Bohuslav Poláček</dc:creator>
  <cp:lastModifiedBy>Bohuslav Poláček</cp:lastModifiedBy>
  <cp:revision>1</cp:revision>
  <dcterms:created xsi:type="dcterms:W3CDTF">2024-05-30T17:43:21Z</dcterms:created>
  <dcterms:modified xsi:type="dcterms:W3CDTF">2024-05-30T17:57:29Z</dcterms:modified>
</cp:coreProperties>
</file>