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720" r:id="rId1"/>
  </p:sldMasterIdLst>
  <p:notesMasterIdLst>
    <p:notesMasterId r:id="rId19"/>
  </p:notesMasterIdLst>
  <p:handoutMasterIdLst>
    <p:handoutMasterId r:id="rId20"/>
  </p:handoutMasterIdLst>
  <p:sldIdLst>
    <p:sldId id="1387" r:id="rId2"/>
    <p:sldId id="1389" r:id="rId3"/>
    <p:sldId id="1391" r:id="rId4"/>
    <p:sldId id="1223" r:id="rId5"/>
    <p:sldId id="1233" r:id="rId6"/>
    <p:sldId id="1390" r:id="rId7"/>
    <p:sldId id="1408" r:id="rId8"/>
    <p:sldId id="1238" r:id="rId9"/>
    <p:sldId id="1240" r:id="rId10"/>
    <p:sldId id="1409" r:id="rId11"/>
    <p:sldId id="1388" r:id="rId12"/>
    <p:sldId id="1410" r:id="rId13"/>
    <p:sldId id="1392" r:id="rId14"/>
    <p:sldId id="1412" r:id="rId15"/>
    <p:sldId id="1413" r:id="rId16"/>
    <p:sldId id="1406" r:id="rId17"/>
    <p:sldId id="1253" r:id="rId18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C119CF45-CF92-474E-B50C-71C1F8FDE5B1}">
          <p14:sldIdLst>
            <p14:sldId id="1387"/>
            <p14:sldId id="1389"/>
            <p14:sldId id="1391"/>
            <p14:sldId id="1223"/>
            <p14:sldId id="1233"/>
            <p14:sldId id="1390"/>
            <p14:sldId id="1408"/>
            <p14:sldId id="1238"/>
            <p14:sldId id="1240"/>
            <p14:sldId id="1409"/>
            <p14:sldId id="1388"/>
            <p14:sldId id="1410"/>
            <p14:sldId id="1392"/>
            <p14:sldId id="1412"/>
            <p14:sldId id="1413"/>
            <p14:sldId id="1406"/>
            <p14:sldId id="125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üllerová Andrea (MPSV)" initials="MA(" lastIdx="69" clrIdx="0">
    <p:extLst>
      <p:ext uri="{19B8F6BF-5375-455C-9EA6-DF929625EA0E}">
        <p15:presenceInfo xmlns:p15="http://schemas.microsoft.com/office/powerpoint/2012/main" userId="S-1-5-21-2860373619-1581124721-2029513195-100915" providerId="AD"/>
      </p:ext>
    </p:extLst>
  </p:cmAuthor>
  <p:cmAuthor id="2" name="Pleštilová Radka Bc., DiS. (MPSV)" initials="PRBD(" lastIdx="10" clrIdx="1">
    <p:extLst>
      <p:ext uri="{19B8F6BF-5375-455C-9EA6-DF929625EA0E}">
        <p15:presenceInfo xmlns:p15="http://schemas.microsoft.com/office/powerpoint/2012/main" userId="S-1-5-21-2860373619-1581124721-2029513195-70354" providerId="AD"/>
      </p:ext>
    </p:extLst>
  </p:cmAuthor>
  <p:cmAuthor id="3" name="Vorlíková Dagmar Mgr. et Mgr. (MPSV)" initials="VDMeM(" lastIdx="1" clrIdx="2">
    <p:extLst>
      <p:ext uri="{19B8F6BF-5375-455C-9EA6-DF929625EA0E}">
        <p15:presenceInfo xmlns:p15="http://schemas.microsoft.com/office/powerpoint/2012/main" userId="S::dagmar.vorlikova@mpsv.cz::7e946dc7-cc1d-4f22-a8f0-b954f459200f" providerId="AD"/>
      </p:ext>
    </p:extLst>
  </p:cmAuthor>
  <p:cmAuthor id="4" name="Müllerová Andrea (MPSV)" initials="MA( [2]" lastIdx="16" clrIdx="3">
    <p:extLst>
      <p:ext uri="{19B8F6BF-5375-455C-9EA6-DF929625EA0E}">
        <p15:presenceInfo xmlns:p15="http://schemas.microsoft.com/office/powerpoint/2012/main" userId="S::andrea.mullerova2@mpsv.cz::decfec18-9f64-4c6c-9066-f4c5a224c37e" providerId="AD"/>
      </p:ext>
    </p:extLst>
  </p:cmAuthor>
  <p:cmAuthor id="5" name="Veselá Hana Bc. (MPSV)" initials="VHB(" lastIdx="11" clrIdx="4">
    <p:extLst>
      <p:ext uri="{19B8F6BF-5375-455C-9EA6-DF929625EA0E}">
        <p15:presenceInfo xmlns:p15="http://schemas.microsoft.com/office/powerpoint/2012/main" userId="S::hana.vesela@mpsv.cz::38dd39aa-29c0-422c-a29b-510b95a72e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509C"/>
    <a:srgbClr val="254061"/>
    <a:srgbClr val="0000F2"/>
    <a:srgbClr val="4B39F1"/>
    <a:srgbClr val="D3EAFC"/>
    <a:srgbClr val="C5DFED"/>
    <a:srgbClr val="740000"/>
    <a:srgbClr val="314A6A"/>
    <a:srgbClr val="A7D8F9"/>
    <a:srgbClr val="576B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 autoAdjust="0"/>
    <p:restoredTop sz="94628" autoAdjust="0"/>
  </p:normalViewPr>
  <p:slideViewPr>
    <p:cSldViewPr>
      <p:cViewPr varScale="1">
        <p:scale>
          <a:sx n="104" d="100"/>
          <a:sy n="104" d="100"/>
        </p:scale>
        <p:origin x="75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4" d="100"/>
          <a:sy n="44" d="100"/>
        </p:scale>
        <p:origin x="185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1D898-603C-4629-B610-49B62867AD03}" type="datetimeFigureOut">
              <a:rPr lang="cs-CZ" smtClean="0"/>
              <a:t>20.05.2024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70CAC-D0D2-45A6-946A-597620F1AF3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1425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CD51C-057C-4EC3-AEE4-4C67A48E82CF}" type="datetimeFigureOut">
              <a:rPr lang="cs-CZ" smtClean="0"/>
              <a:t>20.05.2024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1004C-02AA-484A-9004-C9B8E98E929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6712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51004C-02AA-484A-9004-C9B8E98E9294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6162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E14B59-EB5C-6F53-A494-93684D41FC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E1F7E80-A832-6B1A-C456-8557DE12B7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7A68A1-FCA6-86E8-ECCC-0FC167FC5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4D6F-5904-4832-B4E0-E4C7FC6CC42B}" type="datetime1">
              <a:rPr lang="cs-CZ" smtClean="0"/>
              <a:t>20.05.2024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78530A4-4696-1C8F-0F2C-4ECF9B90D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1D59D21-AD6B-339D-77A2-6B79730FE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9974989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4DEAD7-FF22-9618-D131-C76071E36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0F0B0EA-58F2-EA82-E262-2223D7997C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3D2D2F5-00E5-2CBE-12AF-BF751E8F0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D5B2-89BC-441A-AD31-86544D5E58FA}" type="datetime1">
              <a:rPr lang="cs-CZ" smtClean="0"/>
              <a:t>20.05.2024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2C4680-89FD-672F-2D10-02E095854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BA4C02F-4BD8-161D-A6FC-ABECA3458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9421367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ABEC180-F54D-2C8D-BB86-827CBB85FD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89353F0-354E-AE31-2B67-EDCED3D7D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3FF1F6-A98D-F2D7-BACA-6D3B4BD03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D87E-E52A-413B-8EF8-22CE9AFDE489}" type="datetime1">
              <a:rPr lang="cs-CZ" smtClean="0"/>
              <a:t>20.05.2024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4C78F7-EB51-9173-A6B9-077798B41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B4533D-EAD9-43D4-808D-3DF83A42C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7713406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C150E6-BBB8-2A15-F906-40C951317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98AD01-01FD-E2D2-3E9F-387713442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3468F0C-6E76-61A1-9862-2E1D0039A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C6AC-6B8A-4AFD-AD58-6075A96295FA}" type="datetime1">
              <a:rPr lang="cs-CZ" smtClean="0"/>
              <a:t>20.05.2024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4CC608-1378-C4AF-6812-137A302FA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500DFC-2624-8FF1-6B65-314DBB8D8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091454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A4D91B-3759-30A1-A385-15D968AC1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13B5208-5D7A-B171-518D-20D2E1580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8FC9101-81AA-9CB6-C51E-6EAA17051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82D6-0391-414A-A735-D1560D4F14BE}" type="datetime1">
              <a:rPr lang="cs-CZ" smtClean="0"/>
              <a:t>20.05.2024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4B9EA2-8546-2F3E-A427-4B772CFE7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799EB8F-09A3-09C1-0404-405E0E90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4593615"/>
      </p:ext>
    </p:extLst>
  </p:cSld>
  <p:clrMapOvr>
    <a:masterClrMapping/>
  </p:clrMapOvr>
  <p:transition spd="med">
    <p:pull/>
  </p:transition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3D3F2D-8ECA-43AC-B014-0D703BEA9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32E565-7A00-663F-6147-975D975738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AAAC98E-FF15-B44B-9BA5-F982FAAD2C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3713A06-41B3-3EB5-EA5F-0A179915C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127D8-6E1D-4B26-9FFB-B3985157E8F2}" type="datetime1">
              <a:rPr lang="cs-CZ" smtClean="0"/>
              <a:t>20.05.2024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C9B619B-B3BF-738E-032D-A60F6C1AA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364FE67-88EA-BCD7-E02A-E52FD4FE2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16903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FF20DA-2FD7-679A-2D3D-79ED59772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6497BAB-3E4F-84C0-3CBA-5656D852A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57BCF87-FC41-01C7-39AF-52E877F57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CF3042B-DB16-4585-5A70-464717BEF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838AB02-2F07-BDED-C7C6-75904B7E7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1205E66-7E32-F61E-C2DF-C64FBE170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E4B5-4DA8-46C1-A44C-97A53636A267}" type="datetime1">
              <a:rPr lang="cs-CZ" smtClean="0"/>
              <a:t>20.05.2024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0676124-6DE4-A5F6-EB8F-F629671FC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DFFEE8D-3831-E775-F9A8-B35EB6A1F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871627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A608A2-B94C-6B1E-8987-B53F7B7A2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E639489-399E-CA87-2B22-0812F749E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E82D6-0391-414A-A735-D1560D4F14BE}" type="datetime1">
              <a:rPr lang="cs-CZ" smtClean="0"/>
              <a:t>20.05.2024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47CB5BA-6A1F-1E79-2D63-2C6C10CFD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260BD95-5339-7E8F-2FBE-4EDBF832D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9268748"/>
      </p:ext>
    </p:extLst>
  </p:cSld>
  <p:clrMapOvr>
    <a:masterClrMapping/>
  </p:clrMapOvr>
  <p:transition spd="med">
    <p:pull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4F76E3E-24E3-E8A1-BACD-38C6DC98E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6A04C-6ACD-411C-9706-6BE348E32187}" type="datetime1">
              <a:rPr lang="cs-CZ" smtClean="0"/>
              <a:t>20.05.2024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72DA14E-B88F-DD3B-0D22-C424136AB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59987FE-8F33-D84C-AE5E-30112E141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3248480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035594-7753-B1A1-2ABE-AB8E03CA9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E1BFB6-54A4-C51A-1551-789A63151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AC8B41E-4A28-7BD1-3CCA-2BBA5D8BE6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909168-B754-0B77-03EB-DE4D1BEC8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CB7D4-078E-49D5-8483-C4888BB1BDB5}" type="datetime1">
              <a:rPr lang="cs-CZ" smtClean="0"/>
              <a:t>20.05.2024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31E900C-20E4-4E59-2363-53A0005F0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D45D957-11BF-F8F9-F8CB-87C324DAD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1143011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B0B29C-5039-C405-6A99-11FA06B07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1B3F73F-03AB-55F8-6B37-8B8C3F8E37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7EC4E0B-D7FC-BDE4-B01B-6DE441870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3A61C4E-7101-EBF7-6FCC-C1B9B67C2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3F4F0-35F3-48D8-8D0A-88386EE0AA5D}" type="datetime1">
              <a:rPr lang="cs-CZ" smtClean="0"/>
              <a:t>20.05.2024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950E0CF-C377-E9DB-2826-49C19A997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C51D7B6-81EE-38A9-E76F-4D8909FD0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516375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5A85553-391E-A954-59A6-4FBA9525E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2CC5B18-3B58-CDF0-8578-FAEA8304A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A26B59-EB3B-0F92-0DB2-97B85A2B8C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E82D6-0391-414A-A735-D1560D4F14BE}" type="datetime1">
              <a:rPr lang="cs-CZ" smtClean="0"/>
              <a:t>20.05.2024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DFF746-1572-ED9D-FA8E-49044EFBBD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70FF81A-A061-13D0-E3F8-4D4814AB2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9956C-866F-4493-8F9C-A5006B7E37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9846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pull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smpsv.cz/cs/pro-obce/balicek-pro-municipality-k-zrizeni-detske-skupiny-v-obci" TargetMode="External"/><Relationship Id="rId3" Type="http://schemas.openxmlformats.org/officeDocument/2006/relationships/hyperlink" Target="https://www.zakonyprolidi.cz/cs/2014-247" TargetMode="External"/><Relationship Id="rId7" Type="http://schemas.openxmlformats.org/officeDocument/2006/relationships/hyperlink" Target="https://www.mpsv.cz/web/cz/metodicke-materialy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NAF59_Zh4aE" TargetMode="External"/><Relationship Id="rId5" Type="http://schemas.openxmlformats.org/officeDocument/2006/relationships/hyperlink" Target="https://evidence.mpsv.cz/eEDS/" TargetMode="External"/><Relationship Id="rId4" Type="http://schemas.openxmlformats.org/officeDocument/2006/relationships/hyperlink" Target="http://www.dsmpsv.cz/cs/pro-poskytovatele/on-line-vzdelavani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orms.gle/Kvvepj53tuW79FZD6" TargetMode="Externa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psv.cz/detske-skupiny" TargetMode="External"/><Relationship Id="rId3" Type="http://schemas.openxmlformats.org/officeDocument/2006/relationships/hyperlink" Target="mailto:lydie.keprova@mpsv.cz" TargetMode="External"/><Relationship Id="rId7" Type="http://schemas.openxmlformats.org/officeDocument/2006/relationships/hyperlink" Target="http://www.dsmpsv.cz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s@mpsv.cz" TargetMode="External"/><Relationship Id="rId5" Type="http://schemas.openxmlformats.org/officeDocument/2006/relationships/hyperlink" Target="mailto:anna.machatova@mpsv.cz" TargetMode="External"/><Relationship Id="rId4" Type="http://schemas.openxmlformats.org/officeDocument/2006/relationships/hyperlink" Target="mailto:alexandra.lacinova@mpsv.cz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akonyprolidi.cz/cs/2014-247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Lidská tvář, dítě, batole, chlapec&#10;&#10;Popis byl vytvořen automaticky">
            <a:extLst>
              <a:ext uri="{FF2B5EF4-FFF2-40B4-BE49-F238E27FC236}">
                <a16:creationId xmlns:a16="http://schemas.microsoft.com/office/drawing/2014/main" id="{DCB08CAB-1A00-9282-346A-72A2F2A4CD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01"/>
          <a:stretch/>
        </p:blipFill>
        <p:spPr>
          <a:xfrm>
            <a:off x="0" y="-1"/>
            <a:ext cx="12192000" cy="603545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D277D8E-D459-FC41-07CD-917A70D45AEA}"/>
              </a:ext>
            </a:extLst>
          </p:cNvPr>
          <p:cNvSpPr txBox="1">
            <a:spLocks/>
          </p:cNvSpPr>
          <p:nvPr/>
        </p:nvSpPr>
        <p:spPr>
          <a:xfrm>
            <a:off x="989152" y="1710859"/>
            <a:ext cx="6134098" cy="2891222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1106805">
              <a:spcBef>
                <a:spcPts val="140"/>
              </a:spcBef>
            </a:pPr>
            <a:r>
              <a:rPr lang="cs-CZ" sz="4000" b="1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III. BLOK</a:t>
            </a:r>
          </a:p>
          <a:p>
            <a:pPr marR="1106805">
              <a:spcBef>
                <a:spcPts val="140"/>
              </a:spcBef>
            </a:pPr>
            <a:endParaRPr lang="cs-CZ" sz="4000" b="1" dirty="0">
              <a:solidFill>
                <a:schemeClr val="bg1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R="1106805">
              <a:spcBef>
                <a:spcPts val="140"/>
              </a:spcBef>
            </a:pPr>
            <a:r>
              <a:rPr lang="cs-CZ" sz="4000" b="1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Provoz dětských skupin</a:t>
            </a:r>
          </a:p>
          <a:p>
            <a:pPr marR="1106805">
              <a:spcBef>
                <a:spcPts val="140"/>
              </a:spcBef>
            </a:pPr>
            <a:br>
              <a:rPr lang="cs-CZ" sz="4000" b="1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</a:br>
            <a:endParaRPr lang="cs-CZ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DDFEAC4-FCD7-A157-9EC6-A596E39D8503}"/>
              </a:ext>
            </a:extLst>
          </p:cNvPr>
          <p:cNvSpPr txBox="1"/>
          <p:nvPr/>
        </p:nvSpPr>
        <p:spPr>
          <a:xfrm>
            <a:off x="989152" y="3861048"/>
            <a:ext cx="52847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pt_sans"/>
              </a:rPr>
              <a:t>Oddělení koncepce rodinné politiky </a:t>
            </a:r>
            <a:br>
              <a:rPr lang="cs-CZ" sz="24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pt_sans"/>
              </a:rPr>
            </a:br>
            <a:r>
              <a:rPr lang="cs-CZ" sz="2400" b="0" i="0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pt_sans"/>
              </a:rPr>
              <a:t>a služeb péče o děti</a:t>
            </a:r>
          </a:p>
        </p:txBody>
      </p:sp>
      <p:pic>
        <p:nvPicPr>
          <p:cNvPr id="7" name="Obrázek 12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BF3683A8-293E-38B1-7A67-8B2B8D8219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05"/>
          <a:stretch/>
        </p:blipFill>
        <p:spPr bwMode="auto">
          <a:xfrm>
            <a:off x="5303912" y="6035453"/>
            <a:ext cx="1735385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773046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Lidská tvář, dítě, batole, chlapec&#10;&#10;Popis byl vytvořen automaticky">
            <a:extLst>
              <a:ext uri="{FF2B5EF4-FFF2-40B4-BE49-F238E27FC236}">
                <a16:creationId xmlns:a16="http://schemas.microsoft.com/office/drawing/2014/main" id="{DCB08CAB-1A00-9282-346A-72A2F2A4CD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D277D8E-D459-FC41-07CD-917A70D45AEA}"/>
              </a:ext>
            </a:extLst>
          </p:cNvPr>
          <p:cNvSpPr txBox="1">
            <a:spLocks/>
          </p:cNvSpPr>
          <p:nvPr/>
        </p:nvSpPr>
        <p:spPr>
          <a:xfrm>
            <a:off x="989152" y="1710858"/>
            <a:ext cx="6134098" cy="3541861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1106805">
              <a:spcBef>
                <a:spcPts val="140"/>
              </a:spcBef>
            </a:pPr>
            <a:r>
              <a:rPr lang="cs-CZ" sz="4000" b="1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IV. BLOK</a:t>
            </a:r>
          </a:p>
          <a:p>
            <a:pPr marR="1106805">
              <a:spcBef>
                <a:spcPts val="140"/>
              </a:spcBef>
            </a:pPr>
            <a:endParaRPr lang="cs-CZ" sz="4000" b="1" dirty="0">
              <a:solidFill>
                <a:schemeClr val="bg1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R="1106805">
              <a:spcBef>
                <a:spcPts val="140"/>
              </a:spcBef>
            </a:pPr>
            <a:r>
              <a:rPr lang="cs-CZ" sz="4000" b="1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Příklady provozování dětské skupiny a možnosti výběru poskytovatele </a:t>
            </a:r>
            <a:endParaRPr lang="cs-CZ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846B2F1-7CC6-9CCC-6218-CF661B078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546" y="6011741"/>
            <a:ext cx="2245663" cy="64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47731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reslené, Kreslený film, ilustrace, Animace&#10;&#10;Popis byl vytvořen automaticky">
            <a:extLst>
              <a:ext uri="{FF2B5EF4-FFF2-40B4-BE49-F238E27FC236}">
                <a16:creationId xmlns:a16="http://schemas.microsoft.com/office/drawing/2014/main" id="{A3CB520C-AD41-81E0-DD95-5E1E0CC0DB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125D3C7-59AF-0CBD-39F9-D0184EFEEE59}"/>
              </a:ext>
            </a:extLst>
          </p:cNvPr>
          <p:cNvSpPr txBox="1">
            <a:spLocks/>
          </p:cNvSpPr>
          <p:nvPr/>
        </p:nvSpPr>
        <p:spPr>
          <a:xfrm>
            <a:off x="986076" y="1048380"/>
            <a:ext cx="3870403" cy="20910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Možnosti výběru poskytovatele</a:t>
            </a:r>
            <a:endParaRPr lang="cs-CZ" sz="4000" dirty="0">
              <a:latin typeface="Arial Black" panose="020B0A040201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8397B1D-172E-F691-2E01-9655CB8CAF6F}"/>
              </a:ext>
            </a:extLst>
          </p:cNvPr>
          <p:cNvSpPr txBox="1"/>
          <p:nvPr/>
        </p:nvSpPr>
        <p:spPr>
          <a:xfrm>
            <a:off x="5322975" y="1072444"/>
            <a:ext cx="6522114" cy="4657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altLang="cs-CZ" sz="2300" b="1" dirty="0">
                <a:latin typeface="Arial" panose="020B0604020202020204" pitchFamily="34" charset="0"/>
                <a:cs typeface="Arial" panose="020B0604020202020204" pitchFamily="34" charset="0"/>
              </a:rPr>
              <a:t>Poskytovatel </a:t>
            </a:r>
            <a:r>
              <a:rPr lang="cs-CZ" altLang="cs-CZ" sz="2300" dirty="0">
                <a:latin typeface="Arial" panose="020B0604020202020204" pitchFamily="34" charset="0"/>
                <a:cs typeface="Arial" panose="020B0604020202020204" pitchFamily="34" charset="0"/>
              </a:rPr>
              <a:t>(DS pro veřejnost)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cs-CZ" altLang="cs-CZ" sz="2100" b="1" dirty="0">
                <a:latin typeface="Arial" panose="020B0604020202020204" pitchFamily="34" charset="0"/>
                <a:cs typeface="Arial" panose="020B0604020202020204" pitchFamily="34" charset="0"/>
              </a:rPr>
              <a:t>obec</a:t>
            </a:r>
            <a:r>
              <a:rPr lang="cs-CZ" altLang="cs-CZ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cs-CZ" altLang="cs-CZ" sz="2100" b="1" dirty="0">
                <a:latin typeface="Arial" panose="020B0604020202020204" pitchFamily="34" charset="0"/>
                <a:cs typeface="Arial" panose="020B0604020202020204" pitchFamily="34" charset="0"/>
              </a:rPr>
              <a:t>příspěvková organizace obce </a:t>
            </a:r>
            <a:endParaRPr lang="cs-CZ" altLang="cs-CZ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cs-CZ" altLang="cs-CZ" sz="2100" b="1" dirty="0">
                <a:latin typeface="Arial" panose="020B0604020202020204" pitchFamily="34" charset="0"/>
                <a:cs typeface="Arial" panose="020B0604020202020204" pitchFamily="34" charset="0"/>
              </a:rPr>
              <a:t>spolupráce </a:t>
            </a:r>
            <a:r>
              <a:rPr lang="cs-CZ" altLang="cs-CZ" sz="2100" dirty="0">
                <a:latin typeface="Arial" panose="020B0604020202020204" pitchFamily="34" charset="0"/>
                <a:cs typeface="Arial" panose="020B0604020202020204" pitchFamily="34" charset="0"/>
              </a:rPr>
              <a:t>s jiným subjektem</a:t>
            </a:r>
          </a:p>
          <a:p>
            <a:pPr marL="342900" indent="-342900">
              <a:spcBef>
                <a:spcPts val="45"/>
              </a:spcBef>
              <a:buFont typeface="Arial" panose="020B0604020202020204" pitchFamily="34" charset="0"/>
              <a:buChar char="•"/>
            </a:pPr>
            <a:endParaRPr lang="cs-CZ" alt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Výběr poskytovatele</a:t>
            </a:r>
          </a:p>
          <a:p>
            <a:pPr marL="800100" lvl="1" indent="-342900" algn="just">
              <a:spcBef>
                <a:spcPts val="200"/>
              </a:spcBef>
              <a:buFont typeface="Courier New" panose="02070309020205020404" pitchFamily="49" charset="0"/>
              <a:buChar char="o"/>
              <a:tabLst>
                <a:tab pos="2241550" algn="l"/>
              </a:tabLst>
            </a:pPr>
            <a:r>
              <a:rPr lang="cs-CZ" altLang="cs-CZ" sz="2100" b="1" dirty="0">
                <a:latin typeface="Arial" panose="020B0604020202020204" pitchFamily="34" charset="0"/>
                <a:cs typeface="Arial" panose="020B0604020202020204" pitchFamily="34" charset="0"/>
              </a:rPr>
              <a:t>strategické rozhodnutí </a:t>
            </a:r>
          </a:p>
          <a:p>
            <a:pPr marL="800100" lvl="1" indent="-342900" algn="just">
              <a:spcBef>
                <a:spcPts val="200"/>
              </a:spcBef>
              <a:buFont typeface="Courier New" panose="02070309020205020404" pitchFamily="49" charset="0"/>
              <a:buChar char="o"/>
              <a:tabLst>
                <a:tab pos="2241550" algn="l"/>
              </a:tabLst>
            </a:pPr>
            <a:r>
              <a:rPr lang="cs-CZ" altLang="cs-CZ" sz="2100" b="1" dirty="0">
                <a:latin typeface="Arial" panose="020B0604020202020204" pitchFamily="34" charset="0"/>
                <a:cs typeface="Arial" panose="020B0604020202020204" pitchFamily="34" charset="0"/>
              </a:rPr>
              <a:t>míra rozhodování, kontroly a odpovědnosti</a:t>
            </a:r>
          </a:p>
          <a:p>
            <a:pPr marL="800100" lvl="1" indent="-342900" algn="just"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cs-CZ" altLang="cs-CZ" sz="2100" b="1" dirty="0">
                <a:latin typeface="Arial" panose="020B0604020202020204" pitchFamily="34" charset="0"/>
                <a:cs typeface="Arial" panose="020B0604020202020204" pitchFamily="34" charset="0"/>
              </a:rPr>
              <a:t>priority obce </a:t>
            </a:r>
          </a:p>
          <a:p>
            <a:pPr marL="800100" lvl="1" indent="-342900" algn="just"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cs-CZ" altLang="cs-CZ" sz="2100" b="1" dirty="0">
                <a:latin typeface="Arial" panose="020B0604020202020204" pitchFamily="34" charset="0"/>
                <a:cs typeface="Arial" panose="020B0604020202020204" pitchFamily="34" charset="0"/>
              </a:rPr>
              <a:t>financování </a:t>
            </a:r>
          </a:p>
          <a:p>
            <a:pPr>
              <a:spcBef>
                <a:spcPts val="45"/>
              </a:spcBef>
            </a:pPr>
            <a:endParaRPr lang="cs-CZ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45"/>
              </a:spcBef>
              <a:buFont typeface="Arial" panose="020B0604020202020204" pitchFamily="34" charset="0"/>
              <a:buChar char="•"/>
            </a:pPr>
            <a:endParaRPr lang="cs-CZ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45"/>
              </a:spcBef>
              <a:buFont typeface="Arial" panose="020B0604020202020204" pitchFamily="34" charset="0"/>
              <a:buChar char="•"/>
            </a:pPr>
            <a:endParaRPr lang="cs-CZ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388109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kreslené, klipart, Kreslený film, ilustrace&#10;&#10;Popis byl vytvořen automaticky">
            <a:extLst>
              <a:ext uri="{FF2B5EF4-FFF2-40B4-BE49-F238E27FC236}">
                <a16:creationId xmlns:a16="http://schemas.microsoft.com/office/drawing/2014/main" id="{6F993C42-DB09-3D8C-6027-D160E7BEBB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8CC38A35-2189-6CD9-131B-FE2BAA1B682C}"/>
              </a:ext>
            </a:extLst>
          </p:cNvPr>
          <p:cNvSpPr txBox="1">
            <a:spLocks/>
          </p:cNvSpPr>
          <p:nvPr/>
        </p:nvSpPr>
        <p:spPr>
          <a:xfrm>
            <a:off x="986076" y="1048380"/>
            <a:ext cx="4256484" cy="21520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45"/>
              </a:spcBef>
            </a:pPr>
            <a:r>
              <a:rPr lang="cs-CZ" sz="40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Provoz dětské skupiny </a:t>
            </a:r>
            <a:br>
              <a:rPr lang="cs-CZ" sz="40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40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 MŠ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102650F-6BBB-215A-99BF-863631EC1802}"/>
              </a:ext>
            </a:extLst>
          </p:cNvPr>
          <p:cNvSpPr txBox="1"/>
          <p:nvPr/>
        </p:nvSpPr>
        <p:spPr>
          <a:xfrm>
            <a:off x="5322975" y="1072444"/>
            <a:ext cx="653414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Smlouva o poskytování služby péče </a:t>
            </a:r>
            <a:b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o děti v DS</a:t>
            </a:r>
            <a:endParaRPr lang="cs-CZ" altLang="cs-CZ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Kritéria přijímání dětí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Příspěvek na provoz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Úhrada od rodičů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Provozní doba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Pečující osoby </a:t>
            </a:r>
          </a:p>
          <a:p>
            <a:pPr marL="800100" lvl="1" indent="-342900" algn="just"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2241550" algn="l"/>
              </a:tabLst>
            </a:pPr>
            <a:r>
              <a:rPr lang="cs-CZ" altLang="cs-CZ" sz="2100" b="1" dirty="0">
                <a:latin typeface="Arial" panose="020B0604020202020204" pitchFamily="34" charset="0"/>
                <a:cs typeface="Arial" panose="020B0604020202020204" pitchFamily="34" charset="0"/>
              </a:rPr>
              <a:t>odborná způsobilost</a:t>
            </a:r>
          </a:p>
          <a:p>
            <a:pPr marL="800100" lvl="1" indent="-342900" algn="just"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2241550" algn="l"/>
              </a:tabLst>
            </a:pPr>
            <a:r>
              <a:rPr lang="cs-CZ" altLang="cs-CZ" sz="2100" b="1" dirty="0">
                <a:latin typeface="Arial" panose="020B0604020202020204" pitchFamily="34" charset="0"/>
                <a:cs typeface="Arial" panose="020B0604020202020204" pitchFamily="34" charset="0"/>
              </a:rPr>
              <a:t>odměňování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Metodická podpora</a:t>
            </a:r>
            <a:endParaRPr lang="cs-CZ" altLang="cs-CZ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spcBef>
                <a:spcPts val="600"/>
              </a:spcBef>
              <a:tabLst>
                <a:tab pos="2241550" algn="l"/>
              </a:tabLst>
            </a:pPr>
            <a:endParaRPr lang="cs-CZ" altLang="cs-CZ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118629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kreslené, klipart, ilustrace, Kreslený film&#10;&#10;Popis byl vytvořen automaticky">
            <a:extLst>
              <a:ext uri="{FF2B5EF4-FFF2-40B4-BE49-F238E27FC236}">
                <a16:creationId xmlns:a16="http://schemas.microsoft.com/office/drawing/2014/main" id="{4747D1DF-4C60-F2BD-E324-89C36C7ACB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3745DD34-8ED1-FA9A-0DA3-92EF7BCAA648}"/>
              </a:ext>
            </a:extLst>
          </p:cNvPr>
          <p:cNvSpPr txBox="1">
            <a:spLocks/>
          </p:cNvSpPr>
          <p:nvPr/>
        </p:nvSpPr>
        <p:spPr>
          <a:xfrm>
            <a:off x="986076" y="1048380"/>
            <a:ext cx="4255159" cy="16197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3300" b="1" kern="0" spc="-5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Rozdíly mezi mateřskou školou a dětskou skupinou</a:t>
            </a:r>
            <a:endParaRPr lang="cs-CZ" sz="3300" dirty="0">
              <a:latin typeface="Arial Black" panose="020B0A040201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4BA915A-0B6E-E4CA-4F51-07E20E0E3744}"/>
              </a:ext>
            </a:extLst>
          </p:cNvPr>
          <p:cNvSpPr txBox="1"/>
          <p:nvPr/>
        </p:nvSpPr>
        <p:spPr>
          <a:xfrm>
            <a:off x="5329600" y="1108014"/>
            <a:ext cx="6906515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"/>
              </a:spcBef>
            </a:pPr>
            <a:r>
              <a:rPr lang="cs-CZ" sz="23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Mateřská škola </a:t>
            </a:r>
          </a:p>
          <a:p>
            <a:pPr>
              <a:spcBef>
                <a:spcPts val="45"/>
              </a:spcBef>
            </a:pPr>
            <a:endParaRPr lang="cs-CZ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MŠMT</a:t>
            </a:r>
          </a:p>
          <a:p>
            <a:pPr marL="342900" indent="-342900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cílovou skupinou jsou děti</a:t>
            </a:r>
          </a:p>
          <a:p>
            <a:pPr marL="342900" indent="-342900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děti ve věku od 2 let 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zahájení povinné školní docházky</a:t>
            </a:r>
          </a:p>
          <a:p>
            <a:pPr marL="342900" indent="-342900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předškolní vzdělávání</a:t>
            </a:r>
          </a:p>
          <a:p>
            <a:pPr marL="342900" indent="-342900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zajišťuje povinné předškolní vzdělávání</a:t>
            </a:r>
          </a:p>
          <a:p>
            <a:pPr marL="342900" indent="-342900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školní vzdělávací program</a:t>
            </a:r>
            <a:endParaRPr lang="cs-CZ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88544CF-F367-A648-B676-C321D7D06793}"/>
              </a:ext>
            </a:extLst>
          </p:cNvPr>
          <p:cNvSpPr txBox="1"/>
          <p:nvPr/>
        </p:nvSpPr>
        <p:spPr>
          <a:xfrm>
            <a:off x="5329600" y="3745199"/>
            <a:ext cx="6862399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"/>
              </a:spcBef>
            </a:pPr>
            <a:r>
              <a:rPr lang="cs-CZ" sz="23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Dětská skupina</a:t>
            </a:r>
          </a:p>
          <a:p>
            <a:pPr>
              <a:spcBef>
                <a:spcPts val="45"/>
              </a:spcBef>
            </a:pPr>
            <a:endParaRPr lang="cs-CZ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MPSV</a:t>
            </a:r>
          </a:p>
          <a:p>
            <a:pPr marL="342900" indent="-342900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cílovou skupinou jsou rodiče</a:t>
            </a:r>
          </a:p>
          <a:p>
            <a:pPr marL="342900" indent="-342900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děti ve věku od 6 měsíců 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zahájení povinné školní docházky</a:t>
            </a:r>
          </a:p>
          <a:p>
            <a:pPr marL="342900" indent="-342900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výchova a péče </a:t>
            </a:r>
          </a:p>
          <a:p>
            <a:pPr marL="342900" indent="-342900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povinné předškolní vzdělávání formou individuálního plánu</a:t>
            </a:r>
          </a:p>
          <a:p>
            <a:pPr marL="342900" indent="-342900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plán výchovy a péče</a:t>
            </a:r>
            <a:endParaRPr lang="cs-CZ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095726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lipart, Grafika, ilustrace, grafický design&#10;&#10;Popis byl vytvořen automaticky">
            <a:extLst>
              <a:ext uri="{FF2B5EF4-FFF2-40B4-BE49-F238E27FC236}">
                <a16:creationId xmlns:a16="http://schemas.microsoft.com/office/drawing/2014/main" id="{C43B018C-0CF7-49D6-BD91-F1A44C3587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2" y="0"/>
            <a:ext cx="12192000" cy="6885012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7720FCB0-FBC8-4DBB-B3B8-172AF48623FB}"/>
              </a:ext>
            </a:extLst>
          </p:cNvPr>
          <p:cNvSpPr txBox="1">
            <a:spLocks/>
          </p:cNvSpPr>
          <p:nvPr/>
        </p:nvSpPr>
        <p:spPr>
          <a:xfrm>
            <a:off x="407637" y="884836"/>
            <a:ext cx="5700545" cy="16197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4000" b="1" kern="0" spc="-5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Užitečné odkazy: </a:t>
            </a:r>
            <a:endParaRPr lang="cs-CZ" sz="4000" dirty="0">
              <a:latin typeface="Arial Black" panose="020B0A04020102020204" pitchFamily="34" charset="0"/>
            </a:endParaRPr>
          </a:p>
        </p:txBody>
      </p:sp>
      <p:sp>
        <p:nvSpPr>
          <p:cNvPr id="54" name="Obdélník 53">
            <a:extLst>
              <a:ext uri="{FF2B5EF4-FFF2-40B4-BE49-F238E27FC236}">
                <a16:creationId xmlns:a16="http://schemas.microsoft.com/office/drawing/2014/main" id="{DA87A54B-7B1F-485B-34E8-64754B9F420E}"/>
              </a:ext>
            </a:extLst>
          </p:cNvPr>
          <p:cNvSpPr/>
          <p:nvPr/>
        </p:nvSpPr>
        <p:spPr>
          <a:xfrm>
            <a:off x="6246822" y="764588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2" name="Obdélník 51">
            <a:extLst>
              <a:ext uri="{FF2B5EF4-FFF2-40B4-BE49-F238E27FC236}">
                <a16:creationId xmlns:a16="http://schemas.microsoft.com/office/drawing/2014/main" id="{7FE18E16-5CBC-EB8E-B9A6-80CDC5A3880A}"/>
              </a:ext>
            </a:extLst>
          </p:cNvPr>
          <p:cNvSpPr/>
          <p:nvPr/>
        </p:nvSpPr>
        <p:spPr>
          <a:xfrm>
            <a:off x="6246822" y="1927216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0" name="Obdélník 49">
            <a:extLst>
              <a:ext uri="{FF2B5EF4-FFF2-40B4-BE49-F238E27FC236}">
                <a16:creationId xmlns:a16="http://schemas.microsoft.com/office/drawing/2014/main" id="{AB45FB51-DA94-94B3-6650-885C665B65E2}"/>
              </a:ext>
            </a:extLst>
          </p:cNvPr>
          <p:cNvSpPr/>
          <p:nvPr/>
        </p:nvSpPr>
        <p:spPr>
          <a:xfrm>
            <a:off x="6246822" y="3089844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8" name="Obdélník 47">
            <a:extLst>
              <a:ext uri="{FF2B5EF4-FFF2-40B4-BE49-F238E27FC236}">
                <a16:creationId xmlns:a16="http://schemas.microsoft.com/office/drawing/2014/main" id="{AD4E1A80-AECF-033D-E290-656C6D2F5A68}"/>
              </a:ext>
            </a:extLst>
          </p:cNvPr>
          <p:cNvSpPr/>
          <p:nvPr/>
        </p:nvSpPr>
        <p:spPr>
          <a:xfrm>
            <a:off x="6246822" y="4237467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6" name="Obdélník 45">
            <a:extLst>
              <a:ext uri="{FF2B5EF4-FFF2-40B4-BE49-F238E27FC236}">
                <a16:creationId xmlns:a16="http://schemas.microsoft.com/office/drawing/2014/main" id="{59E1765D-8631-607D-8E3A-082A40979766}"/>
              </a:ext>
            </a:extLst>
          </p:cNvPr>
          <p:cNvSpPr/>
          <p:nvPr/>
        </p:nvSpPr>
        <p:spPr>
          <a:xfrm>
            <a:off x="6246822" y="5415100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CFC75C1-D917-681C-03A1-077F384EF673}"/>
              </a:ext>
            </a:extLst>
          </p:cNvPr>
          <p:cNvSpPr txBox="1"/>
          <p:nvPr/>
        </p:nvSpPr>
        <p:spPr>
          <a:xfrm>
            <a:off x="5159897" y="1778605"/>
            <a:ext cx="633670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cs-CZ" sz="1800" b="0" i="0" dirty="0">
                <a:effectLst/>
                <a:latin typeface="Slabo 27px"/>
              </a:rPr>
              <a:t>Zákon č. 247/2014 Sb.</a:t>
            </a:r>
          </a:p>
          <a:p>
            <a:pPr algn="l"/>
            <a:r>
              <a:rPr lang="cs-CZ" dirty="0">
                <a:hlinkClick r:id="rId3"/>
              </a:rPr>
              <a:t>247/2014 Sb. Zákon o poskytování služby péče o dítě v dětské skupině a o změně souvisejících zákonů (zakonyprolidi.cz)</a:t>
            </a:r>
            <a:endParaRPr lang="cs-CZ" dirty="0"/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cs-CZ" dirty="0"/>
              <a:t>Online vzdělávání a e-learning </a:t>
            </a:r>
          </a:p>
          <a:p>
            <a:pPr algn="l"/>
            <a:r>
              <a:rPr lang="cs-CZ" dirty="0">
                <a:hlinkClick r:id="rId4"/>
              </a:rPr>
              <a:t>Podpora implementace dětských skupin - On-line vzdělávání (dsmpsv.cz)</a:t>
            </a:r>
            <a:endParaRPr lang="cs-CZ" dirty="0"/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cs-CZ" dirty="0"/>
              <a:t>Evidence dětských skupin </a:t>
            </a:r>
          </a:p>
          <a:p>
            <a:pPr algn="l"/>
            <a:r>
              <a:rPr lang="cs-CZ" dirty="0">
                <a:hlinkClick r:id="rId5"/>
              </a:rPr>
              <a:t>e-EDS (mpsv.cz)</a:t>
            </a:r>
            <a:endParaRPr lang="cs-CZ" dirty="0"/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cs-CZ" dirty="0"/>
              <a:t>Metodická pomoc a podpora, konzultace a poradenství, online semináře a workshopy</a:t>
            </a:r>
          </a:p>
          <a:p>
            <a:pPr algn="l"/>
            <a:r>
              <a:rPr lang="cs-CZ" dirty="0">
                <a:hlinkClick r:id="rId6"/>
              </a:rPr>
              <a:t>https://www.youtube.com/watch?v=NAF59_Zh4aE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/>
              <a:t>Vydané informační a metodické materiály (vč. Průvodce pro naplňování standardů kvality péče)</a:t>
            </a:r>
          </a:p>
          <a:p>
            <a:pPr algn="l"/>
            <a:r>
              <a:rPr lang="cs-CZ" dirty="0">
                <a:hlinkClick r:id="rId7"/>
              </a:rPr>
              <a:t>Metodické materiály (mpsv.cz)</a:t>
            </a:r>
            <a:endParaRPr lang="cs-CZ" dirty="0"/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cs-CZ" dirty="0"/>
              <a:t>Balíček pro municipality </a:t>
            </a:r>
          </a:p>
          <a:p>
            <a:pPr algn="l"/>
            <a:r>
              <a:rPr lang="cs-CZ" dirty="0">
                <a:hlinkClick r:id="rId8"/>
              </a:rPr>
              <a:t>Podpora implementace dětských skupin - Balíček pro municipality k zřízení dětské skupiny v obci (dsmpsv.cz)</a:t>
            </a:r>
            <a:endParaRPr lang="cs-CZ" dirty="0"/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cs-CZ" dirty="0"/>
          </a:p>
          <a:p>
            <a:pPr algn="l"/>
            <a:endParaRPr lang="cs-CZ" dirty="0"/>
          </a:p>
          <a:p>
            <a:pPr algn="l"/>
            <a:endParaRPr lang="cs-CZ" dirty="0"/>
          </a:p>
          <a:p>
            <a:pPr algn="l"/>
            <a:endParaRPr lang="cs-CZ" sz="1800" b="0" i="0" dirty="0">
              <a:solidFill>
                <a:srgbClr val="43494D"/>
              </a:solidFill>
              <a:effectLst/>
              <a:latin typeface="Slabo 27px"/>
            </a:endParaRPr>
          </a:p>
          <a:p>
            <a:pPr algn="l"/>
            <a:endParaRPr lang="cs-CZ" sz="1800" b="0" i="0" dirty="0">
              <a:solidFill>
                <a:srgbClr val="43494D"/>
              </a:solidFill>
              <a:effectLst/>
              <a:latin typeface="Slabo 27px"/>
            </a:endParaRPr>
          </a:p>
        </p:txBody>
      </p:sp>
    </p:spTree>
    <p:extLst>
      <p:ext uri="{BB962C8B-B14F-4D97-AF65-F5344CB8AC3E}">
        <p14:creationId xmlns:p14="http://schemas.microsoft.com/office/powerpoint/2010/main" val="970144749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C1C9E8E-0A01-B77D-1763-E67CB33B8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/>
              <a:t>15</a:t>
            </a:fld>
            <a:endParaRPr lang="cs-CZ" dirty="0"/>
          </a:p>
        </p:txBody>
      </p:sp>
      <p:pic>
        <p:nvPicPr>
          <p:cNvPr id="7" name="Obrázek 6" descr="Obsah obrázku klipart, Grafika, ilustrace, grafický design&#10;&#10;Popis byl vytvořen automaticky">
            <a:extLst>
              <a:ext uri="{FF2B5EF4-FFF2-40B4-BE49-F238E27FC236}">
                <a16:creationId xmlns:a16="http://schemas.microsoft.com/office/drawing/2014/main" id="{AB8FA39F-4FBE-BEDF-0A9E-254C784214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5" y="-27012"/>
            <a:ext cx="12192000" cy="6885012"/>
          </a:xfrm>
          <a:prstGeom prst="rect">
            <a:avLst/>
          </a:prstGeom>
        </p:spPr>
      </p:pic>
      <p:pic>
        <p:nvPicPr>
          <p:cNvPr id="10" name="Zástupný obsah 5" descr="Obsah obrázku text, Lidská tvář, snímek obrazovky, dopis">
            <a:extLst>
              <a:ext uri="{FF2B5EF4-FFF2-40B4-BE49-F238E27FC236}">
                <a16:creationId xmlns:a16="http://schemas.microsoft.com/office/drawing/2014/main" id="{734F6D82-B01A-CC7A-635A-65491934E3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5" y="0"/>
            <a:ext cx="9731113" cy="6885012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CB2E90D8-082B-E6BB-F04E-AEE0902FB8F4}"/>
              </a:ext>
            </a:extLst>
          </p:cNvPr>
          <p:cNvSpPr txBox="1"/>
          <p:nvPr/>
        </p:nvSpPr>
        <p:spPr>
          <a:xfrm>
            <a:off x="9548124" y="163134"/>
            <a:ext cx="252453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1800" b="0" i="0" u="none" strike="noStrike" baseline="0" dirty="0">
                <a:solidFill>
                  <a:srgbClr val="263338"/>
                </a:solidFill>
                <a:latin typeface="Montserrat-Medium"/>
              </a:rPr>
              <a:t>Pro registraci je třeba vyplnit přihlašovací formulář:</a:t>
            </a:r>
          </a:p>
          <a:p>
            <a:pPr algn="l"/>
            <a:endParaRPr lang="cs-CZ" sz="1800" b="0" i="0" u="none" strike="noStrike" baseline="0" dirty="0">
              <a:solidFill>
                <a:srgbClr val="263338"/>
              </a:solidFill>
              <a:latin typeface="Montserrat-Medium"/>
            </a:endParaRPr>
          </a:p>
          <a:p>
            <a:pPr algn="l"/>
            <a:r>
              <a:rPr lang="cs-CZ" sz="1800" b="1" i="0" u="none" strike="noStrike" baseline="0" dirty="0">
                <a:solidFill>
                  <a:srgbClr val="263338"/>
                </a:solidFill>
                <a:latin typeface="Montserrat-Bold"/>
                <a:hlinkClick r:id="rId5"/>
              </a:rPr>
              <a:t>https://forms.gle/Kvvepj53tuW79FZD6</a:t>
            </a:r>
            <a:endParaRPr lang="cs-CZ" sz="1800" b="1" i="0" u="none" strike="noStrike" baseline="0" dirty="0">
              <a:solidFill>
                <a:srgbClr val="263338"/>
              </a:solidFill>
              <a:latin typeface="Montserrat-Bold"/>
            </a:endParaRPr>
          </a:p>
          <a:p>
            <a:pPr algn="l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4649041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lipart, Grafika, ilustrace, grafický design&#10;&#10;Popis byl vytvořen automaticky">
            <a:extLst>
              <a:ext uri="{FF2B5EF4-FFF2-40B4-BE49-F238E27FC236}">
                <a16:creationId xmlns:a16="http://schemas.microsoft.com/office/drawing/2014/main" id="{C43B018C-0CF7-49D6-BD91-F1A44C3587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5012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7720FCB0-FBC8-4DBB-B3B8-172AF48623FB}"/>
              </a:ext>
            </a:extLst>
          </p:cNvPr>
          <p:cNvSpPr txBox="1">
            <a:spLocks/>
          </p:cNvSpPr>
          <p:nvPr/>
        </p:nvSpPr>
        <p:spPr>
          <a:xfrm>
            <a:off x="1043527" y="1117362"/>
            <a:ext cx="4159769" cy="16197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4000" b="1" kern="0" spc="-5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Kontakty</a:t>
            </a:r>
            <a:endParaRPr lang="cs-CZ" sz="4000" dirty="0">
              <a:latin typeface="Arial Black" panose="020B0A04020102020204" pitchFamily="34" charset="0"/>
            </a:endParaRPr>
          </a:p>
        </p:txBody>
      </p:sp>
      <p:sp>
        <p:nvSpPr>
          <p:cNvPr id="54" name="Obdélník 53">
            <a:extLst>
              <a:ext uri="{FF2B5EF4-FFF2-40B4-BE49-F238E27FC236}">
                <a16:creationId xmlns:a16="http://schemas.microsoft.com/office/drawing/2014/main" id="{DA87A54B-7B1F-485B-34E8-64754B9F420E}"/>
              </a:ext>
            </a:extLst>
          </p:cNvPr>
          <p:cNvSpPr/>
          <p:nvPr/>
        </p:nvSpPr>
        <p:spPr>
          <a:xfrm>
            <a:off x="6246822" y="764588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2" name="Obdélník 51">
            <a:extLst>
              <a:ext uri="{FF2B5EF4-FFF2-40B4-BE49-F238E27FC236}">
                <a16:creationId xmlns:a16="http://schemas.microsoft.com/office/drawing/2014/main" id="{7FE18E16-5CBC-EB8E-B9A6-80CDC5A3880A}"/>
              </a:ext>
            </a:extLst>
          </p:cNvPr>
          <p:cNvSpPr/>
          <p:nvPr/>
        </p:nvSpPr>
        <p:spPr>
          <a:xfrm>
            <a:off x="6246822" y="1927216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0" name="Obdélník 49">
            <a:extLst>
              <a:ext uri="{FF2B5EF4-FFF2-40B4-BE49-F238E27FC236}">
                <a16:creationId xmlns:a16="http://schemas.microsoft.com/office/drawing/2014/main" id="{AB45FB51-DA94-94B3-6650-885C665B65E2}"/>
              </a:ext>
            </a:extLst>
          </p:cNvPr>
          <p:cNvSpPr/>
          <p:nvPr/>
        </p:nvSpPr>
        <p:spPr>
          <a:xfrm>
            <a:off x="6246822" y="3089844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8" name="Obdélník 47">
            <a:extLst>
              <a:ext uri="{FF2B5EF4-FFF2-40B4-BE49-F238E27FC236}">
                <a16:creationId xmlns:a16="http://schemas.microsoft.com/office/drawing/2014/main" id="{AD4E1A80-AECF-033D-E290-656C6D2F5A68}"/>
              </a:ext>
            </a:extLst>
          </p:cNvPr>
          <p:cNvSpPr/>
          <p:nvPr/>
        </p:nvSpPr>
        <p:spPr>
          <a:xfrm>
            <a:off x="6246822" y="4237467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6" name="Obdélník 45">
            <a:extLst>
              <a:ext uri="{FF2B5EF4-FFF2-40B4-BE49-F238E27FC236}">
                <a16:creationId xmlns:a16="http://schemas.microsoft.com/office/drawing/2014/main" id="{59E1765D-8631-607D-8E3A-082A40979766}"/>
              </a:ext>
            </a:extLst>
          </p:cNvPr>
          <p:cNvSpPr/>
          <p:nvPr/>
        </p:nvSpPr>
        <p:spPr>
          <a:xfrm>
            <a:off x="6246822" y="5415100"/>
            <a:ext cx="5170996" cy="93010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CFC75C1-D917-681C-03A1-077F384EF673}"/>
              </a:ext>
            </a:extLst>
          </p:cNvPr>
          <p:cNvSpPr txBox="1"/>
          <p:nvPr/>
        </p:nvSpPr>
        <p:spPr>
          <a:xfrm>
            <a:off x="5203296" y="1690431"/>
            <a:ext cx="4680520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"/>
              </a:spcBef>
              <a:spcAft>
                <a:spcPts val="1200"/>
              </a:spcAft>
              <a:tabLst>
                <a:tab pos="444500" algn="l"/>
              </a:tabLst>
            </a:pPr>
            <a:r>
              <a:rPr lang="cs-CZ" sz="20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Mgr. Lydie Keprová </a:t>
            </a:r>
            <a:r>
              <a:rPr lang="cs-CZ" sz="2000" dirty="0">
                <a:effectLst/>
                <a:hlinkClick r:id="rId3"/>
              </a:rPr>
              <a:t>lydie.keprova@mpsv.cz</a:t>
            </a:r>
            <a:endParaRPr lang="cs-CZ" sz="2000" dirty="0">
              <a:effectLst/>
            </a:endParaRPr>
          </a:p>
          <a:p>
            <a:pPr>
              <a:spcBef>
                <a:spcPts val="45"/>
              </a:spcBef>
              <a:spcAft>
                <a:spcPts val="1200"/>
              </a:spcAft>
              <a:tabLst>
                <a:tab pos="444500" algn="l"/>
              </a:tabLst>
            </a:pPr>
            <a:r>
              <a:rPr lang="cs-CZ" sz="20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Mgr. Alexandra Lacinová </a:t>
            </a:r>
            <a:r>
              <a:rPr lang="cs-CZ" sz="2000" dirty="0">
                <a:effectLst/>
                <a:hlinkClick r:id="rId4"/>
              </a:rPr>
              <a:t>alexandra.lacinova@mpsv.cz</a:t>
            </a:r>
            <a:endParaRPr lang="cs-CZ" sz="2000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45"/>
              </a:spcBef>
              <a:spcAft>
                <a:spcPts val="1200"/>
              </a:spcAft>
              <a:tabLst>
                <a:tab pos="444500" algn="l"/>
              </a:tabLst>
            </a:pPr>
            <a:r>
              <a:rPr lang="cs-CZ" sz="20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Bc. Anna Machátová </a:t>
            </a:r>
            <a:r>
              <a:rPr lang="cs-CZ" sz="2000" dirty="0">
                <a:effectLst/>
                <a:hlinkClick r:id="rId5"/>
              </a:rPr>
              <a:t>anna.machatova@mpsv.cz</a:t>
            </a:r>
            <a:endParaRPr lang="cs-CZ" sz="2000" dirty="0">
              <a:effectLst/>
            </a:endParaRPr>
          </a:p>
          <a:p>
            <a:pPr>
              <a:spcBef>
                <a:spcPts val="45"/>
              </a:spcBef>
              <a:spcAft>
                <a:spcPts val="1200"/>
              </a:spcAft>
              <a:tabLst>
                <a:tab pos="444500" algn="l"/>
              </a:tabLst>
            </a:pPr>
            <a:endParaRPr lang="cs-CZ" sz="2000" dirty="0"/>
          </a:p>
          <a:p>
            <a:pPr>
              <a:spcAft>
                <a:spcPts val="600"/>
              </a:spcAft>
              <a:tabLst>
                <a:tab pos="444500" algn="l"/>
              </a:tabLst>
            </a:pPr>
            <a:r>
              <a:rPr lang="cs-CZ" sz="20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Emailové dotazy</a:t>
            </a:r>
          </a:p>
          <a:p>
            <a:pPr>
              <a:spcAft>
                <a:spcPts val="600"/>
              </a:spcAft>
              <a:tabLst>
                <a:tab pos="444500" algn="l"/>
              </a:tabLst>
            </a:pPr>
            <a:r>
              <a:rPr lang="cs-CZ" sz="20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ds@mpsv.cz</a:t>
            </a:r>
            <a:endParaRPr lang="cs-CZ" sz="2000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tabLst>
                <a:tab pos="444500" algn="l"/>
              </a:tabLst>
            </a:pPr>
            <a:endParaRPr lang="cs-CZ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45"/>
              </a:spcBef>
              <a:spcAft>
                <a:spcPts val="1200"/>
              </a:spcAft>
              <a:tabLst>
                <a:tab pos="444500" algn="l"/>
              </a:tabLst>
            </a:pPr>
            <a:r>
              <a:rPr lang="pl-PL" sz="2000" b="1" dirty="0">
                <a:latin typeface="Arial Black" panose="020B0A04020102020204" pitchFamily="34" charset="0"/>
                <a:cs typeface="Calibri" panose="020F0502020204030204" pitchFamily="34" charset="0"/>
                <a:hlinkClick r:id="rId7"/>
              </a:rPr>
              <a:t>www.dsmpsv.cz</a:t>
            </a:r>
            <a:endParaRPr lang="pl-PL" sz="2000" b="1" dirty="0">
              <a:latin typeface="Arial Black" panose="020B0A04020102020204" pitchFamily="34" charset="0"/>
              <a:cs typeface="Calibri" panose="020F0502020204030204" pitchFamily="34" charset="0"/>
            </a:endParaRPr>
          </a:p>
          <a:p>
            <a:pPr>
              <a:spcBef>
                <a:spcPts val="45"/>
              </a:spcBef>
              <a:spcAft>
                <a:spcPts val="1200"/>
              </a:spcAft>
              <a:tabLst>
                <a:tab pos="444500" algn="l"/>
              </a:tabLst>
            </a:pPr>
            <a:r>
              <a:rPr lang="pl-PL" sz="2000" b="1" dirty="0">
                <a:latin typeface="Arial Black" panose="020B0A04020102020204" pitchFamily="34" charset="0"/>
                <a:cs typeface="Calibri" panose="020F0502020204030204" pitchFamily="34" charset="0"/>
                <a:hlinkClick r:id="rId8"/>
              </a:rPr>
              <a:t>www.mpsv.cz/detske-skupiny</a:t>
            </a:r>
            <a:r>
              <a:rPr lang="pl-PL" sz="2000" b="1" dirty="0">
                <a:latin typeface="Arial Black" panose="020B0A0402010202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2601505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Grafika, design&#10;&#10;Popis byl vytvořen automaticky">
            <a:extLst>
              <a:ext uri="{FF2B5EF4-FFF2-40B4-BE49-F238E27FC236}">
                <a16:creationId xmlns:a16="http://schemas.microsoft.com/office/drawing/2014/main" id="{6C9A765B-CC21-5781-AB13-76F0A8AA50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Obrázek 7" descr="Obsah obrázku Grafika, logo, kůň, klipart&#10;&#10;Popis byl vytvořen automaticky">
            <a:extLst>
              <a:ext uri="{FF2B5EF4-FFF2-40B4-BE49-F238E27FC236}">
                <a16:creationId xmlns:a16="http://schemas.microsoft.com/office/drawing/2014/main" id="{EB7D1123-CB54-75CE-DF51-CF4F4BB910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2" y="3140968"/>
            <a:ext cx="3329930" cy="210855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8926472-E428-9E35-5490-FDCC0996D889}"/>
              </a:ext>
            </a:extLst>
          </p:cNvPr>
          <p:cNvSpPr txBox="1">
            <a:spLocks/>
          </p:cNvSpPr>
          <p:nvPr/>
        </p:nvSpPr>
        <p:spPr>
          <a:xfrm>
            <a:off x="2739622" y="1124744"/>
            <a:ext cx="9340167" cy="16197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4000" b="1" kern="0" spc="-5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Děkujeme za pozornost</a:t>
            </a:r>
            <a:endParaRPr lang="cs-CZ" sz="4000" dirty="0">
              <a:latin typeface="Arial Black" panose="020B0A04020102020204" pitchFamily="34" charset="0"/>
            </a:endParaRPr>
          </a:p>
        </p:txBody>
      </p:sp>
      <p:pic>
        <p:nvPicPr>
          <p:cNvPr id="3" name="Obrázek 12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9D72AED0-4345-DBD3-4B48-EB5B6D7B08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05"/>
          <a:stretch/>
        </p:blipFill>
        <p:spPr bwMode="auto">
          <a:xfrm>
            <a:off x="119336" y="6021288"/>
            <a:ext cx="1735385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174688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kreslené, klipart, Kreslený film, ilustrace&#10;&#10;Popis byl vytvořen automaticky">
            <a:extLst>
              <a:ext uri="{FF2B5EF4-FFF2-40B4-BE49-F238E27FC236}">
                <a16:creationId xmlns:a16="http://schemas.microsoft.com/office/drawing/2014/main" id="{6F993C42-DB09-3D8C-6027-D160E7BEBB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8CC38A35-2189-6CD9-131B-FE2BAA1B682C}"/>
              </a:ext>
            </a:extLst>
          </p:cNvPr>
          <p:cNvSpPr txBox="1">
            <a:spLocks/>
          </p:cNvSpPr>
          <p:nvPr/>
        </p:nvSpPr>
        <p:spPr>
          <a:xfrm>
            <a:off x="986077" y="1048380"/>
            <a:ext cx="3200400" cy="16197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4000" b="1" kern="0" spc="-5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 je dětská skupina?</a:t>
            </a:r>
            <a:endParaRPr lang="cs-CZ" sz="4000" dirty="0">
              <a:latin typeface="Arial Black" panose="020B0A040201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102650F-6BBB-215A-99BF-863631EC1802}"/>
              </a:ext>
            </a:extLst>
          </p:cNvPr>
          <p:cNvSpPr txBox="1"/>
          <p:nvPr/>
        </p:nvSpPr>
        <p:spPr>
          <a:xfrm>
            <a:off x="5322975" y="1072444"/>
            <a:ext cx="6534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"/>
              </a:spcBef>
            </a:pPr>
            <a:r>
              <a:rPr lang="cs-CZ" sz="24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Služba péče o děti od 6 měsíců věku do zahájení povinné školní docházky</a:t>
            </a:r>
          </a:p>
          <a:p>
            <a:pPr>
              <a:spcBef>
                <a:spcPts val="45"/>
              </a:spcBef>
            </a:pPr>
            <a:endParaRPr lang="cs-CZ" sz="2400" b="1" dirty="0"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45"/>
              </a:spcBef>
            </a:pPr>
            <a:r>
              <a:rPr lang="cs-CZ" sz="2400" b="1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 4 – 24 dětí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FCB7CE2-C92A-036B-C63E-9BA55DEEB85C}"/>
              </a:ext>
            </a:extLst>
          </p:cNvPr>
          <p:cNvSpPr txBox="1"/>
          <p:nvPr/>
        </p:nvSpPr>
        <p:spPr>
          <a:xfrm>
            <a:off x="5322975" y="2865150"/>
            <a:ext cx="636570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Základní právní rámec nastavuje </a:t>
            </a:r>
            <a:r>
              <a:rPr lang="cs-CZ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zákon č. 247/2014 Sb.</a:t>
            </a:r>
          </a:p>
          <a:p>
            <a:pPr marL="285750" indent="-285750">
              <a:spcBef>
                <a:spcPts val="45"/>
              </a:spcBef>
              <a:buFont typeface="Arial" panose="020B0604020202020204" pitchFamily="34" charset="0"/>
              <a:buChar char="•"/>
            </a:pPr>
            <a:endParaRPr lang="cs-CZ" sz="1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Služba péče o dítě v dětské skupině na základě </a:t>
            </a:r>
            <a:r>
              <a:rPr lang="cs-CZ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platného oprávnění k  poskytování</a:t>
            </a:r>
            <a:endParaRPr lang="cs-CZ" sz="1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45"/>
              </a:spcBef>
              <a:buFont typeface="Arial" panose="020B0604020202020204" pitchFamily="34" charset="0"/>
              <a:buChar char="•"/>
            </a:pPr>
            <a:endParaRPr lang="cs-CZ" sz="1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Kapacitu a věkové rozpětí si určuje provozovatel sám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podle zájmu rodičů a svých možností</a:t>
            </a:r>
          </a:p>
          <a:p>
            <a:pPr marL="285750" indent="-285750">
              <a:spcBef>
                <a:spcPts val="45"/>
              </a:spcBef>
              <a:buFont typeface="Arial" panose="020B0604020202020204" pitchFamily="34" charset="0"/>
              <a:buChar char="•"/>
            </a:pPr>
            <a:endParaRPr lang="cs-CZ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neziskové bázi – </a:t>
            </a:r>
            <a:r>
              <a:rPr lang="cs-CZ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finančně dostupná</a:t>
            </a:r>
          </a:p>
          <a:p>
            <a:pPr marL="285750" indent="-285750">
              <a:spcBef>
                <a:spcPts val="45"/>
              </a:spcBef>
              <a:buFont typeface="Arial" panose="020B0604020202020204" pitchFamily="34" charset="0"/>
              <a:buChar char="•"/>
            </a:pPr>
            <a:endParaRPr lang="cs-CZ" sz="1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Péči zajišťuje odborně způsobilý personál (pečující osoby)</a:t>
            </a:r>
          </a:p>
          <a:p>
            <a:pPr marL="285750" indent="-285750">
              <a:spcBef>
                <a:spcPts val="45"/>
              </a:spcBef>
              <a:buFont typeface="Arial" panose="020B0604020202020204" pitchFamily="34" charset="0"/>
              <a:buChar char="•"/>
            </a:pPr>
            <a:endParaRPr lang="cs-CZ" sz="1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Standardy kvality péče o děti v DS </a:t>
            </a: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zaručení určité úrovně služeb </a:t>
            </a:r>
          </a:p>
        </p:txBody>
      </p:sp>
    </p:spTree>
    <p:extLst>
      <p:ext uri="{BB962C8B-B14F-4D97-AF65-F5344CB8AC3E}">
        <p14:creationId xmlns:p14="http://schemas.microsoft.com/office/powerpoint/2010/main" val="2758116007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kreslené, klipart, Kreslený film, ilustrace&#10;&#10;Popis byl vytvořen automaticky">
            <a:extLst>
              <a:ext uri="{FF2B5EF4-FFF2-40B4-BE49-F238E27FC236}">
                <a16:creationId xmlns:a16="http://schemas.microsoft.com/office/drawing/2014/main" id="{5EF67FC2-671E-0823-3621-72C179F41C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Vývojový diagram: ukončení 3">
            <a:extLst>
              <a:ext uri="{FF2B5EF4-FFF2-40B4-BE49-F238E27FC236}">
                <a16:creationId xmlns:a16="http://schemas.microsoft.com/office/drawing/2014/main" id="{B5A8C9F0-3934-8E2B-A457-0D79B0E6B0D7}"/>
              </a:ext>
            </a:extLst>
          </p:cNvPr>
          <p:cNvSpPr/>
          <p:nvPr/>
        </p:nvSpPr>
        <p:spPr>
          <a:xfrm>
            <a:off x="5047824" y="3251509"/>
            <a:ext cx="2880000" cy="1080000"/>
          </a:xfrm>
          <a:prstGeom prst="flowChartTerminator">
            <a:avLst/>
          </a:prstGeom>
          <a:solidFill>
            <a:srgbClr val="EB8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Rychlost a jednoduchost</a:t>
            </a:r>
          </a:p>
        </p:txBody>
      </p:sp>
      <p:sp>
        <p:nvSpPr>
          <p:cNvPr id="5" name="Vývojový diagram: ukončení 4">
            <a:extLst>
              <a:ext uri="{FF2B5EF4-FFF2-40B4-BE49-F238E27FC236}">
                <a16:creationId xmlns:a16="http://schemas.microsoft.com/office/drawing/2014/main" id="{B40728A0-58EA-7FA2-58CF-B012628B2E62}"/>
              </a:ext>
            </a:extLst>
          </p:cNvPr>
          <p:cNvSpPr/>
          <p:nvPr/>
        </p:nvSpPr>
        <p:spPr>
          <a:xfrm>
            <a:off x="8325923" y="3251509"/>
            <a:ext cx="2880000" cy="1080000"/>
          </a:xfrm>
          <a:prstGeom prst="flowChartTerminator">
            <a:avLst/>
          </a:prstGeom>
          <a:solidFill>
            <a:srgbClr val="649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Doplnění míst naplněným MŠ</a:t>
            </a:r>
          </a:p>
        </p:txBody>
      </p:sp>
      <p:sp>
        <p:nvSpPr>
          <p:cNvPr id="6" name="Vývojový diagram: ukončení 5">
            <a:extLst>
              <a:ext uri="{FF2B5EF4-FFF2-40B4-BE49-F238E27FC236}">
                <a16:creationId xmlns:a16="http://schemas.microsoft.com/office/drawing/2014/main" id="{99D2A0AB-761E-DCA0-719F-BC818C31169A}"/>
              </a:ext>
            </a:extLst>
          </p:cNvPr>
          <p:cNvSpPr/>
          <p:nvPr/>
        </p:nvSpPr>
        <p:spPr>
          <a:xfrm>
            <a:off x="8325923" y="4497710"/>
            <a:ext cx="2880000" cy="1080000"/>
          </a:xfrm>
          <a:prstGeom prst="flowChartTerminator">
            <a:avLst/>
          </a:prstGeom>
          <a:solidFill>
            <a:srgbClr val="649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Zapojení rodin do místní komunity</a:t>
            </a:r>
          </a:p>
        </p:txBody>
      </p:sp>
      <p:sp>
        <p:nvSpPr>
          <p:cNvPr id="7" name="Vývojový diagram: ukončení 6">
            <a:extLst>
              <a:ext uri="{FF2B5EF4-FFF2-40B4-BE49-F238E27FC236}">
                <a16:creationId xmlns:a16="http://schemas.microsoft.com/office/drawing/2014/main" id="{F08B13AB-5B89-35BD-B8A0-F5402E105D33}"/>
              </a:ext>
            </a:extLst>
          </p:cNvPr>
          <p:cNvSpPr/>
          <p:nvPr/>
        </p:nvSpPr>
        <p:spPr>
          <a:xfrm>
            <a:off x="8325923" y="748017"/>
            <a:ext cx="2880000" cy="1080000"/>
          </a:xfrm>
          <a:prstGeom prst="flowChartTerminator">
            <a:avLst/>
          </a:prstGeom>
          <a:solidFill>
            <a:srgbClr val="649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b="1">
                <a:ea typeface="Calibri" panose="020F0502020204030204" pitchFamily="34" charset="0"/>
                <a:cs typeface="Times New Roman" panose="02020603050405020304" pitchFamily="18" charset="0"/>
              </a:rPr>
              <a:t>Zvýšení zaměstnanosti</a:t>
            </a:r>
            <a:endParaRPr lang="cs-CZ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Vývojový diagram: ukončení 7">
            <a:extLst>
              <a:ext uri="{FF2B5EF4-FFF2-40B4-BE49-F238E27FC236}">
                <a16:creationId xmlns:a16="http://schemas.microsoft.com/office/drawing/2014/main" id="{E2519B16-46C3-9697-8E95-4B810BEAFBAE}"/>
              </a:ext>
            </a:extLst>
          </p:cNvPr>
          <p:cNvSpPr/>
          <p:nvPr/>
        </p:nvSpPr>
        <p:spPr>
          <a:xfrm>
            <a:off x="5047824" y="2005305"/>
            <a:ext cx="2880000" cy="1080000"/>
          </a:xfrm>
          <a:prstGeom prst="flowChartTerminator">
            <a:avLst/>
          </a:prstGeom>
          <a:solidFill>
            <a:srgbClr val="649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b="1" dirty="0"/>
              <a:t>Stabilní financování</a:t>
            </a:r>
          </a:p>
        </p:txBody>
      </p:sp>
      <p:sp>
        <p:nvSpPr>
          <p:cNvPr id="9" name="Vývojový diagram: ukončení 8">
            <a:extLst>
              <a:ext uri="{FF2B5EF4-FFF2-40B4-BE49-F238E27FC236}">
                <a16:creationId xmlns:a16="http://schemas.microsoft.com/office/drawing/2014/main" id="{011D7691-C17F-8A03-2424-8076416EAFD4}"/>
              </a:ext>
            </a:extLst>
          </p:cNvPr>
          <p:cNvSpPr/>
          <p:nvPr/>
        </p:nvSpPr>
        <p:spPr>
          <a:xfrm>
            <a:off x="5047824" y="748017"/>
            <a:ext cx="2880000" cy="1080000"/>
          </a:xfrm>
          <a:prstGeom prst="flowChartTerminator">
            <a:avLst/>
          </a:prstGeom>
          <a:solidFill>
            <a:srgbClr val="649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Jasně stanovená pravidla</a:t>
            </a:r>
          </a:p>
        </p:txBody>
      </p:sp>
      <p:sp>
        <p:nvSpPr>
          <p:cNvPr id="10" name="Vývojový diagram: ukončení 9">
            <a:extLst>
              <a:ext uri="{FF2B5EF4-FFF2-40B4-BE49-F238E27FC236}">
                <a16:creationId xmlns:a16="http://schemas.microsoft.com/office/drawing/2014/main" id="{44653BF4-32B8-E613-64FD-2D42F5F02986}"/>
              </a:ext>
            </a:extLst>
          </p:cNvPr>
          <p:cNvSpPr/>
          <p:nvPr/>
        </p:nvSpPr>
        <p:spPr>
          <a:xfrm>
            <a:off x="8325923" y="2000614"/>
            <a:ext cx="2880000" cy="1080000"/>
          </a:xfrm>
          <a:prstGeom prst="flowChartTerminator">
            <a:avLst/>
          </a:prstGeom>
          <a:solidFill>
            <a:srgbClr val="649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Metodická podpora</a:t>
            </a:r>
          </a:p>
        </p:txBody>
      </p:sp>
      <p:sp>
        <p:nvSpPr>
          <p:cNvPr id="11" name="Vývojový diagram: ukončení 10">
            <a:extLst>
              <a:ext uri="{FF2B5EF4-FFF2-40B4-BE49-F238E27FC236}">
                <a16:creationId xmlns:a16="http://schemas.microsoft.com/office/drawing/2014/main" id="{F99FAEA9-6068-DA11-0F8A-1B13A1D0527F}"/>
              </a:ext>
            </a:extLst>
          </p:cNvPr>
          <p:cNvSpPr/>
          <p:nvPr/>
        </p:nvSpPr>
        <p:spPr>
          <a:xfrm>
            <a:off x="5047824" y="4497710"/>
            <a:ext cx="2880000" cy="1080000"/>
          </a:xfrm>
          <a:prstGeom prst="flowChartTerminator">
            <a:avLst/>
          </a:prstGeom>
          <a:solidFill>
            <a:srgbClr val="649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Státní příspěvek</a:t>
            </a: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C43AE801-99DE-2345-6A6A-5A56656C7137}"/>
              </a:ext>
            </a:extLst>
          </p:cNvPr>
          <p:cNvSpPr txBox="1">
            <a:spLocks/>
          </p:cNvSpPr>
          <p:nvPr/>
        </p:nvSpPr>
        <p:spPr>
          <a:xfrm>
            <a:off x="1098720" y="637563"/>
            <a:ext cx="4336898" cy="16197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4000" b="1" kern="0" spc="-5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Výhody </a:t>
            </a:r>
          </a:p>
          <a:p>
            <a:pPr>
              <a:lnSpc>
                <a:spcPct val="100000"/>
              </a:lnSpc>
            </a:pPr>
            <a:r>
              <a:rPr lang="pl-PL" sz="4000" b="1" kern="0" spc="-5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dětské skupiny </a:t>
            </a:r>
          </a:p>
          <a:p>
            <a:pPr>
              <a:lnSpc>
                <a:spcPct val="100000"/>
              </a:lnSpc>
            </a:pPr>
            <a:r>
              <a:rPr lang="pl-PL" sz="4000" b="1" kern="0" spc="-5" dirty="0"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 obce</a:t>
            </a:r>
            <a:endParaRPr lang="cs-CZ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246274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 descr="Obsah obrázku klipart, savec, ilustrace, Grafika&#10;&#10;Popis byl vytvořen automaticky">
            <a:extLst>
              <a:ext uri="{FF2B5EF4-FFF2-40B4-BE49-F238E27FC236}">
                <a16:creationId xmlns:a16="http://schemas.microsoft.com/office/drawing/2014/main" id="{351992AF-DD39-39A8-20B2-23BD528833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6661D86-C12A-300B-6907-0529CE90D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976" y="44624"/>
            <a:ext cx="7116216" cy="1325563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Dětská skupina </a:t>
            </a:r>
            <a:br>
              <a:rPr lang="cs-CZ" sz="32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cs-CZ" sz="32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- podmínky poskytování služby</a:t>
            </a:r>
            <a:endParaRPr lang="cs-CZ" sz="3200" b="1" dirty="0">
              <a:latin typeface="Arial Black" panose="020B0A040201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84785"/>
            <a:ext cx="9073008" cy="4464496"/>
          </a:xfrm>
        </p:spPr>
        <p:txBody>
          <a:bodyPr>
            <a:noAutofit/>
          </a:bodyPr>
          <a:lstStyle/>
          <a:p>
            <a:pPr marL="198000" indent="0">
              <a:spcBef>
                <a:spcPts val="0"/>
              </a:spcBef>
              <a:buNone/>
            </a:pPr>
            <a:r>
              <a:rPr lang="cs-CZ" altLang="cs-CZ" sz="1800" b="1" dirty="0">
                <a:latin typeface="Arial Black" panose="020B0A04020102020204" pitchFamily="34" charset="0"/>
                <a:cs typeface="Arial" panose="020B0604020202020204" pitchFamily="34" charset="0"/>
              </a:rPr>
              <a:t>Základní vymezení služby</a:t>
            </a:r>
          </a:p>
          <a:p>
            <a:pPr marL="540900" indent="-342900">
              <a:spcBef>
                <a:spcPts val="0"/>
              </a:spcBef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mimo domov, ve skupině dětí, pravidelná péče</a:t>
            </a:r>
          </a:p>
          <a:p>
            <a:pPr marL="540900" indent="-342900">
              <a:spcBef>
                <a:spcPts val="0"/>
              </a:spcBef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péče zaměřena na zajištění potřeb dětí, výchovu, rozvoj schopností </a:t>
            </a:r>
            <a:b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a dovedností, kulturních a hygienických návyků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8000" indent="0">
              <a:spcBef>
                <a:spcPts val="1200"/>
              </a:spcBef>
              <a:buNone/>
            </a:pPr>
            <a:r>
              <a:rPr lang="cs-CZ" altLang="cs-CZ" sz="1800" b="1" dirty="0">
                <a:latin typeface="Arial Black" panose="020B0A04020102020204" pitchFamily="34" charset="0"/>
                <a:cs typeface="Arial" panose="020B0604020202020204" pitchFamily="34" charset="0"/>
              </a:rPr>
              <a:t>Pečující osoby a počet dětí</a:t>
            </a:r>
          </a:p>
          <a:p>
            <a:pPr marL="540000">
              <a:spcBef>
                <a:spcPts val="0"/>
              </a:spcBef>
              <a:tabLst>
                <a:tab pos="2241550" algn="l"/>
              </a:tabLst>
            </a:pP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do 6 dětí 1 pečující osoba, 7-12 dětí 2 pečující osoby, 13-24 dětí 3 pečující osoby</a:t>
            </a:r>
          </a:p>
          <a:p>
            <a:pPr marL="540000" lvl="1">
              <a:spcBef>
                <a:spcPts val="0"/>
              </a:spcBef>
              <a:tabLst>
                <a:tab pos="2241550" algn="l"/>
              </a:tabLst>
            </a:pP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poskytovatel je povinen zohlednit zdravotní stav dětí, dobu pobytu a věk dětí</a:t>
            </a:r>
          </a:p>
          <a:p>
            <a:pPr marL="540000" lvl="1">
              <a:spcBef>
                <a:spcPts val="0"/>
              </a:spcBef>
              <a:tabLst>
                <a:tab pos="2241550" algn="l"/>
              </a:tabLst>
            </a:pP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pečující osoby musí být bezúhonné, zdravotně a odborně způsobilé </a:t>
            </a:r>
          </a:p>
          <a:p>
            <a:pPr marL="198000" indent="0">
              <a:lnSpc>
                <a:spcPct val="100000"/>
              </a:lnSpc>
              <a:spcBef>
                <a:spcPts val="1200"/>
              </a:spcBef>
              <a:buNone/>
              <a:tabLst>
                <a:tab pos="2241550" algn="l"/>
              </a:tabLst>
            </a:pPr>
            <a:r>
              <a:rPr lang="cs-CZ" altLang="cs-CZ" sz="1800" b="1" dirty="0">
                <a:latin typeface="Arial Black" panose="020B0A04020102020204" pitchFamily="34" charset="0"/>
                <a:cs typeface="Arial" panose="020B0604020202020204" pitchFamily="34" charset="0"/>
              </a:rPr>
              <a:t>Provozní doba nejméně šest hodin během provozního dne</a:t>
            </a:r>
          </a:p>
          <a:p>
            <a:pPr marL="198000" indent="0">
              <a:lnSpc>
                <a:spcPct val="100000"/>
              </a:lnSpc>
              <a:spcBef>
                <a:spcPts val="1200"/>
              </a:spcBef>
              <a:buNone/>
              <a:tabLst>
                <a:tab pos="2241550" algn="l"/>
              </a:tabLst>
            </a:pPr>
            <a:r>
              <a:rPr lang="cs-CZ" altLang="cs-CZ" sz="1800" b="1" dirty="0">
                <a:latin typeface="Arial Black" panose="020B0A04020102020204" pitchFamily="34" charset="0"/>
                <a:cs typeface="Arial" panose="020B0604020202020204" pitchFamily="34" charset="0"/>
              </a:rPr>
              <a:t>Smlouva o poskytování služby péče o dítě v dětské skupině</a:t>
            </a:r>
          </a:p>
          <a:p>
            <a:pPr marL="198000" indent="0">
              <a:lnSpc>
                <a:spcPct val="100000"/>
              </a:lnSpc>
              <a:spcBef>
                <a:spcPts val="1200"/>
              </a:spcBef>
              <a:buNone/>
              <a:tabLst>
                <a:tab pos="2241550" algn="l"/>
              </a:tabLst>
            </a:pPr>
            <a:r>
              <a:rPr lang="cs-CZ" altLang="cs-CZ" sz="1800" b="1" dirty="0">
                <a:latin typeface="Arial Black" panose="020B0A04020102020204" pitchFamily="34" charset="0"/>
                <a:cs typeface="Arial" panose="020B0604020202020204" pitchFamily="34" charset="0"/>
              </a:rPr>
              <a:t>Vnitřní pravidla a Plán výchovy a péče</a:t>
            </a:r>
          </a:p>
          <a:p>
            <a:pPr marL="198000" indent="0">
              <a:lnSpc>
                <a:spcPct val="100000"/>
              </a:lnSpc>
              <a:spcBef>
                <a:spcPts val="1200"/>
              </a:spcBef>
              <a:buNone/>
              <a:tabLst>
                <a:tab pos="2241550" algn="l"/>
              </a:tabLst>
            </a:pPr>
            <a:endParaRPr lang="cs-CZ" altLang="cs-CZ" sz="18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>
                <a:latin typeface="Arial Black" panose="020B0A04020102020204" pitchFamily="34" charset="0"/>
              </a:rPr>
              <a:t>4</a:t>
            </a:fld>
            <a:endParaRPr lang="cs-CZ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410536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ázek 17" descr="Obsah obrázku klipart, ilustrace, Grafika, kreslené&#10;&#10;Popis byl vytvořen automaticky">
            <a:extLst>
              <a:ext uri="{FF2B5EF4-FFF2-40B4-BE49-F238E27FC236}">
                <a16:creationId xmlns:a16="http://schemas.microsoft.com/office/drawing/2014/main" id="{2F002AA6-C9BC-D5EA-9396-694B5EED3A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1" y="1484784"/>
            <a:ext cx="9865095" cy="5149866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1800" b="1" dirty="0">
                <a:latin typeface="Arial Black" panose="020B0A04020102020204" pitchFamily="34" charset="0"/>
                <a:cs typeface="Arial" panose="020B0604020202020204" pitchFamily="34" charset="0"/>
              </a:rPr>
              <a:t>Žádost o udělení oprávnění k poskytování služby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800" b="1" dirty="0">
                <a:latin typeface="Arial Black" panose="020B0A04020102020204" pitchFamily="34" charset="0"/>
                <a:cs typeface="Arial" panose="020B0604020202020204" pitchFamily="34" charset="0"/>
              </a:rPr>
              <a:t>péče o dítě v DS + přílohy:</a:t>
            </a:r>
          </a:p>
          <a:p>
            <a:pPr marL="514350" indent="-514350" algn="just">
              <a:spcBef>
                <a:spcPts val="1800"/>
              </a:spcBef>
              <a:buFont typeface="+mj-lt"/>
              <a:buAutoNum type="arabicPeriod"/>
              <a:tabLst>
                <a:tab pos="135255" algn="l"/>
              </a:tabLst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Doklad o vlastnickém nebo jiném právu k objektu nebo prostorám</a:t>
            </a:r>
          </a:p>
          <a:p>
            <a:pPr marL="514350" indent="-514350" algn="just">
              <a:spcBef>
                <a:spcPts val="1200"/>
              </a:spcBef>
              <a:buFont typeface="+mj-lt"/>
              <a:buAutoNum type="arabicPeriod"/>
              <a:tabLst>
                <a:tab pos="135255" algn="l"/>
              </a:tabLst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Závazné stanovisko krajské hygienické stanice o splnění hygienických požadavků </a:t>
            </a:r>
            <a:b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stravování, prostory a provoz, v nichž bude poskytována služba péče o dítě v dětské skupině</a:t>
            </a: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 algn="just">
              <a:spcBef>
                <a:spcPts val="1200"/>
              </a:spcBef>
              <a:buFont typeface="+mj-lt"/>
              <a:buAutoNum type="arabicPeriod"/>
              <a:tabLst>
                <a:tab pos="135255" algn="l"/>
              </a:tabLst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Doklad prokazující splnění požadavků požární ochrany </a:t>
            </a:r>
          </a:p>
          <a:p>
            <a:pPr marL="514350" indent="-514350" algn="just">
              <a:spcBef>
                <a:spcPts val="1200"/>
              </a:spcBef>
              <a:buFont typeface="+mj-lt"/>
              <a:buAutoNum type="arabicPeriod"/>
              <a:tabLst>
                <a:tab pos="135255" algn="l"/>
              </a:tabLst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Smlouva o pojištění odpovědnosti za újmu nebo potvrzení o uzavření této smlouvy</a:t>
            </a:r>
          </a:p>
          <a:p>
            <a:pPr marL="514350" indent="-514350" algn="just">
              <a:spcBef>
                <a:spcPts val="1200"/>
              </a:spcBef>
              <a:buFont typeface="+mj-lt"/>
              <a:buAutoNum type="arabicPeriod"/>
              <a:tabLst>
                <a:tab pos="135255" algn="l"/>
              </a:tabLst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Doklad o bezúhonnosti</a:t>
            </a:r>
          </a:p>
          <a:p>
            <a:pPr marL="514350" indent="-514350" algn="just">
              <a:spcBef>
                <a:spcPts val="1200"/>
              </a:spcBef>
              <a:buFont typeface="+mj-lt"/>
              <a:buAutoNum type="arabicPeriod"/>
              <a:tabLst>
                <a:tab pos="135255" algn="l"/>
              </a:tabLst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Rámcový popis majetkového zajištění a financování poskytování služby péče o dítě v dětské skupině </a:t>
            </a:r>
          </a:p>
          <a:p>
            <a:pPr marL="514350" indent="-514350" algn="just">
              <a:spcBef>
                <a:spcPts val="1200"/>
              </a:spcBef>
              <a:buFont typeface="+mj-lt"/>
              <a:buAutoNum type="arabicPeriod"/>
              <a:tabLst>
                <a:tab pos="135255" algn="l"/>
              </a:tabLst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Souhlas zřizovatele s žádostí o udělení oprávnění (pouze u příspěvkových organizací)</a:t>
            </a: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>
                <a:latin typeface="Arial Black" panose="020B0A04020102020204" pitchFamily="34" charset="0"/>
              </a:rPr>
              <a:t>5</a:t>
            </a:fld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640DE6D5-3504-0349-D6D9-38D5B20D9847}"/>
              </a:ext>
            </a:extLst>
          </p:cNvPr>
          <p:cNvSpPr txBox="1">
            <a:spLocks/>
          </p:cNvSpPr>
          <p:nvPr/>
        </p:nvSpPr>
        <p:spPr>
          <a:xfrm>
            <a:off x="707977" y="44624"/>
            <a:ext cx="71162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Zápis do evidence </a:t>
            </a:r>
            <a:br>
              <a:rPr lang="cs-CZ" sz="32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– požadované dokumenty</a:t>
            </a:r>
            <a:endParaRPr lang="cs-CZ" sz="32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866418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kreslené, Kreslený film, ilustrace, Animace&#10;&#10;Popis byl vytvořen automaticky">
            <a:extLst>
              <a:ext uri="{FF2B5EF4-FFF2-40B4-BE49-F238E27FC236}">
                <a16:creationId xmlns:a16="http://schemas.microsoft.com/office/drawing/2014/main" id="{388D81BB-D55B-DC1F-FD1B-1B642FBF8D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75"/>
            <a:ext cx="12192000" cy="6858000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FD77BC18-2462-08FC-FB1D-1D503F172B74}"/>
              </a:ext>
            </a:extLst>
          </p:cNvPr>
          <p:cNvSpPr txBox="1">
            <a:spLocks/>
          </p:cNvSpPr>
          <p:nvPr/>
        </p:nvSpPr>
        <p:spPr>
          <a:xfrm>
            <a:off x="352650" y="625660"/>
            <a:ext cx="3953164" cy="24125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Odborná způsobilost pečujících osob v DS</a:t>
            </a:r>
            <a:endParaRPr lang="cs-CZ" sz="32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Vývojový diagram: ukončení 14">
            <a:extLst>
              <a:ext uri="{FF2B5EF4-FFF2-40B4-BE49-F238E27FC236}">
                <a16:creationId xmlns:a16="http://schemas.microsoft.com/office/drawing/2014/main" id="{19AFCF7E-B961-552D-830D-C27D3C79A38E}"/>
              </a:ext>
            </a:extLst>
          </p:cNvPr>
          <p:cNvSpPr/>
          <p:nvPr/>
        </p:nvSpPr>
        <p:spPr>
          <a:xfrm>
            <a:off x="4475944" y="4616674"/>
            <a:ext cx="2880000" cy="1080000"/>
          </a:xfrm>
          <a:prstGeom prst="flowChartTerminator">
            <a:avLst/>
          </a:prstGeom>
          <a:solidFill>
            <a:srgbClr val="649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PK Chůva</a:t>
            </a:r>
          </a:p>
        </p:txBody>
      </p:sp>
      <p:sp>
        <p:nvSpPr>
          <p:cNvPr id="18" name="Vývojový diagram: ukončení 17">
            <a:extLst>
              <a:ext uri="{FF2B5EF4-FFF2-40B4-BE49-F238E27FC236}">
                <a16:creationId xmlns:a16="http://schemas.microsoft.com/office/drawing/2014/main" id="{4A0EC3E5-F286-5DCF-D755-0157F5D94BC6}"/>
              </a:ext>
            </a:extLst>
          </p:cNvPr>
          <p:cNvSpPr/>
          <p:nvPr/>
        </p:nvSpPr>
        <p:spPr>
          <a:xfrm>
            <a:off x="4453294" y="1929995"/>
            <a:ext cx="2880000" cy="1080000"/>
          </a:xfrm>
          <a:prstGeom prst="flowChartTerminator">
            <a:avLst/>
          </a:prstGeom>
          <a:solidFill>
            <a:srgbClr val="649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b="1" dirty="0"/>
              <a:t>Sociální</a:t>
            </a:r>
          </a:p>
        </p:txBody>
      </p:sp>
      <p:sp>
        <p:nvSpPr>
          <p:cNvPr id="19" name="Vývojový diagram: ukončení 18">
            <a:extLst>
              <a:ext uri="{FF2B5EF4-FFF2-40B4-BE49-F238E27FC236}">
                <a16:creationId xmlns:a16="http://schemas.microsoft.com/office/drawing/2014/main" id="{A69D55FA-66FD-F5C6-23F3-6DD79B7B53AE}"/>
              </a:ext>
            </a:extLst>
          </p:cNvPr>
          <p:cNvSpPr/>
          <p:nvPr/>
        </p:nvSpPr>
        <p:spPr>
          <a:xfrm>
            <a:off x="4394446" y="620122"/>
            <a:ext cx="2880000" cy="1080000"/>
          </a:xfrm>
          <a:prstGeom prst="flowChartTerminator">
            <a:avLst/>
          </a:prstGeom>
          <a:solidFill>
            <a:srgbClr val="649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Zdravotní</a:t>
            </a:r>
          </a:p>
        </p:txBody>
      </p:sp>
      <p:sp>
        <p:nvSpPr>
          <p:cNvPr id="21" name="Vývojový diagram: ukončení 20">
            <a:extLst>
              <a:ext uri="{FF2B5EF4-FFF2-40B4-BE49-F238E27FC236}">
                <a16:creationId xmlns:a16="http://schemas.microsoft.com/office/drawing/2014/main" id="{5A47AF49-0DE0-B4FA-8318-F09D14CDE1C6}"/>
              </a:ext>
            </a:extLst>
          </p:cNvPr>
          <p:cNvSpPr/>
          <p:nvPr/>
        </p:nvSpPr>
        <p:spPr>
          <a:xfrm>
            <a:off x="4453294" y="3320585"/>
            <a:ext cx="2880000" cy="1080000"/>
          </a:xfrm>
          <a:prstGeom prst="flowChartTerminator">
            <a:avLst/>
          </a:prstGeom>
          <a:solidFill>
            <a:srgbClr val="649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Pedagogická 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72811F4-4772-05E4-5111-42BF6AE20820}"/>
              </a:ext>
            </a:extLst>
          </p:cNvPr>
          <p:cNvSpPr txBox="1"/>
          <p:nvPr/>
        </p:nvSpPr>
        <p:spPr>
          <a:xfrm>
            <a:off x="271860" y="2513538"/>
            <a:ext cx="26156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  <a:hlinkClick r:id="rId3"/>
              </a:rPr>
              <a:t>§</a:t>
            </a:r>
            <a:r>
              <a:rPr lang="cs-CZ" sz="1200" b="1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  <a:hlinkClick r:id="rId3"/>
              </a:rPr>
              <a:t>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  <a:hlinkClick r:id="rId3"/>
              </a:rPr>
              <a:t>5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  <a:hlinkClick r:id="rId3"/>
              </a:rPr>
              <a:t>odst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  <a:hlinkClick r:id="rId3"/>
              </a:rPr>
              <a:t>. 4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  <a:hlinkClick r:id="rId3"/>
              </a:rPr>
              <a:t>zákona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  <a:hlinkClick r:id="rId3"/>
              </a:rPr>
              <a:t> č. 247/2014 Sb</a:t>
            </a:r>
            <a:r>
              <a:rPr lang="en-US" sz="1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hlinkClick r:id="rId3"/>
              </a:rPr>
              <a:t>. </a:t>
            </a:r>
            <a:endParaRPr lang="cs-CZ" sz="12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B59920A-B824-7C35-4634-7B91B9434A2D}"/>
              </a:ext>
            </a:extLst>
          </p:cNvPr>
          <p:cNvSpPr txBox="1"/>
          <p:nvPr/>
        </p:nvSpPr>
        <p:spPr>
          <a:xfrm>
            <a:off x="7333294" y="533632"/>
            <a:ext cx="5015881" cy="269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b="0" i="0" dirty="0" err="1">
                <a:effectLst/>
              </a:rPr>
              <a:t>odborná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způsobilost</a:t>
            </a:r>
            <a:r>
              <a:rPr lang="en-US" sz="1600" b="0" i="0" dirty="0">
                <a:effectLst/>
              </a:rPr>
              <a:t> k </a:t>
            </a:r>
            <a:r>
              <a:rPr lang="en-US" sz="1600" b="0" i="0" dirty="0" err="1">
                <a:effectLst/>
              </a:rPr>
              <a:t>výkonu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povolání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všeobecné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sestry</a:t>
            </a:r>
            <a:r>
              <a:rPr lang="en-US" sz="1600" b="0" i="0" dirty="0">
                <a:effectLst/>
              </a:rPr>
              <a:t>, </a:t>
            </a:r>
            <a:r>
              <a:rPr lang="en-US" sz="1600" b="0" i="0" dirty="0" err="1">
                <a:effectLst/>
              </a:rPr>
              <a:t>praktické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sestry</a:t>
            </a:r>
            <a:r>
              <a:rPr lang="en-US" sz="1600" b="0" i="0" dirty="0">
                <a:effectLst/>
              </a:rPr>
              <a:t>, </a:t>
            </a:r>
            <a:r>
              <a:rPr lang="en-US" sz="1600" b="0" i="0" dirty="0" err="1">
                <a:effectLst/>
              </a:rPr>
              <a:t>dětské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sestry</a:t>
            </a:r>
            <a:r>
              <a:rPr lang="en-US" sz="1600" b="0" i="0" dirty="0">
                <a:effectLst/>
              </a:rPr>
              <a:t>, </a:t>
            </a:r>
            <a:r>
              <a:rPr lang="en-US" sz="1600" b="0" i="0" dirty="0" err="1">
                <a:effectLst/>
              </a:rPr>
              <a:t>porodní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asistentky</a:t>
            </a:r>
            <a:r>
              <a:rPr lang="en-US" sz="1600" b="0" i="0" dirty="0">
                <a:effectLst/>
              </a:rPr>
              <a:t>, zdravotně-</a:t>
            </a:r>
            <a:r>
              <a:rPr lang="en-US" sz="1600" b="0" i="0" dirty="0" err="1">
                <a:effectLst/>
              </a:rPr>
              <a:t>sociálního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pracovníka</a:t>
            </a:r>
            <a:r>
              <a:rPr lang="en-US" sz="1600" b="0" i="0" dirty="0">
                <a:effectLst/>
              </a:rPr>
              <a:t>, </a:t>
            </a:r>
            <a:r>
              <a:rPr lang="en-US" sz="1600" b="0" i="0" dirty="0" err="1">
                <a:effectLst/>
              </a:rPr>
              <a:t>zdravotnického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záchranáře</a:t>
            </a:r>
            <a:r>
              <a:rPr lang="en-US" sz="1600" b="0" i="0" dirty="0">
                <a:effectLst/>
              </a:rPr>
              <a:t>, </a:t>
            </a:r>
            <a:r>
              <a:rPr lang="en-US" sz="1600" b="0" i="0" dirty="0" err="1">
                <a:effectLst/>
              </a:rPr>
              <a:t>psychologa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ve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zdravotnictví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nebo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specializovaná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způsobilost</a:t>
            </a:r>
            <a:r>
              <a:rPr lang="en-US" sz="1600" b="0" i="0" dirty="0">
                <a:effectLst/>
              </a:rPr>
              <a:t> k </a:t>
            </a:r>
            <a:r>
              <a:rPr lang="en-US" sz="1600" b="0" i="0" dirty="0" err="1">
                <a:effectLst/>
              </a:rPr>
              <a:t>výkonu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povolání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klinického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psychologa</a:t>
            </a:r>
            <a:endParaRPr lang="cs-CZ" sz="1600" b="0" i="0" dirty="0">
              <a:effectLst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b="0" i="0" dirty="0" err="1">
                <a:effectLst/>
              </a:rPr>
              <a:t>odborná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způsobilost</a:t>
            </a:r>
            <a:r>
              <a:rPr lang="en-US" sz="1600" b="0" i="0" dirty="0">
                <a:effectLst/>
              </a:rPr>
              <a:t> k </a:t>
            </a:r>
            <a:r>
              <a:rPr lang="en-US" sz="1600" b="0" i="0" dirty="0" err="1">
                <a:effectLst/>
              </a:rPr>
              <a:t>výkonu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povolání</a:t>
            </a:r>
            <a:r>
              <a:rPr lang="en-US" sz="1600" b="0" i="0" dirty="0">
                <a:effectLst/>
              </a:rPr>
              <a:t> </a:t>
            </a:r>
            <a:r>
              <a:rPr lang="en-US" sz="1600" b="0" i="0" dirty="0" err="1">
                <a:effectLst/>
              </a:rPr>
              <a:t>lékaře</a:t>
            </a:r>
            <a:endParaRPr lang="cs-CZ" sz="1600" b="0" i="0" dirty="0">
              <a:effectLst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cs-CZ" sz="1800" b="0" i="0" dirty="0">
              <a:effectLst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cs-CZ" dirty="0"/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en-US" sz="1800" b="0" i="0" dirty="0">
              <a:effectLst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B8C1206-168A-1DEA-C211-8A082D450222}"/>
              </a:ext>
            </a:extLst>
          </p:cNvPr>
          <p:cNvSpPr txBox="1"/>
          <p:nvPr/>
        </p:nvSpPr>
        <p:spPr>
          <a:xfrm>
            <a:off x="7333294" y="4687901"/>
            <a:ext cx="4799856" cy="834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dirty="0" err="1"/>
              <a:t>profesní</a:t>
            </a:r>
            <a:r>
              <a:rPr lang="en-US" sz="1600" dirty="0"/>
              <a:t> </a:t>
            </a:r>
            <a:r>
              <a:rPr lang="en-US" sz="1600" dirty="0" err="1"/>
              <a:t>kvalifikace</a:t>
            </a:r>
            <a:r>
              <a:rPr lang="en-US" sz="1600" dirty="0"/>
              <a:t> </a:t>
            </a:r>
            <a:r>
              <a:rPr lang="en-US" sz="1600" dirty="0" err="1"/>
              <a:t>chůvy</a:t>
            </a:r>
            <a:r>
              <a:rPr lang="en-US" sz="1600" dirty="0"/>
              <a:t> pro </a:t>
            </a:r>
            <a:r>
              <a:rPr lang="en-US" sz="1600" dirty="0" err="1"/>
              <a:t>děti</a:t>
            </a:r>
            <a:r>
              <a:rPr lang="en-US" sz="1600" dirty="0"/>
              <a:t> do </a:t>
            </a:r>
            <a:r>
              <a:rPr lang="en-US" sz="1600" dirty="0" err="1"/>
              <a:t>zahájení</a:t>
            </a:r>
            <a:r>
              <a:rPr lang="en-US" sz="1600" dirty="0"/>
              <a:t> </a:t>
            </a:r>
            <a:r>
              <a:rPr lang="en-US" sz="1600" dirty="0" err="1"/>
              <a:t>povinné</a:t>
            </a:r>
            <a:r>
              <a:rPr lang="en-US" sz="1600" dirty="0"/>
              <a:t> </a:t>
            </a:r>
            <a:r>
              <a:rPr lang="en-US" sz="1600" dirty="0" err="1"/>
              <a:t>školní</a:t>
            </a:r>
            <a:r>
              <a:rPr lang="en-US" sz="1600" dirty="0"/>
              <a:t> </a:t>
            </a:r>
            <a:r>
              <a:rPr lang="en-US" sz="1600" dirty="0" err="1"/>
              <a:t>docházky</a:t>
            </a:r>
            <a:endParaRPr lang="en-US" sz="1600" dirty="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dirty="0" err="1"/>
              <a:t>profesní</a:t>
            </a:r>
            <a:r>
              <a:rPr lang="en-US" sz="1600" dirty="0"/>
              <a:t> </a:t>
            </a:r>
            <a:r>
              <a:rPr lang="en-US" sz="1600" dirty="0" err="1"/>
              <a:t>kvalifikace</a:t>
            </a:r>
            <a:r>
              <a:rPr lang="en-US" sz="1600" dirty="0"/>
              <a:t> </a:t>
            </a:r>
            <a:r>
              <a:rPr lang="en-US" sz="1600" dirty="0" err="1"/>
              <a:t>chůvy</a:t>
            </a:r>
            <a:r>
              <a:rPr lang="en-US" sz="1600" dirty="0"/>
              <a:t> pro </a:t>
            </a:r>
            <a:r>
              <a:rPr lang="en-US" sz="1600" dirty="0" err="1"/>
              <a:t>děti</a:t>
            </a:r>
            <a:r>
              <a:rPr lang="en-US" sz="1600" dirty="0"/>
              <a:t> v </a:t>
            </a:r>
            <a:r>
              <a:rPr lang="en-US" sz="1600" dirty="0" err="1"/>
              <a:t>dětské</a:t>
            </a:r>
            <a:r>
              <a:rPr lang="en-US" sz="1600" dirty="0"/>
              <a:t> </a:t>
            </a:r>
            <a:r>
              <a:rPr lang="en-US" sz="1600" dirty="0" err="1"/>
              <a:t>skupině</a:t>
            </a:r>
            <a:endParaRPr lang="en-US" sz="16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4E9A415-FF16-C435-D3D4-6C2AD4A73E15}"/>
              </a:ext>
            </a:extLst>
          </p:cNvPr>
          <p:cNvSpPr txBox="1"/>
          <p:nvPr/>
        </p:nvSpPr>
        <p:spPr>
          <a:xfrm>
            <a:off x="7333294" y="3320585"/>
            <a:ext cx="47998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err="1"/>
              <a:t>odborná</a:t>
            </a:r>
            <a:r>
              <a:rPr lang="en-US" sz="1600" dirty="0"/>
              <a:t> </a:t>
            </a:r>
            <a:r>
              <a:rPr lang="en-US" sz="1600" dirty="0" err="1"/>
              <a:t>kvalifikace</a:t>
            </a:r>
            <a:r>
              <a:rPr lang="en-US" sz="1600" dirty="0"/>
              <a:t> </a:t>
            </a:r>
            <a:r>
              <a:rPr lang="en-US" sz="1600" dirty="0" err="1"/>
              <a:t>učitele</a:t>
            </a:r>
            <a:r>
              <a:rPr lang="en-US" sz="1600" dirty="0"/>
              <a:t> </a:t>
            </a:r>
            <a:r>
              <a:rPr lang="en-US" sz="1600" dirty="0" err="1"/>
              <a:t>mateřské</a:t>
            </a:r>
            <a:r>
              <a:rPr lang="en-US" sz="1600" dirty="0"/>
              <a:t> </a:t>
            </a:r>
            <a:r>
              <a:rPr lang="en-US" sz="1600" dirty="0" err="1"/>
              <a:t>školy</a:t>
            </a:r>
            <a:r>
              <a:rPr lang="en-US" sz="1600" dirty="0"/>
              <a:t>, </a:t>
            </a:r>
            <a:r>
              <a:rPr lang="en-US" sz="1600" dirty="0" err="1"/>
              <a:t>učitele</a:t>
            </a:r>
            <a:r>
              <a:rPr lang="en-US" sz="1600" dirty="0"/>
              <a:t> </a:t>
            </a:r>
            <a:r>
              <a:rPr lang="en-US" sz="1600" dirty="0" err="1"/>
              <a:t>prvního</a:t>
            </a:r>
            <a:r>
              <a:rPr lang="en-US" sz="1600" dirty="0"/>
              <a:t> </a:t>
            </a:r>
            <a:r>
              <a:rPr lang="en-US" sz="1600" dirty="0" err="1"/>
              <a:t>stupně</a:t>
            </a:r>
            <a:r>
              <a:rPr lang="en-US" sz="1600" dirty="0"/>
              <a:t> </a:t>
            </a:r>
            <a:r>
              <a:rPr lang="en-US" sz="1600" dirty="0" err="1"/>
              <a:t>základní</a:t>
            </a:r>
            <a:r>
              <a:rPr lang="en-US" sz="1600" dirty="0"/>
              <a:t> </a:t>
            </a:r>
            <a:r>
              <a:rPr lang="en-US" sz="1600" dirty="0" err="1"/>
              <a:t>školy</a:t>
            </a:r>
            <a:r>
              <a:rPr lang="en-US" sz="1600" dirty="0"/>
              <a:t>, </a:t>
            </a:r>
            <a:r>
              <a:rPr lang="en-US" sz="1600" dirty="0" err="1"/>
              <a:t>asistenta</a:t>
            </a:r>
            <a:r>
              <a:rPr lang="en-US" sz="1600" dirty="0"/>
              <a:t> </a:t>
            </a:r>
            <a:r>
              <a:rPr lang="en-US" sz="1600" dirty="0" err="1"/>
              <a:t>pedagoga</a:t>
            </a:r>
            <a:r>
              <a:rPr lang="en-US" sz="1600" dirty="0"/>
              <a:t> </a:t>
            </a:r>
            <a:r>
              <a:rPr lang="en-US" sz="1600" dirty="0" err="1"/>
              <a:t>podle</a:t>
            </a:r>
            <a:r>
              <a:rPr lang="en-US" sz="1600" dirty="0"/>
              <a:t> § 20 </a:t>
            </a:r>
            <a:r>
              <a:rPr lang="en-US" sz="1600" dirty="0" err="1"/>
              <a:t>odst</a:t>
            </a:r>
            <a:r>
              <a:rPr lang="en-US" sz="1600" dirty="0"/>
              <a:t>. 1 </a:t>
            </a:r>
            <a:r>
              <a:rPr lang="en-US" sz="1600" dirty="0" err="1"/>
              <a:t>zákona</a:t>
            </a:r>
            <a:r>
              <a:rPr lang="en-US" sz="1600" dirty="0"/>
              <a:t> o </a:t>
            </a:r>
            <a:r>
              <a:rPr lang="en-US" sz="1600" dirty="0" err="1"/>
              <a:t>pedagogických</a:t>
            </a:r>
            <a:r>
              <a:rPr lang="en-US" sz="1600" dirty="0"/>
              <a:t> </a:t>
            </a:r>
            <a:r>
              <a:rPr lang="en-US" sz="1600" dirty="0" err="1"/>
              <a:t>pracovnících</a:t>
            </a:r>
            <a:r>
              <a:rPr lang="cs-CZ" sz="1600" dirty="0"/>
              <a:t> (tj. s maturitou),</a:t>
            </a:r>
            <a:r>
              <a:rPr lang="en-US" sz="1600" dirty="0"/>
              <a:t> </a:t>
            </a:r>
            <a:r>
              <a:rPr lang="en-US" sz="1600" dirty="0" err="1"/>
              <a:t>speciálního</a:t>
            </a:r>
            <a:r>
              <a:rPr lang="en-US" sz="1600" dirty="0"/>
              <a:t> </a:t>
            </a:r>
            <a:r>
              <a:rPr lang="en-US" sz="1600" dirty="0" err="1"/>
              <a:t>pedagoga</a:t>
            </a:r>
            <a:r>
              <a:rPr lang="en-US" sz="1600" dirty="0"/>
              <a:t> </a:t>
            </a:r>
            <a:r>
              <a:rPr lang="en-US" sz="1600" dirty="0" err="1"/>
              <a:t>nebo</a:t>
            </a:r>
            <a:r>
              <a:rPr lang="en-US" sz="1600" dirty="0"/>
              <a:t> </a:t>
            </a:r>
            <a:r>
              <a:rPr lang="en-US" sz="1600" dirty="0" err="1"/>
              <a:t>vychovatele</a:t>
            </a:r>
            <a:endParaRPr lang="cs-CZ" sz="1600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2C75855-6ECA-B487-C671-3C8990927C36}"/>
              </a:ext>
            </a:extLst>
          </p:cNvPr>
          <p:cNvSpPr txBox="1"/>
          <p:nvPr/>
        </p:nvSpPr>
        <p:spPr>
          <a:xfrm>
            <a:off x="7338135" y="2297979"/>
            <a:ext cx="5015881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dirty="0" err="1"/>
              <a:t>odborná</a:t>
            </a:r>
            <a:r>
              <a:rPr lang="en-US" sz="1600" dirty="0"/>
              <a:t> </a:t>
            </a:r>
            <a:r>
              <a:rPr lang="en-US" sz="1600" dirty="0" err="1"/>
              <a:t>způsobilost</a:t>
            </a:r>
            <a:r>
              <a:rPr lang="en-US" sz="1600" dirty="0"/>
              <a:t> k </a:t>
            </a:r>
            <a:r>
              <a:rPr lang="en-US" sz="1600" dirty="0" err="1"/>
              <a:t>výkonu</a:t>
            </a:r>
            <a:r>
              <a:rPr lang="en-US" sz="1600" dirty="0"/>
              <a:t> </a:t>
            </a:r>
            <a:r>
              <a:rPr lang="en-US" sz="1600" dirty="0" err="1"/>
              <a:t>povolání</a:t>
            </a:r>
            <a:r>
              <a:rPr lang="en-US" sz="1600" dirty="0"/>
              <a:t> </a:t>
            </a:r>
            <a:r>
              <a:rPr lang="en-US" sz="1600" dirty="0" err="1"/>
              <a:t>sociálního</a:t>
            </a:r>
            <a:r>
              <a:rPr lang="en-US" sz="1600" dirty="0"/>
              <a:t> </a:t>
            </a:r>
            <a:r>
              <a:rPr lang="en-US" sz="1600" dirty="0" err="1"/>
              <a:t>pracovníka</a:t>
            </a:r>
            <a:r>
              <a:rPr lang="en-US" sz="1600" dirty="0"/>
              <a:t> </a:t>
            </a:r>
            <a:r>
              <a:rPr lang="en-US" sz="1600" dirty="0" err="1"/>
              <a:t>nebo</a:t>
            </a:r>
            <a:r>
              <a:rPr lang="en-US" sz="1600" dirty="0"/>
              <a:t> </a:t>
            </a:r>
            <a:r>
              <a:rPr lang="en-US" sz="1600" dirty="0" err="1"/>
              <a:t>odborná</a:t>
            </a:r>
            <a:r>
              <a:rPr lang="en-US" sz="1600" dirty="0"/>
              <a:t> </a:t>
            </a:r>
            <a:r>
              <a:rPr lang="en-US" sz="1600" dirty="0" err="1"/>
              <a:t>způsobilost</a:t>
            </a:r>
            <a:r>
              <a:rPr lang="en-US" sz="1600" dirty="0"/>
              <a:t> </a:t>
            </a:r>
            <a:r>
              <a:rPr lang="en-US" sz="1600" dirty="0" err="1"/>
              <a:t>pracovníka</a:t>
            </a:r>
            <a:r>
              <a:rPr lang="en-US" sz="1600" dirty="0"/>
              <a:t> v </a:t>
            </a:r>
            <a:r>
              <a:rPr lang="en-US" sz="1600" dirty="0" err="1"/>
              <a:t>sociálních</a:t>
            </a:r>
            <a:r>
              <a:rPr lang="en-US" sz="1600" dirty="0"/>
              <a:t> </a:t>
            </a:r>
            <a:r>
              <a:rPr lang="en-US" sz="1600" dirty="0" err="1"/>
              <a:t>službách</a:t>
            </a:r>
            <a:r>
              <a:rPr lang="en-US" sz="1600" dirty="0"/>
              <a:t> se </a:t>
            </a:r>
            <a:r>
              <a:rPr lang="en-US" sz="1600" dirty="0" err="1"/>
              <a:t>středním</a:t>
            </a:r>
            <a:r>
              <a:rPr lang="en-US" sz="1600" dirty="0"/>
              <a:t> </a:t>
            </a:r>
            <a:r>
              <a:rPr lang="en-US" sz="1600" dirty="0" err="1"/>
              <a:t>vzděláním</a:t>
            </a:r>
            <a:r>
              <a:rPr lang="en-US" sz="1600" dirty="0"/>
              <a:t> s </a:t>
            </a:r>
            <a:r>
              <a:rPr lang="en-US" sz="1600" dirty="0" err="1"/>
              <a:t>maturitní</a:t>
            </a:r>
            <a:r>
              <a:rPr lang="en-US" sz="1600" dirty="0"/>
              <a:t> </a:t>
            </a:r>
            <a:r>
              <a:rPr lang="en-US" sz="1600" dirty="0" err="1"/>
              <a:t>zkouškou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81987494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 descr="Obsah obrázku klipart, Grafika, ilustrace, kreslené&#10;&#10;Popis byl vytvořen automaticky">
            <a:extLst>
              <a:ext uri="{FF2B5EF4-FFF2-40B4-BE49-F238E27FC236}">
                <a16:creationId xmlns:a16="http://schemas.microsoft.com/office/drawing/2014/main" id="{63CB73FA-1B57-1CF1-061D-E0F7761215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51" y="4341528"/>
            <a:ext cx="9614544" cy="1271166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tabLst>
                <a:tab pos="2241550" algn="l"/>
              </a:tabLst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nejméně 8 hodin za kalendářní rok</a:t>
            </a:r>
          </a:p>
          <a:p>
            <a:pPr>
              <a:spcBef>
                <a:spcPts val="1800"/>
              </a:spcBef>
              <a:tabLst>
                <a:tab pos="2241550" algn="l"/>
              </a:tabLst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absolvování kurzu první pomoci zaměřeného na dětský věk alespoň jednou za 2 kalendářní roky</a:t>
            </a:r>
          </a:p>
          <a:p>
            <a:pPr>
              <a:spcBef>
                <a:spcPts val="1800"/>
              </a:spcBef>
              <a:tabLst>
                <a:tab pos="2241550" algn="l"/>
              </a:tabLst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  <a:tabLst>
                <a:tab pos="2241550" algn="l"/>
              </a:tabLst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>
                <a:latin typeface="Arial Black" panose="020B0A04020102020204" pitchFamily="34" charset="0"/>
              </a:rPr>
              <a:t>7</a:t>
            </a:fld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A7144808-61AD-4DAA-7D54-FEAB234CCA05}"/>
              </a:ext>
            </a:extLst>
          </p:cNvPr>
          <p:cNvSpPr txBox="1">
            <a:spLocks/>
          </p:cNvSpPr>
          <p:nvPr/>
        </p:nvSpPr>
        <p:spPr>
          <a:xfrm>
            <a:off x="839416" y="3257971"/>
            <a:ext cx="84843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Další vzdělávání pečujících osob</a:t>
            </a:r>
            <a:endParaRPr lang="cs-CZ" sz="3200" b="1" dirty="0">
              <a:latin typeface="Arial Black" panose="020B0A04020102020204" pitchFamily="34" charset="0"/>
            </a:endParaRPr>
          </a:p>
        </p:txBody>
      </p:sp>
      <p:sp>
        <p:nvSpPr>
          <p:cNvPr id="2" name="Zástupný obsah 2">
            <a:extLst>
              <a:ext uri="{FF2B5EF4-FFF2-40B4-BE49-F238E27FC236}">
                <a16:creationId xmlns:a16="http://schemas.microsoft.com/office/drawing/2014/main" id="{B81F29B4-3AD1-9692-C793-EC3E4DC52DDA}"/>
              </a:ext>
            </a:extLst>
          </p:cNvPr>
          <p:cNvSpPr txBox="1">
            <a:spLocks/>
          </p:cNvSpPr>
          <p:nvPr/>
        </p:nvSpPr>
        <p:spPr>
          <a:xfrm>
            <a:off x="707976" y="1414810"/>
            <a:ext cx="9614544" cy="22302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tabLst>
                <a:tab pos="2241550" algn="l"/>
              </a:tabLst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alespoň 1 pečující osoba s odbornou způsobilostí ve zdravotnické oblasti a nebo s PK Chůva pro děti v DS</a:t>
            </a:r>
          </a:p>
          <a:p>
            <a:pPr>
              <a:spcBef>
                <a:spcPts val="1800"/>
              </a:spcBef>
              <a:tabLst>
                <a:tab pos="2241550" algn="l"/>
              </a:tabLst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Po děti starší 3 let alespoň 20 hod. týdně osoba s odbornou kvalifikací v pedagogické oblasti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23DF1C95-5A77-C583-462D-B1A7EEE10495}"/>
              </a:ext>
            </a:extLst>
          </p:cNvPr>
          <p:cNvSpPr txBox="1">
            <a:spLocks/>
          </p:cNvSpPr>
          <p:nvPr/>
        </p:nvSpPr>
        <p:spPr>
          <a:xfrm>
            <a:off x="839416" y="313968"/>
            <a:ext cx="84843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Zákonné požadavky</a:t>
            </a:r>
            <a:endParaRPr lang="cs-CZ" sz="32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936513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 descr="Obsah obrázku klipart, Grafika, ilustrace, grafický design&#10;&#10;Popis byl vytvořen automaticky">
            <a:extLst>
              <a:ext uri="{FF2B5EF4-FFF2-40B4-BE49-F238E27FC236}">
                <a16:creationId xmlns:a16="http://schemas.microsoft.com/office/drawing/2014/main" id="{BED32756-BA5D-E247-CF8C-E6CF5AF0EB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640"/>
            <a:ext cx="12192000" cy="68580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549677"/>
            <a:ext cx="10009112" cy="4989235"/>
          </a:xfrm>
        </p:spPr>
        <p:txBody>
          <a:bodyPr>
            <a:noAutofit/>
          </a:bodyPr>
          <a:lstStyle/>
          <a:p>
            <a:pPr lvl="1">
              <a:spcBef>
                <a:spcPts val="1800"/>
              </a:spcBef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nárokové stabilní a předvídatelné financování dle uzavřených smluv s rodiči</a:t>
            </a:r>
          </a:p>
          <a:p>
            <a:pPr lvl="1">
              <a:spcBef>
                <a:spcPts val="1800"/>
              </a:spcBef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příspěvek na provoz dětské skupiny na obsazené kapacitní místo 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(daný provozní den alespoň 3 souvislé hodiny obsazeno jedním dítětem 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– prokazuje se uzavřenou smlouvou)</a:t>
            </a:r>
          </a:p>
          <a:p>
            <a:pPr lvl="1">
              <a:spcBef>
                <a:spcPts val="1800"/>
              </a:spcBef>
            </a:pPr>
            <a:r>
              <a:rPr lang="cs-CZ" sz="1800" b="1" dirty="0">
                <a:latin typeface="Arial Black" panose="020B0A04020102020204" pitchFamily="34" charset="0"/>
                <a:cs typeface="Arial" panose="020B0604020202020204" pitchFamily="34" charset="0"/>
              </a:rPr>
              <a:t>Výše příspěvku:</a:t>
            </a:r>
          </a:p>
          <a:p>
            <a:pPr lvl="2">
              <a:spcBef>
                <a:spcPts val="600"/>
              </a:spcBef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u dětí do 31. 8. po dosažení 3 let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ve výši 1,7násobku normativu MŠMT pro soukromé mateřské školy, zastropovaná měsíční úhrada nákladů rodičem bez stravy</a:t>
            </a:r>
          </a:p>
          <a:p>
            <a:pPr lvl="2">
              <a:spcBef>
                <a:spcPts val="600"/>
              </a:spcBef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u starších dětí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do zahájení povinné školní docházky ve stejné výši jako normativ MŠMT pro soukromé mateřské školy</a:t>
            </a:r>
          </a:p>
          <a:p>
            <a:pPr lvl="1">
              <a:spcBef>
                <a:spcPts val="1800"/>
              </a:spcBef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obdobně normativy na stravování dětí, pokud je strava zajišťována poskytovatelem za dodržení výživových norem a toto je upraveno ve smlouvě s rodiči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>
                <a:latin typeface="Arial Black" panose="020B0A04020102020204" pitchFamily="34" charset="0"/>
              </a:rPr>
              <a:t>8</a:t>
            </a:fld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4A0587CA-0BF2-3B51-1E84-00DB02AD45A6}"/>
              </a:ext>
            </a:extLst>
          </p:cNvPr>
          <p:cNvSpPr txBox="1">
            <a:spLocks/>
          </p:cNvSpPr>
          <p:nvPr/>
        </p:nvSpPr>
        <p:spPr>
          <a:xfrm>
            <a:off x="707976" y="44624"/>
            <a:ext cx="84843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Příspěvek na provoz dětských skupin</a:t>
            </a:r>
            <a:endParaRPr lang="cs-CZ" sz="32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367524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 descr="Obsah obrázku klipart, Grafika, ilustrace, kreslené&#10;&#10;Popis byl vytvořen automaticky">
            <a:extLst>
              <a:ext uri="{FF2B5EF4-FFF2-40B4-BE49-F238E27FC236}">
                <a16:creationId xmlns:a16="http://schemas.microsoft.com/office/drawing/2014/main" id="{63CB73FA-1B57-1CF1-061D-E0F7761215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0C8D48-DC27-7266-048A-2DE362631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928" y="1365747"/>
            <a:ext cx="9614544" cy="4990603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cs-CZ" sz="1800" dirty="0">
                <a:latin typeface="Arial Black" panose="020B0A04020102020204" pitchFamily="34" charset="0"/>
                <a:cs typeface="Arial" panose="020B0604020202020204" pitchFamily="34" charset="0"/>
              </a:rPr>
              <a:t>Žádost o příspěvek se podává v průběhu roku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na který se žádá</a:t>
            </a:r>
          </a:p>
          <a:p>
            <a:pPr>
              <a:spcBef>
                <a:spcPts val="1800"/>
              </a:spcBef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Výplata příspěvku probíhá ve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třech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zálohách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 následně dochází ke zúčtování 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příspěvku dle každoměsíčních dat od poskytovatele (do 5. dne následujícího měsíce, 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možnost dodatečného oznámení v případě zmeškání termínu)</a:t>
            </a:r>
          </a:p>
          <a:p>
            <a:pPr>
              <a:spcBef>
                <a:spcPts val="1800"/>
              </a:spcBef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Veškeré úkony jsou řešeny skrze </a:t>
            </a:r>
            <a:r>
              <a:rPr lang="cs-CZ" sz="1800" b="1" dirty="0">
                <a:latin typeface="Arial Black" panose="020B0A04020102020204" pitchFamily="34" charset="0"/>
                <a:cs typeface="Arial" panose="020B0604020202020204" pitchFamily="34" charset="0"/>
              </a:rPr>
              <a:t>elektronickou aplikaci MPSV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cs-CZ" sz="1800" b="1" dirty="0">
                <a:latin typeface="Arial Black" panose="020B0A04020102020204" pitchFamily="34" charset="0"/>
                <a:cs typeface="Arial" panose="020B0604020202020204" pitchFamily="34" charset="0"/>
              </a:rPr>
              <a:t>Financování běžných výdajů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které souvisejí s poskytováním služby péče o dítě v DS 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– mzdové výdaje, výdaje na další povinné vzdělávání pečujících osob, výdaje na stravování, další provozní výdaje</a:t>
            </a:r>
          </a:p>
          <a:p>
            <a:pPr>
              <a:spcBef>
                <a:spcPts val="1800"/>
              </a:spcBef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Při přerušení poskytování služby poskytovatelem náleží příspěvek v délce „pěti týdnů“, </a:t>
            </a:r>
            <a:b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resp. 5x počet provozních dnů v týdnu</a:t>
            </a:r>
          </a:p>
          <a:p>
            <a:pPr>
              <a:spcBef>
                <a:spcPts val="1800"/>
              </a:spcBef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Rodič dítěte musí mít vazbu na trh práce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DDCA2B7-F9A2-1416-C1F9-6E76A2B32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9956C-866F-4493-8F9C-A5006B7E37B2}" type="slidenum">
              <a:rPr lang="cs-CZ" smtClean="0">
                <a:latin typeface="Arial Black" panose="020B0A04020102020204" pitchFamily="34" charset="0"/>
              </a:rPr>
              <a:t>9</a:t>
            </a:fld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A7144808-61AD-4DAA-7D54-FEAB234CCA05}"/>
              </a:ext>
            </a:extLst>
          </p:cNvPr>
          <p:cNvSpPr txBox="1">
            <a:spLocks/>
          </p:cNvSpPr>
          <p:nvPr/>
        </p:nvSpPr>
        <p:spPr>
          <a:xfrm>
            <a:off x="707976" y="44624"/>
            <a:ext cx="84843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Příspěvek na provoz dětských skupin</a:t>
            </a:r>
            <a:endParaRPr lang="cs-CZ" sz="32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775340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13722</TotalTime>
  <Words>1132</Words>
  <Application>Microsoft Office PowerPoint</Application>
  <PresentationFormat>Širokoúhlá obrazovka</PresentationFormat>
  <Paragraphs>164</Paragraphs>
  <Slides>17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Courier New</vt:lpstr>
      <vt:lpstr>Montserrat-Bold</vt:lpstr>
      <vt:lpstr>Montserrat-Medium</vt:lpstr>
      <vt:lpstr>pt_sans</vt:lpstr>
      <vt:lpstr>Slabo 27px</vt:lpstr>
      <vt:lpstr>Wingdings</vt:lpstr>
      <vt:lpstr>Motiv Office</vt:lpstr>
      <vt:lpstr>Prezentace aplikace PowerPoint</vt:lpstr>
      <vt:lpstr>Prezentace aplikace PowerPoint</vt:lpstr>
      <vt:lpstr>Prezentace aplikace PowerPoint</vt:lpstr>
      <vt:lpstr>Dětská skupina  - podmínky poskytování služby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Müllerová Andrea (MPSV)</dc:creator>
  <cp:lastModifiedBy>Lacinová Alexandra Mgr. (MPSV)</cp:lastModifiedBy>
  <cp:revision>586</cp:revision>
  <cp:lastPrinted>2024-03-18T15:39:55Z</cp:lastPrinted>
  <dcterms:created xsi:type="dcterms:W3CDTF">2018-01-19T11:49:57Z</dcterms:created>
  <dcterms:modified xsi:type="dcterms:W3CDTF">2024-05-20T15:02:34Z</dcterms:modified>
</cp:coreProperties>
</file>