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94" r:id="rId3"/>
    <p:sldId id="285" r:id="rId4"/>
    <p:sldId id="291" r:id="rId5"/>
    <p:sldId id="292" r:id="rId6"/>
    <p:sldId id="293" r:id="rId7"/>
    <p:sldId id="295" r:id="rId8"/>
    <p:sldId id="267" r:id="rId9"/>
  </p:sldIdLst>
  <p:sldSz cx="9144000" cy="5143500" type="screen16x9"/>
  <p:notesSz cx="6799263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5EA"/>
    <a:srgbClr val="004B8D"/>
    <a:srgbClr val="B9E0F7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117" autoAdjust="0"/>
  </p:normalViewPr>
  <p:slideViewPr>
    <p:cSldViewPr snapToGrid="0" snapToObjects="1">
      <p:cViewPr varScale="1">
        <p:scale>
          <a:sx n="171" d="100"/>
          <a:sy n="171" d="100"/>
        </p:scale>
        <p:origin x="1470" y="144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1374" y="12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11721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345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03.04.2024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3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345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5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03.04.2024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5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sz="1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6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Aft>
                <a:spcPts val="800"/>
              </a:spcAf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7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88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17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50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Aft>
                <a:spcPts val="800"/>
              </a:spcAft>
            </a:pPr>
            <a:endParaRPr lang="cs-CZ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53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08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Bude z čeho stavět?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yklujmestavby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499763"/>
            <a:ext cx="8418512" cy="1846659"/>
          </a:xfrm>
        </p:spPr>
        <p:txBody>
          <a:bodyPr/>
          <a:lstStyle/>
          <a:p>
            <a:r>
              <a:rPr lang="cs-CZ" dirty="0"/>
              <a:t>IDEOVÁ SNÍDANĚ O INVESTIČNÍM ROZVOJI MĚST A OBCÍ</a:t>
            </a:r>
            <a:br>
              <a:rPr lang="cs-CZ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1950" y="664415"/>
            <a:ext cx="8418512" cy="105844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Bude z čeho stavět?</a:t>
            </a:r>
          </a:p>
          <a:p>
            <a:endParaRPr lang="cs-CZ" sz="1050" dirty="0"/>
          </a:p>
          <a:p>
            <a:endParaRPr lang="cs-CZ" dirty="0"/>
          </a:p>
          <a:p>
            <a:endParaRPr lang="cs-CZ" sz="1000" dirty="0"/>
          </a:p>
          <a:p>
            <a:r>
              <a:rPr lang="cs-CZ" sz="2000" dirty="0"/>
              <a:t>CEEC, CAMP </a:t>
            </a:r>
          </a:p>
          <a:p>
            <a:r>
              <a:rPr lang="cs-CZ" sz="2000" dirty="0"/>
              <a:t>3. dubna 2024</a:t>
            </a:r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FE445-3C1A-4D6B-980A-78C4297A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42175"/>
            <a:ext cx="8418512" cy="430887"/>
          </a:xfrm>
        </p:spPr>
        <p:txBody>
          <a:bodyPr/>
          <a:lstStyle/>
          <a:p>
            <a:r>
              <a:rPr lang="cs-CZ" sz="2800" b="1" dirty="0"/>
              <a:t>Situace v ČR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A1FC76-7814-4B59-8BAF-D3C84D3BF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347136"/>
            <a:ext cx="8416924" cy="4078813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Kamenolomy:</a:t>
            </a:r>
          </a:p>
          <a:p>
            <a:pPr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225 aktivních, z toho 207 vykazuje produkci</a:t>
            </a:r>
          </a:p>
          <a:p>
            <a:pPr algn="just">
              <a:lnSpc>
                <a:spcPts val="1700"/>
              </a:lnSpc>
            </a:pP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roční produkce 2021- 16,6 mil. 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cs-CZ" sz="1800" baseline="30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cs-CZ" sz="1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cs-CZ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zásoby s povolenou těžbou - 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498mil. 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cs-CZ" sz="1800" baseline="30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cs-CZ" sz="1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ěžba a 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spotřeba v posledních 10 letech výrazně roste</a:t>
            </a:r>
          </a:p>
          <a:p>
            <a:pPr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povolovac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í proces v současné době zabere 7-10 let</a:t>
            </a:r>
          </a:p>
          <a:p>
            <a:pPr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pořízení nového 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těžebního vybavení provozovny – 100 mil. Kč</a:t>
            </a:r>
            <a:endParaRPr lang="cs-CZ" sz="180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8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Pískovny:</a:t>
            </a:r>
          </a:p>
          <a:p>
            <a:pPr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od 1993 otevřeny </a:t>
            </a:r>
            <a:r>
              <a:rPr lang="cs-CZ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lokální pískovny 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cs-CZ" sz="18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podsypové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a zásypové materiály) a </a:t>
            </a:r>
            <a:r>
              <a:rPr lang="cs-CZ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velkokapacitní pískovny a štěrkovny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(betonářské a maltové písky)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cs-CZ" sz="1500" b="0" i="1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zdroj: Studie dostupnosti kameniva pro plánované stavby dálnic a silnic I. tříd a železniční infrastruktury, zpracováno pro Ředitelství silnic a dálnic ČR z roku 2022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cs-CZ" sz="2100" b="0" i="1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A08B6F-614A-4718-9AAE-B638C3A98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783" y="457618"/>
            <a:ext cx="1997671" cy="131808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B6A99C4-F275-440C-9D22-E9315AC8B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791" y="1956120"/>
            <a:ext cx="1997671" cy="11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FE445-3C1A-4D6B-980A-78C4297A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42175"/>
            <a:ext cx="8418512" cy="492443"/>
          </a:xfrm>
        </p:spPr>
        <p:txBody>
          <a:bodyPr/>
          <a:lstStyle/>
          <a:p>
            <a:r>
              <a:rPr lang="cs-CZ" sz="3200" b="1" dirty="0"/>
              <a:t>Novela liniového zákona</a:t>
            </a:r>
            <a:endParaRPr lang="cs-CZ" sz="1700" b="1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A1FC76-7814-4B59-8BAF-D3C84D3BF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44" y="807847"/>
            <a:ext cx="8418512" cy="352780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změna za účelem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urychlení a zjednodušení povolovacích procesů,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to včetně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možností vyvlastnění pro těžební infrastrukturu</a:t>
            </a:r>
          </a:p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horního zákona (HZ) se zavádí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nové pojmy a definice:</a:t>
            </a:r>
          </a:p>
          <a:p>
            <a:pPr lvl="1" algn="just">
              <a:lnSpc>
                <a:spcPts val="1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kritické vyhrazené nerosty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(…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nerosty, z nichž je možno průmyslově vyrábět 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vápenec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nevyhrazené nerosty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stavebního kamene a štěrkopísku,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nachází-li se na výhradních ložiskách)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ts val="1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ožisko strategického významu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 mimořádný význam pro zajištění surovinové nebo energetické bezpečnosti státu nebo pro uskutečnění staveb podle liniového zákona)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HZ řeší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vyvlastňovací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titul (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odejmout nebo omezit vlastnické právo k pozemku nebo ke stavbě nebo právo odpovídající věcnému břemenu k pozemku nebo ke stavbě potřebným k uskutečnění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just">
              <a:lnSpc>
                <a:spcPts val="1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a) otvírky, přípravy a dobývání ložiska strategického významu, na němž byl stanoven dobývací prostor, nebo</a:t>
            </a:r>
          </a:p>
          <a:p>
            <a:pPr lvl="1" algn="just">
              <a:lnSpc>
                <a:spcPts val="1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b) zvláštních zásahů do zemské kůry (</a:t>
            </a:r>
            <a:r>
              <a:rPr lang="cs-CZ" sz="1900" dirty="0"/>
              <a:t>podzemní zásobníky plynů nebo kapalin, ukládání radioaktivních a jiných odpadů, průmyslové využívání tepelné energie, ukládání oxidu uhličitého do přírodních horninových struktur…)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384F5F-B858-43CF-8A21-1C5108D1C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873" y="129227"/>
            <a:ext cx="1289573" cy="9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FE445-3C1A-4D6B-980A-78C4297A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42175"/>
            <a:ext cx="8418512" cy="492443"/>
          </a:xfrm>
        </p:spPr>
        <p:txBody>
          <a:bodyPr/>
          <a:lstStyle/>
          <a:p>
            <a:r>
              <a:rPr lang="cs-CZ" sz="3200" b="1" dirty="0"/>
              <a:t>Novela liniového zákona</a:t>
            </a:r>
            <a:endParaRPr lang="cs-CZ" sz="1700" b="1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A1FC76-7814-4B59-8BAF-D3C84D3BF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389566"/>
            <a:ext cx="8228201" cy="352780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„Kritické nerosty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jsou radioaktivní nerosty, všechny druhy ropy a hořlavého zemního plynu (uhlovodíky), nerosty, z nichž je možno průmyslově vyrábět kovy,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vápenec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pokud je vhodný k chemicko-technologickému zpracování, nerosty, z nichž je možno průmyslově vyrábět prvky vzácných zemin a prvky s vlastnostmi polovodičů, a nevyhrazené nerosty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stavebního kamene a štěrkopísku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nachází-li se tyto nevyhrazené nerosty na ložiskách, které se považují za výhradní.“</a:t>
            </a:r>
          </a:p>
          <a:p>
            <a:pPr lvl="1" algn="just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mají mimořádný význam pro zajištění surovinové nebo energetické bezpečnosti státu nebo pro uskutečnění staveb podle liniového zákona a mají strategický význam</a:t>
            </a:r>
          </a:p>
          <a:p>
            <a:pPr lvl="1" algn="just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kritické nerosty se budou vztahovat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zvláštní postupy,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Ložiskem strategického významu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ložisko kritických nerostů, které má mimořádný význam pro zajištění surovinové nebo energetické bezpečnosti státu nebo pro uskutečnění staveb podle liniového zákona“.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just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ložiska strategického významu stanoví vláda nařízením</a:t>
            </a:r>
          </a:p>
          <a:p>
            <a:pPr lvl="1" algn="just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zkrácení lhůt pro vyřízení rozkladu, Český báňský úřad rozhodne do 2 měsíců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F4E3D3-158F-44CA-960C-13048FDDC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648" y="3358509"/>
            <a:ext cx="1129467" cy="11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FE445-3C1A-4D6B-980A-78C4297A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42175"/>
            <a:ext cx="8418512" cy="492443"/>
          </a:xfrm>
        </p:spPr>
        <p:txBody>
          <a:bodyPr/>
          <a:lstStyle/>
          <a:p>
            <a:r>
              <a:rPr lang="cs-CZ" sz="3200" b="1" dirty="0"/>
              <a:t>Urychlení správních postupů </a:t>
            </a:r>
            <a:endParaRPr lang="cs-CZ" sz="1700" b="1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A1FC76-7814-4B59-8BAF-D3C84D3BF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480" y="752992"/>
            <a:ext cx="8416924" cy="3527806"/>
          </a:xfrm>
        </p:spPr>
        <p:txBody>
          <a:bodyPr>
            <a:normAutofit/>
          </a:bodyPr>
          <a:lstStyle/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HZ doplněny speciální úpravy pro správní řízení o stanovení dobývacích prostorů a povolování hornické činnosti</a:t>
            </a:r>
          </a:p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ložiska strategického významu se nově navrhuje jako věcně příslušný správní orgán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Český báňský úřad</a:t>
            </a:r>
          </a:p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zkracují se lhůty pro vyřízení rozkladu</a:t>
            </a:r>
          </a:p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rozhodování o ložiscích strategického významu do 2 měsíců</a:t>
            </a:r>
          </a:p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urychlení povolování staveb souvisejících s těžbou kamene a štěrkopísku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stanovení dobývacího prostoru a povolení hornické činnosti (možnost vyvlastnění při  střetů zájmů)</a:t>
            </a:r>
          </a:p>
          <a:p>
            <a:pPr marL="0" indent="0" algn="just">
              <a:lnSpc>
                <a:spcPts val="15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*platí pouze pro ložiska strategického významu, která stanoví vláda svým nařízením.</a:t>
            </a:r>
          </a:p>
          <a:p>
            <a:pPr marL="0" indent="0" algn="just">
              <a:lnSpc>
                <a:spcPts val="1500"/>
              </a:lnSpc>
              <a:spcAft>
                <a:spcPts val="800"/>
              </a:spcAft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86DFAD-9435-4145-BFAA-248C652F1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980" y="1964196"/>
            <a:ext cx="859515" cy="8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2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FE445-3C1A-4D6B-980A-78C4297A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42175"/>
            <a:ext cx="8418512" cy="430887"/>
          </a:xfrm>
        </p:spPr>
        <p:txBody>
          <a:bodyPr/>
          <a:lstStyle/>
          <a:p>
            <a:r>
              <a:rPr lang="cs-CZ" sz="2800" b="1" dirty="0"/>
              <a:t>Jak zajistit dostatek kameniva pro strategické stavby?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A1FC76-7814-4B59-8BAF-D3C84D3BF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347137"/>
            <a:ext cx="8416924" cy="35278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kvantifikovat vývoj potřeby v dostatečném časovém předstihu</a:t>
            </a: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oslovit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MŽP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které prostřednictvím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České geologické služby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navrhne nejvhodnější ložisko pro budoucí těžbu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návrh nařízení vlády na prohlášení tohoto ložiska za ložisko strategického významu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dodavatelů zjistit možnosti výroby a podíl jednotlivých frakcí, použitou technologii úpravárenské linky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provést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přepočty zásob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současné metodiky hodnocení zásob (→ dodavatelé, Těžební unie)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59BB0D-B321-478F-B94A-1EC3E304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20" y="1144527"/>
            <a:ext cx="2941320" cy="14272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A142CF-B076-4AC1-815E-81AC93CC2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610" y="1002260"/>
            <a:ext cx="2275523" cy="12273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9E93E10-9FD0-4741-A349-E94D9CCD1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603" y="876092"/>
            <a:ext cx="2764033" cy="169565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7B2781C-CC68-4F90-94EB-199403ADE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490" y="3874943"/>
            <a:ext cx="1209911" cy="4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FE445-3C1A-4D6B-980A-78C4297A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42175"/>
            <a:ext cx="8418512" cy="430887"/>
          </a:xfrm>
        </p:spPr>
        <p:txBody>
          <a:bodyPr/>
          <a:lstStyle/>
          <a:p>
            <a:r>
              <a:rPr lang="cs-CZ" sz="2800" b="1" dirty="0"/>
              <a:t>Recyklace a ekologie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A1FC76-7814-4B59-8BAF-D3C84D3BF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347136"/>
            <a:ext cx="8416924" cy="4015313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600" dirty="0">
                <a:effectLst/>
                <a:ea typeface="Times New Roman" panose="02020603050405020304" pitchFamily="18" charset="0"/>
              </a:rPr>
              <a:t>ekologické řešené využívání </a:t>
            </a:r>
            <a:r>
              <a:rPr lang="cs-CZ" sz="1600" b="1" dirty="0">
                <a:effectLst/>
                <a:ea typeface="Times New Roman" panose="02020603050405020304" pitchFamily="18" charset="0"/>
              </a:rPr>
              <a:t>místních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ložisek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600" dirty="0">
                <a:effectLst/>
                <a:ea typeface="Times New Roman" panose="02020603050405020304" pitchFamily="18" charset="0"/>
              </a:rPr>
              <a:t>minimalizace ekologické zátěže dopravou surovin na velké vzdálenosti (30-50 km max)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600" dirty="0">
                <a:ea typeface="Times New Roman" panose="02020603050405020304" pitchFamily="18" charset="0"/>
              </a:rPr>
              <a:t>použití recyklovaných materiálů, tam kde je to možné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600" dirty="0"/>
              <a:t>připravují se vyhlášky k zákonu o odpadech č. 541/2020 Sb. Cílem je materiálové využití stavebního a demoličního odpadu.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cs-CZ" sz="1600" dirty="0"/>
              <a:t>po </a:t>
            </a:r>
            <a:r>
              <a:rPr lang="en-US" sz="1600" dirty="0" err="1"/>
              <a:t>Vyhláš</a:t>
            </a:r>
            <a:r>
              <a:rPr lang="cs-CZ" sz="1600" dirty="0" err="1"/>
              <a:t>ce</a:t>
            </a:r>
            <a:r>
              <a:rPr lang="en-US" sz="1600" dirty="0"/>
              <a:t> č. 283/2023 Sb. </a:t>
            </a:r>
            <a:r>
              <a:rPr lang="cs-CZ" sz="1600" dirty="0"/>
              <a:t>pro asfaltové směsi budou následovat vyhlášky pro další kategorie odpadu (</a:t>
            </a:r>
            <a:r>
              <a:rPr lang="cs-CZ" sz="1600" dirty="0">
                <a:effectLst/>
                <a:ea typeface="Calibri" panose="020F0502020204030204" pitchFamily="34" charset="0"/>
              </a:rPr>
              <a:t>kámen, betony, cihly, případně VEP a strusky)</a:t>
            </a:r>
            <a:r>
              <a:rPr lang="en-US" sz="1600" dirty="0"/>
              <a:t> </a:t>
            </a:r>
            <a:endParaRPr lang="cs-CZ" sz="1600" dirty="0"/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Webový</a:t>
            </a:r>
            <a:r>
              <a:rPr lang="en-US" sz="1600" b="1" dirty="0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katalog</a:t>
            </a:r>
            <a:r>
              <a:rPr lang="en-US" sz="1600" dirty="0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výrobků</a:t>
            </a:r>
            <a:r>
              <a:rPr lang="en-US" sz="1600" dirty="0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materiálů</a:t>
            </a:r>
            <a:r>
              <a:rPr lang="en-US" sz="1600" dirty="0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 s </a:t>
            </a:r>
            <a:r>
              <a:rPr lang="en-US" sz="1600" dirty="0" err="1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obsahem</a:t>
            </a:r>
            <a:r>
              <a:rPr lang="en-US" sz="1600" dirty="0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druhotných</a:t>
            </a:r>
            <a:r>
              <a:rPr lang="en-US" sz="1600" dirty="0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surovin</a:t>
            </a:r>
            <a:r>
              <a:rPr lang="cs-CZ" sz="1600" dirty="0">
                <a:solidFill>
                  <a:srgbClr val="52525B"/>
                </a:solidFill>
                <a:effectLst/>
                <a:ea typeface="Calibri" panose="020F0502020204030204" pitchFamily="34" charset="0"/>
              </a:rPr>
              <a:t> - </a:t>
            </a:r>
            <a:r>
              <a:rPr lang="en-US" sz="1600" u="sng" dirty="0">
                <a:solidFill>
                  <a:srgbClr val="004B8D"/>
                </a:solidFill>
                <a:effectLst/>
                <a:ea typeface="Calibri" panose="020F0502020204030204" pitchFamily="34" charset="0"/>
                <a:hlinkClick r:id="rId3"/>
              </a:rPr>
              <a:t>http://www.recyklujmestavby.cz/</a:t>
            </a:r>
            <a:endParaRPr lang="cs-CZ" sz="1600" u="sng" dirty="0">
              <a:solidFill>
                <a:srgbClr val="004B8D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u="sng" dirty="0">
              <a:solidFill>
                <a:srgbClr val="004B8D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</a:endParaRPr>
          </a:p>
          <a:p>
            <a:pPr marL="0" indent="0">
              <a:lnSpc>
                <a:spcPts val="15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CF209B2-1AED-4BE0-BDED-2CB695200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879" y="2571750"/>
            <a:ext cx="2384693" cy="13338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46072B4-4854-4B2E-89F7-DE8810D78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359" y="3108142"/>
            <a:ext cx="2384694" cy="13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8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2462213"/>
          </a:xfrm>
        </p:spPr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odrá B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 s číslováním</Template>
  <TotalTime>8352</TotalTime>
  <Words>716</Words>
  <Application>Microsoft Office PowerPoint</Application>
  <PresentationFormat>Předvádění na obrazovce (16:9)</PresentationFormat>
  <Paragraphs>76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Prezentace modrá B</vt:lpstr>
      <vt:lpstr>IDEOVÁ SNÍDANĚ O INVESTIČNÍM ROZVOJI MĚST A OBCÍ </vt:lpstr>
      <vt:lpstr>Situace v ČR</vt:lpstr>
      <vt:lpstr>Novela liniového zákona</vt:lpstr>
      <vt:lpstr>Novela liniového zákona</vt:lpstr>
      <vt:lpstr>Urychlení správních postupů </vt:lpstr>
      <vt:lpstr>Jak zajistit dostatek kameniva pro strategické stavby?</vt:lpstr>
      <vt:lpstr>Recyklace a ekologie</vt:lpstr>
      <vt:lpstr>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Aktivity MPO ve vztahu k dřevostavbám</dc:title>
  <dc:creator>Novotná Lenka</dc:creator>
  <cp:lastModifiedBy>Vintrová Eva</cp:lastModifiedBy>
  <cp:revision>221</cp:revision>
  <cp:lastPrinted>2024-03-28T10:23:31Z</cp:lastPrinted>
  <dcterms:created xsi:type="dcterms:W3CDTF">2023-02-28T07:49:10Z</dcterms:created>
  <dcterms:modified xsi:type="dcterms:W3CDTF">2024-04-03T11:26:24Z</dcterms:modified>
</cp:coreProperties>
</file>