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3" r:id="rId3"/>
    <p:sldId id="276" r:id="rId4"/>
    <p:sldId id="277" r:id="rId5"/>
    <p:sldId id="278" r:id="rId6"/>
    <p:sldId id="279" r:id="rId7"/>
    <p:sldId id="282" r:id="rId8"/>
    <p:sldId id="283" r:id="rId9"/>
    <p:sldId id="280" r:id="rId10"/>
    <p:sldId id="284" r:id="rId11"/>
    <p:sldId id="281" r:id="rId12"/>
    <p:sldId id="274" r:id="rId13"/>
    <p:sldId id="257" r:id="rId14"/>
    <p:sldId id="258" r:id="rId15"/>
    <p:sldId id="272" r:id="rId16"/>
    <p:sldId id="263" r:id="rId17"/>
    <p:sldId id="271" r:id="rId18"/>
  </p:sldIdLst>
  <p:sldSz cx="9144000" cy="6858000" type="screen4x3"/>
  <p:notesSz cx="6799263" cy="9929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02FFB-27CD-4D09-B630-9139757631F9}" type="datetimeFigureOut">
              <a:rPr lang="cs-CZ" smtClean="0"/>
              <a:t>20.05.2024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F7F62-4B86-42AA-BDC0-39B0E49146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4603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3DB70-A3B0-48C7-B20F-6E6A73D1A4F0}" type="datetimeFigureOut">
              <a:rPr lang="cs-CZ" smtClean="0"/>
              <a:pPr/>
              <a:t>20.05.2024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7C488-EAFA-4C7A-8981-D864CB14144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2520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0A462-924F-4950-94CA-17F48D67439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7447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0A462-924F-4950-94CA-17F48D67439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2741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0A462-924F-4950-94CA-17F48D674399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9116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0A462-924F-4950-94CA-17F48D67439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7454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0A462-924F-4950-94CA-17F48D67439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8035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0A462-924F-4950-94CA-17F48D67439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3825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C488-EAFA-4C7A-8981-D864CB141443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0286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1100-0084-4DBD-AB64-12BB09D75C53}" type="datetimeFigureOut">
              <a:rPr lang="cs-CZ" smtClean="0"/>
              <a:pPr/>
              <a:t>20.05.2024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D3138-464C-4590-9F76-FB5581CD46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1100-0084-4DBD-AB64-12BB09D75C53}" type="datetimeFigureOut">
              <a:rPr lang="cs-CZ" smtClean="0"/>
              <a:pPr/>
              <a:t>20.05.2024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D3138-464C-4590-9F76-FB5581CD46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1100-0084-4DBD-AB64-12BB09D75C53}" type="datetimeFigureOut">
              <a:rPr lang="cs-CZ" smtClean="0"/>
              <a:pPr/>
              <a:t>20.05.2024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D3138-464C-4590-9F76-FB5581CD46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1100-0084-4DBD-AB64-12BB09D75C53}" type="datetimeFigureOut">
              <a:rPr lang="cs-CZ" smtClean="0"/>
              <a:pPr/>
              <a:t>20.05.2024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D3138-464C-4590-9F76-FB5581CD46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1100-0084-4DBD-AB64-12BB09D75C53}" type="datetimeFigureOut">
              <a:rPr lang="cs-CZ" smtClean="0"/>
              <a:pPr/>
              <a:t>20.05.2024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D3138-464C-4590-9F76-FB5581CD46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1100-0084-4DBD-AB64-12BB09D75C53}" type="datetimeFigureOut">
              <a:rPr lang="cs-CZ" smtClean="0"/>
              <a:pPr/>
              <a:t>20.05.2024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D3138-464C-4590-9F76-FB5581CD46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1100-0084-4DBD-AB64-12BB09D75C53}" type="datetimeFigureOut">
              <a:rPr lang="cs-CZ" smtClean="0"/>
              <a:pPr/>
              <a:t>20.05.2024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D3138-464C-4590-9F76-FB5581CD46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1100-0084-4DBD-AB64-12BB09D75C53}" type="datetimeFigureOut">
              <a:rPr lang="cs-CZ" smtClean="0"/>
              <a:pPr/>
              <a:t>20.05.2024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D3138-464C-4590-9F76-FB5581CD46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1100-0084-4DBD-AB64-12BB09D75C53}" type="datetimeFigureOut">
              <a:rPr lang="cs-CZ" smtClean="0"/>
              <a:pPr/>
              <a:t>20.05.2024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D3138-464C-4590-9F76-FB5581CD46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1100-0084-4DBD-AB64-12BB09D75C53}" type="datetimeFigureOut">
              <a:rPr lang="cs-CZ" smtClean="0"/>
              <a:pPr/>
              <a:t>20.05.2024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D3138-464C-4590-9F76-FB5581CD46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1100-0084-4DBD-AB64-12BB09D75C53}" type="datetimeFigureOut">
              <a:rPr lang="cs-CZ" smtClean="0"/>
              <a:pPr/>
              <a:t>20.05.2024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D3138-464C-4590-9F76-FB5581CD468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11100-0084-4DBD-AB64-12BB09D75C53}" type="datetimeFigureOut">
              <a:rPr lang="cs-CZ" smtClean="0"/>
              <a:pPr/>
              <a:t>20.05.2024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D3138-464C-4590-9F76-FB5581CD468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Projektové řízení přípravy a realizace  vybudování Dětské skupiny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708920"/>
            <a:ext cx="6400800" cy="3744416"/>
          </a:xfrm>
        </p:spPr>
        <p:txBody>
          <a:bodyPr/>
          <a:lstStyle/>
          <a:p>
            <a:r>
              <a:rPr lang="cs-CZ" dirty="0" smtClean="0"/>
              <a:t>Praha 20.5.2024</a:t>
            </a:r>
            <a:endParaRPr lang="cs-CZ" dirty="0"/>
          </a:p>
        </p:txBody>
      </p:sp>
      <p:pic>
        <p:nvPicPr>
          <p:cNvPr id="4" name="Obrázek 3" descr="Logo Plusprojek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061144"/>
            <a:ext cx="3349408" cy="236727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6121" y="4843580"/>
            <a:ext cx="1636279" cy="69678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714"/>
            <a:ext cx="9144000" cy="642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31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151E5B6A-F9A8-4EAD-08F6-E22FF8C309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8A9AE37-270D-3A3A-EA55-0BB1FAD98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157" y="1405995"/>
            <a:ext cx="5741795" cy="41401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1800" b="1" dirty="0">
                <a:latin typeface="+mn-lt"/>
                <a:cs typeface="Times New Roman" panose="02020603050405020304" pitchFamily="18" charset="0"/>
              </a:rPr>
              <a:t>Životní fáze a aktivity/milníky  realizace  přípravy a realizace projektů a  projektového řízení</a:t>
            </a:r>
            <a:br>
              <a:rPr lang="cs-CZ" sz="1800" b="1" dirty="0">
                <a:latin typeface="+mn-lt"/>
                <a:cs typeface="Times New Roman" panose="02020603050405020304" pitchFamily="18" charset="0"/>
              </a:rPr>
            </a:br>
            <a:r>
              <a:rPr lang="cs-CZ" sz="1800" b="1" dirty="0">
                <a:latin typeface="+mn-lt"/>
                <a:cs typeface="Times New Roman" panose="02020603050405020304" pitchFamily="18" charset="0"/>
              </a:rPr>
              <a:t/>
            </a:r>
            <a:br>
              <a:rPr lang="cs-CZ" sz="1800" b="1" dirty="0">
                <a:latin typeface="+mn-lt"/>
                <a:cs typeface="Times New Roman" panose="02020603050405020304" pitchFamily="18" charset="0"/>
              </a:rPr>
            </a:br>
            <a:r>
              <a:rPr lang="cs-CZ" sz="1800" b="1" dirty="0">
                <a:latin typeface="+mn-lt"/>
                <a:cs typeface="Times New Roman" panose="02020603050405020304" pitchFamily="18" charset="0"/>
              </a:rPr>
              <a:t>Provozní fáze projektu</a:t>
            </a:r>
            <a:br>
              <a:rPr lang="cs-CZ" sz="1800" b="1" dirty="0">
                <a:latin typeface="+mn-lt"/>
                <a:cs typeface="Times New Roman" panose="02020603050405020304" pitchFamily="18" charset="0"/>
              </a:rPr>
            </a:br>
            <a:r>
              <a:rPr lang="cs-CZ" sz="1800" b="1" dirty="0">
                <a:latin typeface="+mn-lt"/>
                <a:cs typeface="Times New Roman" panose="02020603050405020304" pitchFamily="18" charset="0"/>
              </a:rPr>
              <a:t/>
            </a:r>
            <a:br>
              <a:rPr lang="cs-CZ" sz="1800" b="1" dirty="0">
                <a:latin typeface="+mn-lt"/>
                <a:cs typeface="Times New Roman" panose="02020603050405020304" pitchFamily="18" charset="0"/>
              </a:rPr>
            </a:br>
            <a:r>
              <a:rPr lang="cs-CZ" sz="1500" dirty="0"/>
              <a:t/>
            </a:r>
            <a:br>
              <a:rPr lang="cs-CZ" sz="1500" dirty="0"/>
            </a:br>
            <a:r>
              <a:rPr lang="cs-CZ" sz="1800" b="1" dirty="0"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8EEEB1BB-B499-16AF-A44B-0EAF7BDE07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515" y="5347586"/>
            <a:ext cx="953453" cy="40624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891CF53A-6543-BA87-E14C-458D835412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67" y="5246649"/>
            <a:ext cx="862567" cy="608117"/>
          </a:xfrm>
          <a:prstGeom prst="rect">
            <a:avLst/>
          </a:prstGeom>
        </p:spPr>
      </p:pic>
      <p:sp>
        <p:nvSpPr>
          <p:cNvPr id="10" name="Zástupný obsah 2">
            <a:extLst>
              <a:ext uri="{FF2B5EF4-FFF2-40B4-BE49-F238E27FC236}">
                <a16:creationId xmlns:a16="http://schemas.microsoft.com/office/drawing/2014/main" xmlns="" id="{8AD1DD9B-51C3-7419-DCF5-725837E93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142" y="2120183"/>
            <a:ext cx="6355826" cy="3227403"/>
          </a:xfrm>
        </p:spPr>
        <p:txBody>
          <a:bodyPr>
            <a:noAutofit/>
          </a:bodyPr>
          <a:lstStyle/>
          <a:p>
            <a:pPr>
              <a:buClr>
                <a:srgbClr val="00B0F0"/>
              </a:buClr>
            </a:pPr>
            <a:r>
              <a:rPr lang="cs-CZ" sz="1200" dirty="0"/>
              <a:t>Provozní fáze projektu</a:t>
            </a:r>
          </a:p>
          <a:p>
            <a:pPr>
              <a:buClr>
                <a:srgbClr val="00B0F0"/>
              </a:buClr>
            </a:pPr>
            <a:r>
              <a:rPr lang="cs-CZ" sz="1200" dirty="0"/>
              <a:t>Monitoring  a průběžné hodnocení projektu v průběhu provozní fáze 	</a:t>
            </a:r>
          </a:p>
          <a:p>
            <a:pPr>
              <a:buClr>
                <a:srgbClr val="00B0F0"/>
              </a:buClr>
            </a:pPr>
            <a:r>
              <a:rPr lang="cs-CZ" sz="1200" dirty="0"/>
              <a:t>Ověřování a Vyhodnocování indikátorů, </a:t>
            </a:r>
          </a:p>
          <a:p>
            <a:pPr>
              <a:buClr>
                <a:srgbClr val="00B0F0"/>
              </a:buClr>
            </a:pPr>
            <a:r>
              <a:rPr lang="cs-CZ" sz="1200" dirty="0"/>
              <a:t>vymáhání záruk,  a smluvních pokut při neplnění</a:t>
            </a:r>
          </a:p>
          <a:p>
            <a:pPr lvl="1">
              <a:buClr>
                <a:srgbClr val="00B0F0"/>
              </a:buClr>
            </a:pPr>
            <a:endParaRPr lang="cs-CZ" sz="900" dirty="0"/>
          </a:p>
          <a:p>
            <a:pPr lvl="1">
              <a:buClr>
                <a:srgbClr val="00B0F0"/>
              </a:buClr>
            </a:pPr>
            <a:endParaRPr lang="cs-CZ" sz="600" dirty="0"/>
          </a:p>
          <a:p>
            <a:pPr lvl="2">
              <a:buClr>
                <a:srgbClr val="00B0F0"/>
              </a:buClr>
            </a:pPr>
            <a:endParaRPr lang="cs-CZ" sz="600" dirty="0"/>
          </a:p>
          <a:p>
            <a:pPr lvl="2">
              <a:buClr>
                <a:srgbClr val="00B0F0"/>
              </a:buClr>
            </a:pPr>
            <a:endParaRPr lang="cs-CZ" sz="600" dirty="0"/>
          </a:p>
          <a:p>
            <a:pPr lvl="2">
              <a:buClr>
                <a:srgbClr val="00B0F0"/>
              </a:buClr>
            </a:pPr>
            <a:endParaRPr lang="cs-CZ" sz="600" dirty="0"/>
          </a:p>
          <a:p>
            <a:pPr lvl="2">
              <a:buClr>
                <a:srgbClr val="00B0F0"/>
              </a:buClr>
            </a:pPr>
            <a:endParaRPr lang="cs-CZ" sz="600" dirty="0"/>
          </a:p>
          <a:p>
            <a:pPr lvl="1">
              <a:buClr>
                <a:srgbClr val="00B0F0"/>
              </a:buClr>
            </a:pPr>
            <a:endParaRPr lang="cs-CZ" sz="900" b="1" dirty="0"/>
          </a:p>
          <a:p>
            <a:pPr lvl="1">
              <a:buClr>
                <a:srgbClr val="00B0F0"/>
              </a:buClr>
            </a:pPr>
            <a:endParaRPr lang="cs-CZ" sz="900" b="1" dirty="0"/>
          </a:p>
        </p:txBody>
      </p:sp>
    </p:spTree>
    <p:extLst>
      <p:ext uri="{BB962C8B-B14F-4D97-AF65-F5344CB8AC3E}">
        <p14:creationId xmlns:p14="http://schemas.microsoft.com/office/powerpoint/2010/main" val="41804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/>
          <a:lstStyle/>
          <a:p>
            <a:r>
              <a:rPr lang="cs-CZ" dirty="0" smtClean="0"/>
              <a:t>Zpracování žádosti na vybudování Dětské skupiny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708920"/>
            <a:ext cx="6400800" cy="3744416"/>
          </a:xfrm>
        </p:spPr>
        <p:txBody>
          <a:bodyPr/>
          <a:lstStyle/>
          <a:p>
            <a:r>
              <a:rPr lang="cs-CZ" dirty="0" smtClean="0"/>
              <a:t>Na co si dát pozor</a:t>
            </a:r>
            <a:endParaRPr lang="cs-CZ" dirty="0"/>
          </a:p>
        </p:txBody>
      </p:sp>
      <p:pic>
        <p:nvPicPr>
          <p:cNvPr id="4" name="Obrázek 3" descr="Logo Plusprojek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933056"/>
            <a:ext cx="3349408" cy="236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8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PŘÍPRAVA ŽÁDOSTI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b="1" dirty="0">
                <a:solidFill>
                  <a:srgbClr val="00B0F0"/>
                </a:solidFill>
              </a:rPr>
              <a:t>Důraz na technickou připravenost před podáním </a:t>
            </a:r>
            <a:r>
              <a:rPr lang="cs-CZ" sz="1600" b="1" dirty="0" smtClean="0">
                <a:solidFill>
                  <a:srgbClr val="00B0F0"/>
                </a:solidFill>
              </a:rPr>
              <a:t>žádosti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b="1" dirty="0" smtClean="0"/>
              <a:t>Zpracování </a:t>
            </a:r>
            <a:r>
              <a:rPr lang="cs-CZ" sz="1600" b="1" dirty="0"/>
              <a:t>stavebního rozpočtu</a:t>
            </a:r>
            <a:endParaRPr lang="cs-CZ" sz="1600" dirty="0"/>
          </a:p>
          <a:p>
            <a:r>
              <a:rPr lang="cs-CZ" sz="1600" dirty="0" smtClean="0"/>
              <a:t>Nad </a:t>
            </a:r>
            <a:r>
              <a:rPr lang="cs-CZ" sz="1600" dirty="0"/>
              <a:t>rámec stavebního povolení - </a:t>
            </a:r>
            <a:r>
              <a:rPr lang="cs-CZ" sz="1600" b="1" dirty="0"/>
              <a:t>Položkový rozpočet stavby </a:t>
            </a:r>
            <a:r>
              <a:rPr lang="cs-CZ" sz="1600" dirty="0"/>
              <a:t>zpracovaný na podkladě aktuálního ceníku ÚRS, RTS. V přílohách k žádosti o podporu v MS2014+ dodá žadatel položkový rozpočet dle vyhlášky, tedy kompletní a podrobný, bez souborů a kompletů</a:t>
            </a:r>
          </a:p>
          <a:p>
            <a:r>
              <a:rPr lang="cs-CZ" sz="1600" dirty="0" smtClean="0"/>
              <a:t>Dokládání </a:t>
            </a:r>
            <a:r>
              <a:rPr lang="cs-CZ" sz="1600" b="1" dirty="0" smtClean="0"/>
              <a:t>průzkum </a:t>
            </a:r>
            <a:r>
              <a:rPr lang="cs-CZ" sz="1600" b="1" dirty="0"/>
              <a:t>trhu </a:t>
            </a:r>
            <a:r>
              <a:rPr lang="cs-CZ" sz="1600" dirty="0"/>
              <a:t>k položkám mimo stavební rozpočet v </a:t>
            </a:r>
            <a:r>
              <a:rPr lang="cs-CZ" sz="1600" dirty="0" smtClean="0"/>
              <a:t>RTS/ÚRS a všem ostatním položkám rozpočtu projektu mimo stavbu – min. 2 nabídky</a:t>
            </a:r>
          </a:p>
          <a:p>
            <a:r>
              <a:rPr lang="cs-CZ" sz="1600" dirty="0" smtClean="0"/>
              <a:t>V případě projektu  s Celkovými způsobilých výdaji nad limit povolený výzvou je třeba a vhodné uvádět veškeré věcně způsobilé výdaje</a:t>
            </a:r>
          </a:p>
          <a:p>
            <a:endParaRPr lang="cs-CZ" sz="1600" dirty="0"/>
          </a:p>
          <a:p>
            <a:pPr marL="0" indent="0">
              <a:buNone/>
            </a:pPr>
            <a:r>
              <a:rPr lang="cs-CZ" sz="1600" b="1" dirty="0" smtClean="0"/>
              <a:t>Projektová dokumentace</a:t>
            </a:r>
          </a:p>
          <a:p>
            <a:r>
              <a:rPr lang="cs-CZ" sz="1600" dirty="0" smtClean="0"/>
              <a:t>V </a:t>
            </a:r>
            <a:r>
              <a:rPr lang="cs-CZ" sz="1600" dirty="0"/>
              <a:t>podrobnosti pro vydání stavebního povolení, která je součástí žádosti o stavební povolení, nebo je ověřená stavebním úřadem ve stavebním řízení</a:t>
            </a:r>
            <a:endParaRPr lang="cs-CZ" sz="1600" dirty="0" smtClean="0"/>
          </a:p>
          <a:p>
            <a:r>
              <a:rPr lang="cs-CZ" sz="1600" dirty="0" smtClean="0"/>
              <a:t>Kompletní vč</a:t>
            </a:r>
            <a:r>
              <a:rPr lang="cs-CZ" sz="1600" dirty="0"/>
              <a:t>. dokladové části s vyjádřením dotčených orgánů. </a:t>
            </a:r>
          </a:p>
          <a:p>
            <a:endParaRPr lang="cs-CZ" sz="1600" dirty="0"/>
          </a:p>
          <a:p>
            <a:pPr marL="0" indent="0">
              <a:buNone/>
            </a:pPr>
            <a:endParaRPr lang="cs-CZ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PŘÍPRAVA ŽÁDOSTI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25000" lnSpcReduction="20000"/>
          </a:bodyPr>
          <a:lstStyle/>
          <a:p>
            <a:endParaRPr lang="cs-CZ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6400" b="1" dirty="0" smtClean="0">
                <a:solidFill>
                  <a:srgbClr val="00B0F0"/>
                </a:solidFill>
              </a:rPr>
              <a:t>Důraz </a:t>
            </a:r>
            <a:r>
              <a:rPr lang="cs-CZ" sz="6400" b="1" dirty="0">
                <a:solidFill>
                  <a:srgbClr val="00B0F0"/>
                </a:solidFill>
              </a:rPr>
              <a:t>na technickou připravenost před </a:t>
            </a:r>
            <a:r>
              <a:rPr lang="cs-CZ" sz="6400" b="1" dirty="0" smtClean="0">
                <a:solidFill>
                  <a:srgbClr val="00B0F0"/>
                </a:solidFill>
              </a:rPr>
              <a:t>podáním žádosti</a:t>
            </a:r>
            <a:endParaRPr lang="cs-CZ" sz="6400" b="1" dirty="0">
              <a:solidFill>
                <a:srgbClr val="00B0F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cs-CZ" sz="6400" b="1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cs-CZ" sz="6400" b="1" dirty="0" smtClean="0"/>
              <a:t>Další </a:t>
            </a:r>
            <a:r>
              <a:rPr lang="cs-CZ" sz="6400" b="1" dirty="0"/>
              <a:t>důležité přílohy vyžadující externí spolupráci</a:t>
            </a:r>
            <a:endParaRPr lang="cs-CZ" sz="6400" dirty="0"/>
          </a:p>
          <a:p>
            <a:pPr algn="just">
              <a:lnSpc>
                <a:spcPct val="145000"/>
              </a:lnSpc>
              <a:spcBef>
                <a:spcPts val="0"/>
              </a:spcBef>
            </a:pPr>
            <a:r>
              <a:rPr lang="cs-CZ" sz="6400" b="1" dirty="0"/>
              <a:t>Potvrzení energetického specialisty o splnění specifických kritérií přijatelnosti v oblasti energetické náročnosti budovy a </a:t>
            </a:r>
            <a:r>
              <a:rPr lang="cs-CZ" sz="6400" b="1" dirty="0" smtClean="0"/>
              <a:t>indikátorů</a:t>
            </a:r>
            <a:r>
              <a:rPr lang="cs-CZ" sz="6400" u="sng" dirty="0" smtClean="0"/>
              <a:t>, </a:t>
            </a:r>
            <a:r>
              <a:rPr lang="cs-CZ" sz="6400" dirty="0" smtClean="0"/>
              <a:t>zpracovaným </a:t>
            </a:r>
            <a:r>
              <a:rPr lang="cs-CZ" sz="6400" dirty="0"/>
              <a:t>dle závazného vzoru „Tabulky specifických kritérií a indikátorů“, jež je přílohou č. 1 této Metodické pomůcky pro způsob doložení specifických kritérií přijatelnosti v oblasti energetické náročnosti budovy. </a:t>
            </a:r>
          </a:p>
          <a:p>
            <a:pPr algn="just">
              <a:lnSpc>
                <a:spcPct val="145000"/>
              </a:lnSpc>
              <a:spcBef>
                <a:spcPts val="0"/>
              </a:spcBef>
            </a:pPr>
            <a:r>
              <a:rPr lang="cs-CZ" sz="6400" b="1" dirty="0"/>
              <a:t>Energetický posudek </a:t>
            </a:r>
            <a:r>
              <a:rPr lang="cs-CZ" sz="6400" dirty="0"/>
              <a:t>zpracovaný podle zákona č. 406/2000 Sb., o hospodaření energií, ve znění pozdějších předpisů a podle vyhlášky č. 141/2021 Sb., o energetickém posudku a údajích vedených v Systému monitoringu spotřeby energie, ve znění pozdějších předpisů.</a:t>
            </a:r>
          </a:p>
          <a:p>
            <a:pPr algn="just">
              <a:lnSpc>
                <a:spcPct val="145000"/>
              </a:lnSpc>
              <a:spcBef>
                <a:spcPts val="0"/>
              </a:spcBef>
            </a:pPr>
            <a:r>
              <a:rPr lang="cs-CZ" sz="6400" b="1" dirty="0"/>
              <a:t>Průkaz energetické náročnosti budovy </a:t>
            </a:r>
            <a:r>
              <a:rPr lang="cs-CZ" sz="6400" dirty="0"/>
              <a:t>dle vyhlášky 264/2020 Sb., o energetické náročnosti budov</a:t>
            </a:r>
          </a:p>
          <a:p>
            <a:pPr algn="just">
              <a:lnSpc>
                <a:spcPct val="145000"/>
              </a:lnSpc>
              <a:spcBef>
                <a:spcPts val="0"/>
              </a:spcBef>
            </a:pPr>
            <a:r>
              <a:rPr lang="cs-CZ" sz="6400" b="1" dirty="0" smtClean="0"/>
              <a:t>Odborný </a:t>
            </a:r>
            <a:r>
              <a:rPr lang="cs-CZ" sz="6400" b="1" dirty="0"/>
              <a:t>posudek</a:t>
            </a:r>
            <a:r>
              <a:rPr lang="cs-CZ" sz="6400" dirty="0"/>
              <a:t>, zpracovaný v souladu s Metodikou posuzování staveb z hlediska výskytu obecně, a zvláště chráněných </a:t>
            </a:r>
            <a:r>
              <a:rPr lang="cs-CZ" sz="6400" dirty="0" err="1"/>
              <a:t>synantropních</a:t>
            </a:r>
            <a:r>
              <a:rPr lang="cs-CZ" sz="6400" dirty="0"/>
              <a:t> druhů živočichů </a:t>
            </a:r>
            <a:endParaRPr lang="cs-CZ" sz="64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PŘÍPRAVA ŽÁDOSTI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 smtClean="0">
                <a:solidFill>
                  <a:srgbClr val="00B0F0"/>
                </a:solidFill>
              </a:rPr>
              <a:t>Na co si dát pozor</a:t>
            </a:r>
            <a:endParaRPr lang="cs-CZ" sz="1600" dirty="0" smtClean="0">
              <a:solidFill>
                <a:srgbClr val="00B0F0"/>
              </a:solidFill>
            </a:endParaRPr>
          </a:p>
          <a:p>
            <a:endParaRPr lang="cs-CZ" sz="1600" dirty="0">
              <a:solidFill>
                <a:srgbClr val="0070C0"/>
              </a:solidFill>
            </a:endParaRPr>
          </a:p>
          <a:p>
            <a:r>
              <a:rPr lang="cs-CZ" sz="1600" dirty="0" smtClean="0"/>
              <a:t>Relativně krátký čas na realizaci projektu, nejpozději do 31.3.2026</a:t>
            </a:r>
          </a:p>
          <a:p>
            <a:r>
              <a:rPr lang="cs-CZ" sz="1600" dirty="0" smtClean="0"/>
              <a:t>Vhodný výběr zpracovatele PD a souvisejících příloh – zkušenost s dotačními projekty</a:t>
            </a:r>
          </a:p>
          <a:p>
            <a:r>
              <a:rPr lang="cs-CZ" sz="1600" dirty="0" smtClean="0"/>
              <a:t>Provázanost </a:t>
            </a:r>
            <a:r>
              <a:rPr lang="cs-CZ" sz="1600" dirty="0"/>
              <a:t>Dětské skupiny s jinými povozy v jednom objektu a stanovení způsobilých výdajů</a:t>
            </a:r>
          </a:p>
          <a:p>
            <a:r>
              <a:rPr lang="cs-CZ" sz="1600" dirty="0" smtClean="0"/>
              <a:t>Správné </a:t>
            </a:r>
            <a:r>
              <a:rPr lang="cs-CZ" sz="1600" dirty="0"/>
              <a:t>zařazení typů výdajů – způsobilé/nezpůsobilé, hlavní vedlejší, výdaje na </a:t>
            </a:r>
            <a:r>
              <a:rPr lang="cs-CZ" sz="1600" dirty="0" smtClean="0"/>
              <a:t>zvýšení </a:t>
            </a:r>
            <a:r>
              <a:rPr lang="cs-CZ" sz="1600" dirty="0"/>
              <a:t>energetické účinnosti budov</a:t>
            </a:r>
          </a:p>
          <a:p>
            <a:r>
              <a:rPr lang="cs-CZ" sz="1600" dirty="0" smtClean="0"/>
              <a:t>Zajištění souladu </a:t>
            </a:r>
            <a:r>
              <a:rPr lang="cs-CZ" sz="1600" dirty="0"/>
              <a:t>s principy 3E (hospodárnost, účelnost, </a:t>
            </a:r>
            <a:r>
              <a:rPr lang="cs-CZ" sz="1600" dirty="0" smtClean="0"/>
              <a:t>efektivnost)</a:t>
            </a:r>
          </a:p>
          <a:p>
            <a:r>
              <a:rPr lang="cs-CZ" sz="1600" dirty="0" smtClean="0"/>
              <a:t>Soulad </a:t>
            </a:r>
            <a:r>
              <a:rPr lang="cs-CZ" sz="1600" dirty="0"/>
              <a:t>s principy DNSH –  Veškeré aktivity projektu musí být realizovány v souladu s cíli a zásadami udržitelného rozvoje a zásadou „významně </a:t>
            </a:r>
            <a:r>
              <a:rPr lang="cs-CZ" sz="1600" dirty="0" smtClean="0"/>
              <a:t>nepoškozovat“ v </a:t>
            </a:r>
            <a:r>
              <a:rPr lang="cs-CZ" sz="1600" dirty="0"/>
              <a:t>oblasti životního </a:t>
            </a:r>
            <a:r>
              <a:rPr lang="cs-CZ" sz="1600" dirty="0" smtClean="0"/>
              <a:t>prostředí</a:t>
            </a:r>
          </a:p>
          <a:p>
            <a:r>
              <a:rPr lang="cs-CZ" sz="1600" dirty="0" smtClean="0"/>
              <a:t>Soulad informací v Osnově studie proveditelnosti, žádosti a doložených dokumentech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923463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REALIZACE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600" b="1" dirty="0">
                <a:solidFill>
                  <a:srgbClr val="00B0F0"/>
                </a:solidFill>
              </a:rPr>
              <a:t>Na co si dát </a:t>
            </a:r>
            <a:r>
              <a:rPr lang="cs-CZ" sz="2600" b="1" dirty="0" smtClean="0">
                <a:solidFill>
                  <a:srgbClr val="00B0F0"/>
                </a:solidFill>
              </a:rPr>
              <a:t>pozor</a:t>
            </a:r>
          </a:p>
          <a:p>
            <a:pPr marL="0" indent="0">
              <a:lnSpc>
                <a:spcPct val="120000"/>
              </a:lnSpc>
              <a:buNone/>
            </a:pPr>
            <a:endParaRPr lang="cs-CZ" sz="1900" dirty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2600" dirty="0"/>
              <a:t>Závazný termín pro ukončení realizace projektu: 31. 3. 2026</a:t>
            </a:r>
          </a:p>
          <a:p>
            <a:pPr>
              <a:lnSpc>
                <a:spcPct val="120000"/>
              </a:lnSpc>
            </a:pPr>
            <a:r>
              <a:rPr lang="cs-CZ" sz="2600" dirty="0"/>
              <a:t>Předkládání povinných podkladů k VZ v předepsaných termínech</a:t>
            </a:r>
          </a:p>
          <a:p>
            <a:pPr>
              <a:lnSpc>
                <a:spcPct val="120000"/>
              </a:lnSpc>
            </a:pPr>
            <a:r>
              <a:rPr lang="cs-CZ" sz="2600" dirty="0"/>
              <a:t>Po </a:t>
            </a:r>
            <a:r>
              <a:rPr lang="cs-CZ" sz="2600" dirty="0" err="1"/>
              <a:t>vysoutěžení</a:t>
            </a:r>
            <a:r>
              <a:rPr lang="cs-CZ" sz="2600" dirty="0"/>
              <a:t> dodavatele stavby opět dochází ke kontrole poskytovatelem a možným úpravám způsobilých výdajů v souvislosti s RTS/ÚRS </a:t>
            </a:r>
          </a:p>
          <a:p>
            <a:pPr>
              <a:lnSpc>
                <a:spcPct val="120000"/>
              </a:lnSpc>
            </a:pPr>
            <a:r>
              <a:rPr lang="cs-CZ" sz="2600" dirty="0"/>
              <a:t>Průběžná aktualizace čerpání Finančního plánu dle chystané Žádosti o platbu</a:t>
            </a:r>
          </a:p>
          <a:p>
            <a:pPr>
              <a:lnSpc>
                <a:spcPct val="120000"/>
              </a:lnSpc>
            </a:pPr>
            <a:r>
              <a:rPr lang="cs-CZ" sz="2600" dirty="0"/>
              <a:t>Správné a kompletní předkládání dokladů k Žádosti o platbu </a:t>
            </a:r>
            <a:endParaRPr lang="cs-CZ" sz="2600" dirty="0" smtClean="0"/>
          </a:p>
          <a:p>
            <a:pPr>
              <a:lnSpc>
                <a:spcPct val="120000"/>
              </a:lnSpc>
            </a:pPr>
            <a:r>
              <a:rPr lang="cs-CZ" sz="2600" dirty="0"/>
              <a:t>Nutnost kolaudace objektu, resp. zápis nové DS, které bude tuto kapacitu využívat, nejpozději k datu ukončení projektu  - je třeba zohlednit nejen čas na stavbu, ale pak i veškeré administrativní procesy.</a:t>
            </a:r>
          </a:p>
          <a:p>
            <a:pPr>
              <a:lnSpc>
                <a:spcPct val="120000"/>
              </a:lnSpc>
            </a:pPr>
            <a:r>
              <a:rPr lang="cs-CZ" sz="2600" dirty="0" smtClean="0"/>
              <a:t>Udržitelnost </a:t>
            </a:r>
            <a:r>
              <a:rPr lang="cs-CZ" sz="2600" dirty="0"/>
              <a:t>– je stanovena na 10 let, prvních 5 let udržitelnosti je třeba provozovat vybudovanou DS, následně je možné změnit na jiný typ služby, která slouží občanům (např. oblast sociálních služeb, vzdělávání apod.).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>
              <a:buNone/>
            </a:pPr>
            <a:r>
              <a:rPr lang="cs-CZ" sz="2400" dirty="0" smtClean="0"/>
              <a:t>		</a:t>
            </a:r>
            <a:endParaRPr lang="cs-CZ" dirty="0" smtClean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1470025"/>
          </a:xfrm>
        </p:spPr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297360" y="2592487"/>
            <a:ext cx="6400800" cy="17526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Ing. Petr Kolář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info@plusprojekt.cz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764" y="4345087"/>
            <a:ext cx="6657409" cy="23715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Harmonogram </a:t>
            </a:r>
            <a:r>
              <a:rPr lang="cs-CZ" dirty="0" err="1" smtClean="0"/>
              <a:t>reaizace</a:t>
            </a:r>
            <a:r>
              <a:rPr lang="cs-CZ" dirty="0" smtClean="0"/>
              <a:t> DS – novostavba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040" y="1417638"/>
            <a:ext cx="8893456" cy="51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534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8A9AE37-270D-3A3A-EA55-0BB1FAD98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78" y="1217542"/>
            <a:ext cx="5741795" cy="414016"/>
          </a:xfrm>
        </p:spPr>
        <p:txBody>
          <a:bodyPr>
            <a:normAutofit/>
          </a:bodyPr>
          <a:lstStyle/>
          <a:p>
            <a:pPr algn="ctr"/>
            <a:r>
              <a:rPr lang="cs-CZ" sz="1800" b="1" dirty="0">
                <a:latin typeface="+mn-lt"/>
                <a:cs typeface="Times New Roman" panose="02020603050405020304" pitchFamily="18" charset="0"/>
              </a:rPr>
              <a:t>Projekt s vícezdrojovým financováním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8EEEB1BB-B499-16AF-A44B-0EAF7BDE07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405" y="5347586"/>
            <a:ext cx="953453" cy="40624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891CF53A-6543-BA87-E14C-458D835412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67" y="5246649"/>
            <a:ext cx="862567" cy="608117"/>
          </a:xfrm>
          <a:prstGeom prst="rect">
            <a:avLst/>
          </a:prstGeom>
        </p:spPr>
      </p:pic>
      <p:sp>
        <p:nvSpPr>
          <p:cNvPr id="10" name="Zástupný obsah 2">
            <a:extLst>
              <a:ext uri="{FF2B5EF4-FFF2-40B4-BE49-F238E27FC236}">
                <a16:creationId xmlns:a16="http://schemas.microsoft.com/office/drawing/2014/main" xmlns="" id="{8AD1DD9B-51C3-7419-DCF5-725837E93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142" y="2120183"/>
            <a:ext cx="6355826" cy="3227403"/>
          </a:xfrm>
        </p:spPr>
        <p:txBody>
          <a:bodyPr>
            <a:noAutofit/>
          </a:bodyPr>
          <a:lstStyle/>
          <a:p>
            <a:pPr marL="342900" lvl="1" indent="0">
              <a:buClr>
                <a:srgbClr val="00B0F0"/>
              </a:buClr>
              <a:buNone/>
            </a:pPr>
            <a:endParaRPr lang="cs-CZ" sz="900" dirty="0"/>
          </a:p>
          <a:p>
            <a:pPr lvl="1">
              <a:buClr>
                <a:srgbClr val="00B0F0"/>
              </a:buClr>
            </a:pPr>
            <a:endParaRPr lang="cs-CZ" sz="900" dirty="0"/>
          </a:p>
          <a:p>
            <a:pPr lvl="1">
              <a:buClr>
                <a:srgbClr val="00B0F0"/>
              </a:buClr>
            </a:pPr>
            <a:endParaRPr lang="cs-CZ" sz="600" dirty="0"/>
          </a:p>
          <a:p>
            <a:pPr lvl="2">
              <a:buClr>
                <a:srgbClr val="00B0F0"/>
              </a:buClr>
            </a:pPr>
            <a:endParaRPr lang="cs-CZ" sz="600" dirty="0"/>
          </a:p>
          <a:p>
            <a:pPr lvl="2">
              <a:buClr>
                <a:srgbClr val="00B0F0"/>
              </a:buClr>
            </a:pPr>
            <a:endParaRPr lang="cs-CZ" sz="600" dirty="0"/>
          </a:p>
          <a:p>
            <a:pPr lvl="2">
              <a:buClr>
                <a:srgbClr val="00B0F0"/>
              </a:buClr>
            </a:pPr>
            <a:endParaRPr lang="cs-CZ" sz="600" dirty="0"/>
          </a:p>
          <a:p>
            <a:pPr lvl="2">
              <a:buClr>
                <a:srgbClr val="00B0F0"/>
              </a:buClr>
            </a:pPr>
            <a:endParaRPr lang="cs-CZ" sz="600" dirty="0"/>
          </a:p>
          <a:p>
            <a:pPr lvl="1">
              <a:buClr>
                <a:srgbClr val="00B0F0"/>
              </a:buClr>
            </a:pPr>
            <a:endParaRPr lang="cs-CZ" sz="900" b="1" dirty="0"/>
          </a:p>
          <a:p>
            <a:pPr lvl="1">
              <a:buClr>
                <a:srgbClr val="00B0F0"/>
              </a:buClr>
            </a:pPr>
            <a:endParaRPr lang="cs-CZ" sz="900" b="1" dirty="0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xmlns="" id="{BADD62F6-4207-52FA-E64A-CB6FBE1F1105}"/>
              </a:ext>
            </a:extLst>
          </p:cNvPr>
          <p:cNvSpPr/>
          <p:nvPr/>
        </p:nvSpPr>
        <p:spPr>
          <a:xfrm>
            <a:off x="2679922" y="2312582"/>
            <a:ext cx="3062177" cy="273522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Areál Nemocnice Břeclav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xmlns="" id="{8415675F-50BD-29E0-5F39-CCC73E5770F1}"/>
              </a:ext>
            </a:extLst>
          </p:cNvPr>
          <p:cNvSpPr/>
          <p:nvPr/>
        </p:nvSpPr>
        <p:spPr>
          <a:xfrm>
            <a:off x="5255143" y="2204927"/>
            <a:ext cx="1642730" cy="147526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50" dirty="0"/>
              <a:t>Ubytovna Nemocnice Břeclav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xmlns="" id="{C66038CD-6FF0-9522-C923-F577A112CBA6}"/>
              </a:ext>
            </a:extLst>
          </p:cNvPr>
          <p:cNvSpPr/>
          <p:nvPr/>
        </p:nvSpPr>
        <p:spPr>
          <a:xfrm>
            <a:off x="3284797" y="4085265"/>
            <a:ext cx="814055" cy="76716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/>
              <a:t>Pavilon N</a:t>
            </a:r>
          </a:p>
        </p:txBody>
      </p: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xmlns="" id="{EC352CAD-E17A-C314-ED48-2CD5CF1CB625}"/>
              </a:ext>
            </a:extLst>
          </p:cNvPr>
          <p:cNvCxnSpPr>
            <a:cxnSpLocks/>
          </p:cNvCxnSpPr>
          <p:nvPr/>
        </p:nvCxnSpPr>
        <p:spPr>
          <a:xfrm flipV="1">
            <a:off x="6543011" y="2120182"/>
            <a:ext cx="709723" cy="3877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>
            <a:extLst>
              <a:ext uri="{FF2B5EF4-FFF2-40B4-BE49-F238E27FC236}">
                <a16:creationId xmlns:a16="http://schemas.microsoft.com/office/drawing/2014/main" xmlns="" id="{93575ABC-ECF4-751B-F850-F1F06D86DDCA}"/>
              </a:ext>
            </a:extLst>
          </p:cNvPr>
          <p:cNvSpPr txBox="1"/>
          <p:nvPr/>
        </p:nvSpPr>
        <p:spPr>
          <a:xfrm>
            <a:off x="7230945" y="1843618"/>
            <a:ext cx="11843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00" dirty="0"/>
              <a:t>EPC II - 38. výzva OPŽP - požadovaná dotace 22 mil. Kč </a:t>
            </a:r>
          </a:p>
        </p:txBody>
      </p: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xmlns="" id="{793B196A-FE53-0B92-7CBE-DF7D7AD52A25}"/>
              </a:ext>
            </a:extLst>
          </p:cNvPr>
          <p:cNvCxnSpPr>
            <a:cxnSpLocks/>
          </p:cNvCxnSpPr>
          <p:nvPr/>
        </p:nvCxnSpPr>
        <p:spPr>
          <a:xfrm flipH="1" flipV="1">
            <a:off x="2348026" y="2507956"/>
            <a:ext cx="1048083" cy="5747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xmlns="" id="{012FA23D-6BAD-07F2-9E63-A30BBC4C20E7}"/>
              </a:ext>
            </a:extLst>
          </p:cNvPr>
          <p:cNvSpPr txBox="1"/>
          <p:nvPr/>
        </p:nvSpPr>
        <p:spPr>
          <a:xfrm>
            <a:off x="1236439" y="2134103"/>
            <a:ext cx="12210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00" dirty="0"/>
              <a:t>EPC II - 38. výzva OPŽP - požadovaná dotace 55 mil. Kč </a:t>
            </a:r>
          </a:p>
        </p:txBody>
      </p: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xmlns="" id="{EED0EFA7-F4B4-BF88-1732-1D451650B0E4}"/>
              </a:ext>
            </a:extLst>
          </p:cNvPr>
          <p:cNvCxnSpPr>
            <a:cxnSpLocks/>
          </p:cNvCxnSpPr>
          <p:nvPr/>
        </p:nvCxnSpPr>
        <p:spPr>
          <a:xfrm flipH="1">
            <a:off x="2679922" y="4480505"/>
            <a:ext cx="7099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xmlns="" id="{609BA6A0-8446-7DEB-7807-5D2BC180C2CE}"/>
              </a:ext>
            </a:extLst>
          </p:cNvPr>
          <p:cNvCxnSpPr/>
          <p:nvPr/>
        </p:nvCxnSpPr>
        <p:spPr>
          <a:xfrm flipH="1">
            <a:off x="2297960" y="4480506"/>
            <a:ext cx="380859" cy="3268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>
            <a:extLst>
              <a:ext uri="{FF2B5EF4-FFF2-40B4-BE49-F238E27FC236}">
                <a16:creationId xmlns:a16="http://schemas.microsoft.com/office/drawing/2014/main" xmlns="" id="{02441020-DC3B-7DA9-AB40-A806906EAB5B}"/>
              </a:ext>
            </a:extLst>
          </p:cNvPr>
          <p:cNvCxnSpPr>
            <a:cxnSpLocks/>
          </p:cNvCxnSpPr>
          <p:nvPr/>
        </p:nvCxnSpPr>
        <p:spPr>
          <a:xfrm flipH="1" flipV="1">
            <a:off x="2240280" y="4240056"/>
            <a:ext cx="433163" cy="2409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>
            <a:extLst>
              <a:ext uri="{FF2B5EF4-FFF2-40B4-BE49-F238E27FC236}">
                <a16:creationId xmlns:a16="http://schemas.microsoft.com/office/drawing/2014/main" xmlns="" id="{CCC036A8-0C65-8F97-CB0A-888DA3D5399B}"/>
              </a:ext>
            </a:extLst>
          </p:cNvPr>
          <p:cNvSpPr txBox="1"/>
          <p:nvPr/>
        </p:nvSpPr>
        <p:spPr>
          <a:xfrm>
            <a:off x="849880" y="3946719"/>
            <a:ext cx="1482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buClr>
                <a:srgbClr val="00B0F0"/>
              </a:buClr>
            </a:pPr>
            <a:r>
              <a:rPr lang="cs-CZ" sz="900" dirty="0"/>
              <a:t>Pavilon N - OPŽP – 8. výzva – požadovaná dotace 18 mil. Kč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xmlns="" id="{75FC10A1-5162-9245-9DC9-E3C5AEE0FD02}"/>
              </a:ext>
            </a:extLst>
          </p:cNvPr>
          <p:cNvSpPr txBox="1"/>
          <p:nvPr/>
        </p:nvSpPr>
        <p:spPr>
          <a:xfrm>
            <a:off x="829852" y="4578111"/>
            <a:ext cx="15476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buClr>
                <a:srgbClr val="00B0F0"/>
              </a:buClr>
            </a:pPr>
            <a:r>
              <a:rPr lang="cs-CZ" sz="900" dirty="0"/>
              <a:t>Pavilon N - OPŽP – 38. výzva – požadovaná dotace 20 mil. Kč</a:t>
            </a:r>
          </a:p>
        </p:txBody>
      </p:sp>
      <p:cxnSp>
        <p:nvCxnSpPr>
          <p:cNvPr id="40" name="Přímá spojnice se šipkou 39">
            <a:extLst>
              <a:ext uri="{FF2B5EF4-FFF2-40B4-BE49-F238E27FC236}">
                <a16:creationId xmlns:a16="http://schemas.microsoft.com/office/drawing/2014/main" xmlns="" id="{BAD2C67E-6197-8523-D388-21192E8D9FF5}"/>
              </a:ext>
            </a:extLst>
          </p:cNvPr>
          <p:cNvCxnSpPr>
            <a:cxnSpLocks/>
          </p:cNvCxnSpPr>
          <p:nvPr/>
        </p:nvCxnSpPr>
        <p:spPr>
          <a:xfrm>
            <a:off x="5144008" y="4052018"/>
            <a:ext cx="1286039" cy="3085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>
            <a:extLst>
              <a:ext uri="{FF2B5EF4-FFF2-40B4-BE49-F238E27FC236}">
                <a16:creationId xmlns:a16="http://schemas.microsoft.com/office/drawing/2014/main" xmlns="" id="{A5921526-545C-4679-71C2-ABA56B497E4C}"/>
              </a:ext>
            </a:extLst>
          </p:cNvPr>
          <p:cNvSpPr txBox="1"/>
          <p:nvPr/>
        </p:nvSpPr>
        <p:spPr>
          <a:xfrm>
            <a:off x="6380870" y="4245117"/>
            <a:ext cx="169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00" b="1" dirty="0"/>
              <a:t>Modernizační fond – pře-podání opatření FVE???</a:t>
            </a:r>
          </a:p>
        </p:txBody>
      </p:sp>
    </p:spTree>
    <p:extLst>
      <p:ext uri="{BB962C8B-B14F-4D97-AF65-F5344CB8AC3E}">
        <p14:creationId xmlns:p14="http://schemas.microsoft.com/office/powerpoint/2010/main" val="101542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151E5B6A-F9A8-4EAD-08F6-E22FF8C309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8A9AE37-270D-3A3A-EA55-0BB1FAD98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157" y="1405995"/>
            <a:ext cx="5741795" cy="41401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1800" b="1" dirty="0">
                <a:latin typeface="+mn-lt"/>
                <a:cs typeface="Times New Roman" panose="02020603050405020304" pitchFamily="18" charset="0"/>
              </a:rPr>
              <a:t>Životní fáze a aktivity/milníky  realizace  přípravy a realizace projektů a  projektového řízení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8EEEB1BB-B499-16AF-A44B-0EAF7BDE07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515" y="5347586"/>
            <a:ext cx="953453" cy="40624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891CF53A-6543-BA87-E14C-458D835412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67" y="5246649"/>
            <a:ext cx="862567" cy="608117"/>
          </a:xfrm>
          <a:prstGeom prst="rect">
            <a:avLst/>
          </a:prstGeom>
        </p:spPr>
      </p:pic>
      <p:sp>
        <p:nvSpPr>
          <p:cNvPr id="10" name="Zástupný obsah 2">
            <a:extLst>
              <a:ext uri="{FF2B5EF4-FFF2-40B4-BE49-F238E27FC236}">
                <a16:creationId xmlns:a16="http://schemas.microsoft.com/office/drawing/2014/main" xmlns="" id="{8AD1DD9B-51C3-7419-DCF5-725837E93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142" y="2120183"/>
            <a:ext cx="6355826" cy="3227403"/>
          </a:xfrm>
        </p:spPr>
        <p:txBody>
          <a:bodyPr>
            <a:noAutofit/>
          </a:bodyPr>
          <a:lstStyle/>
          <a:p>
            <a:pPr>
              <a:buClr>
                <a:srgbClr val="00B0F0"/>
              </a:buClr>
            </a:pPr>
            <a:r>
              <a:rPr lang="cs-CZ" sz="1200" dirty="0"/>
              <a:t>Rozhodnutí o realizaci	</a:t>
            </a:r>
          </a:p>
          <a:p>
            <a:pPr>
              <a:buClr>
                <a:srgbClr val="00B0F0"/>
              </a:buClr>
            </a:pPr>
            <a:r>
              <a:rPr lang="cs-CZ" sz="1200" dirty="0"/>
              <a:t>Předprojektová příprava</a:t>
            </a:r>
          </a:p>
          <a:p>
            <a:pPr>
              <a:buClr>
                <a:srgbClr val="00B0F0"/>
              </a:buClr>
            </a:pPr>
            <a:r>
              <a:rPr lang="cs-CZ" sz="1200" dirty="0"/>
              <a:t>Projektová příprava</a:t>
            </a:r>
          </a:p>
          <a:p>
            <a:pPr>
              <a:buClr>
                <a:srgbClr val="00B0F0"/>
              </a:buClr>
            </a:pPr>
            <a:r>
              <a:rPr lang="cs-CZ" sz="1200" dirty="0"/>
              <a:t>Realizační fáze	</a:t>
            </a:r>
          </a:p>
          <a:p>
            <a:pPr>
              <a:buClr>
                <a:srgbClr val="00B0F0"/>
              </a:buClr>
            </a:pPr>
            <a:r>
              <a:rPr lang="cs-CZ" sz="1200" dirty="0"/>
              <a:t>Provozní fáze</a:t>
            </a:r>
            <a:r>
              <a:rPr lang="cs-CZ" sz="1200" b="1" dirty="0"/>
              <a:t>	</a:t>
            </a:r>
          </a:p>
          <a:p>
            <a:pPr lvl="1">
              <a:buClr>
                <a:srgbClr val="00B0F0"/>
              </a:buClr>
            </a:pPr>
            <a:endParaRPr lang="cs-CZ" sz="900" dirty="0"/>
          </a:p>
          <a:p>
            <a:pPr lvl="1">
              <a:buClr>
                <a:srgbClr val="00B0F0"/>
              </a:buClr>
            </a:pPr>
            <a:endParaRPr lang="cs-CZ" sz="600" dirty="0"/>
          </a:p>
          <a:p>
            <a:pPr lvl="2">
              <a:buClr>
                <a:srgbClr val="00B0F0"/>
              </a:buClr>
            </a:pPr>
            <a:endParaRPr lang="cs-CZ" sz="600" dirty="0"/>
          </a:p>
          <a:p>
            <a:pPr lvl="2">
              <a:buClr>
                <a:srgbClr val="00B0F0"/>
              </a:buClr>
            </a:pPr>
            <a:endParaRPr lang="cs-CZ" sz="600" dirty="0"/>
          </a:p>
          <a:p>
            <a:pPr lvl="2">
              <a:buClr>
                <a:srgbClr val="00B0F0"/>
              </a:buClr>
            </a:pPr>
            <a:endParaRPr lang="cs-CZ" sz="600" dirty="0"/>
          </a:p>
          <a:p>
            <a:pPr lvl="2">
              <a:buClr>
                <a:srgbClr val="00B0F0"/>
              </a:buClr>
            </a:pPr>
            <a:endParaRPr lang="cs-CZ" sz="600" dirty="0"/>
          </a:p>
          <a:p>
            <a:pPr lvl="1">
              <a:buClr>
                <a:srgbClr val="00B0F0"/>
              </a:buClr>
            </a:pPr>
            <a:endParaRPr lang="cs-CZ" sz="900" b="1" dirty="0"/>
          </a:p>
          <a:p>
            <a:pPr lvl="1">
              <a:buClr>
                <a:srgbClr val="00B0F0"/>
              </a:buClr>
            </a:pPr>
            <a:endParaRPr lang="cs-CZ" sz="900" b="1" dirty="0"/>
          </a:p>
        </p:txBody>
      </p:sp>
    </p:spTree>
    <p:extLst>
      <p:ext uri="{BB962C8B-B14F-4D97-AF65-F5344CB8AC3E}">
        <p14:creationId xmlns:p14="http://schemas.microsoft.com/office/powerpoint/2010/main" val="199014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151E5B6A-F9A8-4EAD-08F6-E22FF8C309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8A9AE37-270D-3A3A-EA55-0BB1FAD98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157" y="1405995"/>
            <a:ext cx="5741795" cy="41401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1800" b="1" dirty="0">
                <a:latin typeface="+mn-lt"/>
                <a:cs typeface="Times New Roman" panose="02020603050405020304" pitchFamily="18" charset="0"/>
              </a:rPr>
              <a:t>Životní fáze a aktivity/milníky  realizace  přípravy a realizace projektů a  projektového řízení</a:t>
            </a:r>
            <a:br>
              <a:rPr lang="cs-CZ" sz="1800" b="1" dirty="0">
                <a:latin typeface="+mn-lt"/>
                <a:cs typeface="Times New Roman" panose="02020603050405020304" pitchFamily="18" charset="0"/>
              </a:rPr>
            </a:br>
            <a:r>
              <a:rPr lang="cs-CZ" sz="1800" b="1" dirty="0">
                <a:latin typeface="+mn-lt"/>
                <a:cs typeface="Times New Roman" panose="02020603050405020304" pitchFamily="18" charset="0"/>
              </a:rPr>
              <a:t/>
            </a:r>
            <a:br>
              <a:rPr lang="cs-CZ" sz="1800" b="1" dirty="0">
                <a:latin typeface="+mn-lt"/>
                <a:cs typeface="Times New Roman" panose="02020603050405020304" pitchFamily="18" charset="0"/>
              </a:rPr>
            </a:br>
            <a:r>
              <a:rPr lang="cs-CZ" sz="1500" b="1" dirty="0"/>
              <a:t>Předprojektová příprava</a:t>
            </a:r>
            <a:r>
              <a:rPr lang="cs-CZ" sz="1500" dirty="0"/>
              <a:t/>
            </a:r>
            <a:br>
              <a:rPr lang="cs-CZ" sz="1500" dirty="0"/>
            </a:br>
            <a:r>
              <a:rPr lang="cs-CZ" sz="1800" b="1" dirty="0"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8EEEB1BB-B499-16AF-A44B-0EAF7BDE07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515" y="5347586"/>
            <a:ext cx="953453" cy="40624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891CF53A-6543-BA87-E14C-458D835412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67" y="5246649"/>
            <a:ext cx="862567" cy="608117"/>
          </a:xfrm>
          <a:prstGeom prst="rect">
            <a:avLst/>
          </a:prstGeom>
        </p:spPr>
      </p:pic>
      <p:sp>
        <p:nvSpPr>
          <p:cNvPr id="10" name="Zástupný obsah 2">
            <a:extLst>
              <a:ext uri="{FF2B5EF4-FFF2-40B4-BE49-F238E27FC236}">
                <a16:creationId xmlns:a16="http://schemas.microsoft.com/office/drawing/2014/main" xmlns="" id="{8AD1DD9B-51C3-7419-DCF5-725837E93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142" y="2120183"/>
            <a:ext cx="6355826" cy="3227403"/>
          </a:xfrm>
        </p:spPr>
        <p:txBody>
          <a:bodyPr>
            <a:noAutofit/>
          </a:bodyPr>
          <a:lstStyle/>
          <a:p>
            <a:pPr>
              <a:buClr>
                <a:srgbClr val="00B0F0"/>
              </a:buClr>
            </a:pPr>
            <a:r>
              <a:rPr lang="cs-CZ" sz="1200" dirty="0"/>
              <a:t>Rozhodnutí/usnesení o realizaci</a:t>
            </a:r>
          </a:p>
          <a:p>
            <a:pPr>
              <a:buClr>
                <a:srgbClr val="00B0F0"/>
              </a:buClr>
            </a:pPr>
            <a:r>
              <a:rPr lang="cs-CZ" sz="1200" dirty="0"/>
              <a:t>Schvalovací procesy na straně investora	</a:t>
            </a:r>
          </a:p>
          <a:p>
            <a:pPr>
              <a:buClr>
                <a:srgbClr val="00B0F0"/>
              </a:buClr>
            </a:pPr>
            <a:r>
              <a:rPr lang="cs-CZ" sz="1200" dirty="0"/>
              <a:t>Vytvoření projektového týmu pro investiční záměr/ studii proveditelnosti	</a:t>
            </a:r>
          </a:p>
          <a:p>
            <a:pPr>
              <a:buClr>
                <a:srgbClr val="00B0F0"/>
              </a:buClr>
            </a:pPr>
            <a:r>
              <a:rPr lang="cs-CZ" sz="1200" dirty="0"/>
              <a:t>Zpracování Investičního záměru/studie proveditelnosti	</a:t>
            </a:r>
          </a:p>
          <a:p>
            <a:pPr>
              <a:buClr>
                <a:srgbClr val="00B0F0"/>
              </a:buClr>
            </a:pPr>
            <a:r>
              <a:rPr lang="cs-CZ" sz="1200" dirty="0"/>
              <a:t>Vyhodnocení studie - schválení harmonogramu, ekonomické rozvahy, způsobu realizace investice  a rozdělení úkolů v čase</a:t>
            </a:r>
          </a:p>
          <a:p>
            <a:pPr lvl="1">
              <a:buClr>
                <a:srgbClr val="00B0F0"/>
              </a:buClr>
            </a:pPr>
            <a:endParaRPr lang="cs-CZ" sz="900" dirty="0"/>
          </a:p>
          <a:p>
            <a:pPr lvl="1">
              <a:buClr>
                <a:srgbClr val="00B0F0"/>
              </a:buClr>
            </a:pPr>
            <a:endParaRPr lang="cs-CZ" sz="600" dirty="0"/>
          </a:p>
          <a:p>
            <a:pPr lvl="2">
              <a:buClr>
                <a:srgbClr val="00B0F0"/>
              </a:buClr>
            </a:pPr>
            <a:endParaRPr lang="cs-CZ" sz="600" dirty="0"/>
          </a:p>
          <a:p>
            <a:pPr lvl="2">
              <a:buClr>
                <a:srgbClr val="00B0F0"/>
              </a:buClr>
            </a:pPr>
            <a:endParaRPr lang="cs-CZ" sz="600" dirty="0"/>
          </a:p>
          <a:p>
            <a:pPr lvl="2">
              <a:buClr>
                <a:srgbClr val="00B0F0"/>
              </a:buClr>
            </a:pPr>
            <a:endParaRPr lang="cs-CZ" sz="600" dirty="0"/>
          </a:p>
          <a:p>
            <a:pPr lvl="2">
              <a:buClr>
                <a:srgbClr val="00B0F0"/>
              </a:buClr>
            </a:pPr>
            <a:endParaRPr lang="cs-CZ" sz="600" dirty="0"/>
          </a:p>
          <a:p>
            <a:pPr lvl="1">
              <a:buClr>
                <a:srgbClr val="00B0F0"/>
              </a:buClr>
            </a:pPr>
            <a:endParaRPr lang="cs-CZ" sz="900" b="1" dirty="0"/>
          </a:p>
          <a:p>
            <a:pPr lvl="1">
              <a:buClr>
                <a:srgbClr val="00B0F0"/>
              </a:buClr>
            </a:pPr>
            <a:endParaRPr lang="cs-CZ" sz="900" b="1" dirty="0"/>
          </a:p>
        </p:txBody>
      </p:sp>
    </p:spTree>
    <p:extLst>
      <p:ext uri="{BB962C8B-B14F-4D97-AF65-F5344CB8AC3E}">
        <p14:creationId xmlns:p14="http://schemas.microsoft.com/office/powerpoint/2010/main" val="133266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151E5B6A-F9A8-4EAD-08F6-E22FF8C309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8A9AE37-270D-3A3A-EA55-0BB1FAD98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157" y="1405995"/>
            <a:ext cx="5741795" cy="41401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1800" b="1" dirty="0">
                <a:latin typeface="+mn-lt"/>
                <a:cs typeface="Times New Roman" panose="02020603050405020304" pitchFamily="18" charset="0"/>
              </a:rPr>
              <a:t>Životní fáze a aktivity/milníky  realizace  přípravy a realizace projektů a  projektového řízení</a:t>
            </a:r>
            <a:br>
              <a:rPr lang="cs-CZ" sz="1800" b="1" dirty="0">
                <a:latin typeface="+mn-lt"/>
                <a:cs typeface="Times New Roman" panose="02020603050405020304" pitchFamily="18" charset="0"/>
              </a:rPr>
            </a:br>
            <a:r>
              <a:rPr lang="cs-CZ" sz="1800" b="1" dirty="0">
                <a:latin typeface="+mn-lt"/>
                <a:cs typeface="Times New Roman" panose="02020603050405020304" pitchFamily="18" charset="0"/>
              </a:rPr>
              <a:t/>
            </a:r>
            <a:br>
              <a:rPr lang="cs-CZ" sz="1800" b="1" dirty="0">
                <a:latin typeface="+mn-lt"/>
                <a:cs typeface="Times New Roman" panose="02020603050405020304" pitchFamily="18" charset="0"/>
              </a:rPr>
            </a:br>
            <a:r>
              <a:rPr lang="cs-CZ" sz="1800" b="1" dirty="0">
                <a:latin typeface="+mn-lt"/>
                <a:cs typeface="Times New Roman" panose="02020603050405020304" pitchFamily="18" charset="0"/>
              </a:rPr>
              <a:t>P</a:t>
            </a:r>
            <a:r>
              <a:rPr lang="cs-CZ" sz="1500" b="1" dirty="0"/>
              <a:t>rojektová příprava</a:t>
            </a:r>
            <a:r>
              <a:rPr lang="cs-CZ" sz="1500" dirty="0"/>
              <a:t/>
            </a:r>
            <a:br>
              <a:rPr lang="cs-CZ" sz="1500" dirty="0"/>
            </a:br>
            <a:r>
              <a:rPr lang="cs-CZ" sz="1800" b="1" dirty="0"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8EEEB1BB-B499-16AF-A44B-0EAF7BDE07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515" y="5347586"/>
            <a:ext cx="953453" cy="40624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891CF53A-6543-BA87-E14C-458D835412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67" y="5246649"/>
            <a:ext cx="862567" cy="608117"/>
          </a:xfrm>
          <a:prstGeom prst="rect">
            <a:avLst/>
          </a:prstGeom>
        </p:spPr>
      </p:pic>
      <p:sp>
        <p:nvSpPr>
          <p:cNvPr id="10" name="Zástupný obsah 2">
            <a:extLst>
              <a:ext uri="{FF2B5EF4-FFF2-40B4-BE49-F238E27FC236}">
                <a16:creationId xmlns:a16="http://schemas.microsoft.com/office/drawing/2014/main" xmlns="" id="{8AD1DD9B-51C3-7419-DCF5-725837E93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142" y="2120183"/>
            <a:ext cx="6355826" cy="3227403"/>
          </a:xfrm>
        </p:spPr>
        <p:txBody>
          <a:bodyPr>
            <a:noAutofit/>
          </a:bodyPr>
          <a:lstStyle/>
          <a:p>
            <a:pPr>
              <a:buClr>
                <a:srgbClr val="00B0F0"/>
              </a:buClr>
            </a:pPr>
            <a:r>
              <a:rPr lang="cs-CZ" sz="1200" dirty="0"/>
              <a:t>Zadání a  zpracování  projektové dokumentace  nebo  stavebně-technologické studie</a:t>
            </a:r>
          </a:p>
          <a:p>
            <a:pPr>
              <a:buClr>
                <a:srgbClr val="00B0F0"/>
              </a:buClr>
            </a:pPr>
            <a:r>
              <a:rPr lang="cs-CZ" sz="1200" dirty="0"/>
              <a:t>Způsoby realizace  -  Standardní, DB „</a:t>
            </a:r>
            <a:r>
              <a:rPr lang="cs-CZ" sz="1200" dirty="0" err="1"/>
              <a:t>light</a:t>
            </a:r>
            <a:r>
              <a:rPr lang="cs-CZ" sz="1200" dirty="0"/>
              <a:t>“, Design </a:t>
            </a:r>
            <a:r>
              <a:rPr lang="cs-CZ" sz="1200" dirty="0" err="1"/>
              <a:t>build</a:t>
            </a:r>
            <a:r>
              <a:rPr lang="cs-CZ" sz="1200" dirty="0"/>
              <a:t>, Performance design </a:t>
            </a:r>
            <a:r>
              <a:rPr lang="cs-CZ" sz="1200" dirty="0" err="1"/>
              <a:t>build</a:t>
            </a:r>
            <a:r>
              <a:rPr lang="cs-CZ" sz="1200" dirty="0"/>
              <a:t> (PDB), EPC, ….</a:t>
            </a:r>
          </a:p>
          <a:p>
            <a:pPr>
              <a:buClr>
                <a:srgbClr val="00B0F0"/>
              </a:buClr>
            </a:pPr>
            <a:r>
              <a:rPr lang="cs-CZ" sz="1200" dirty="0"/>
              <a:t>Administrace výběrových řízení (VŘ) na zhotovitele PD či podkladů pro  zadání,  </a:t>
            </a:r>
          </a:p>
          <a:p>
            <a:pPr lvl="1">
              <a:buClr>
                <a:srgbClr val="00B0F0"/>
              </a:buClr>
            </a:pPr>
            <a:r>
              <a:rPr lang="cs-CZ" sz="900" dirty="0"/>
              <a:t>Projektový manažer, </a:t>
            </a:r>
          </a:p>
          <a:p>
            <a:pPr lvl="1">
              <a:buClr>
                <a:srgbClr val="00B0F0"/>
              </a:buClr>
            </a:pPr>
            <a:r>
              <a:rPr lang="cs-CZ" sz="900" dirty="0"/>
              <a:t> PDB manažer, </a:t>
            </a:r>
          </a:p>
          <a:p>
            <a:pPr lvl="1">
              <a:buClr>
                <a:srgbClr val="00B0F0"/>
              </a:buClr>
            </a:pPr>
            <a:r>
              <a:rPr lang="cs-CZ" sz="900" dirty="0"/>
              <a:t>BIM Manažer, </a:t>
            </a:r>
          </a:p>
          <a:p>
            <a:pPr lvl="1">
              <a:buClr>
                <a:srgbClr val="00B0F0"/>
              </a:buClr>
            </a:pPr>
            <a:r>
              <a:rPr lang="cs-CZ" sz="900" dirty="0"/>
              <a:t>správce stavby (zpracování knihy standardů)</a:t>
            </a:r>
          </a:p>
          <a:p>
            <a:pPr>
              <a:buClr>
                <a:srgbClr val="00B0F0"/>
              </a:buClr>
            </a:pPr>
            <a:r>
              <a:rPr lang="cs-CZ" sz="1200" dirty="0"/>
              <a:t> Příprava a kompletace podkladů pro dotační financování, podání žádostí  o dotaci a realizaci</a:t>
            </a:r>
          </a:p>
          <a:p>
            <a:pPr lvl="1">
              <a:buClr>
                <a:srgbClr val="00B0F0"/>
              </a:buClr>
            </a:pPr>
            <a:endParaRPr lang="cs-CZ" sz="900" dirty="0"/>
          </a:p>
          <a:p>
            <a:pPr lvl="1">
              <a:buClr>
                <a:srgbClr val="00B0F0"/>
              </a:buClr>
            </a:pPr>
            <a:endParaRPr lang="cs-CZ" sz="600" dirty="0"/>
          </a:p>
          <a:p>
            <a:pPr lvl="2">
              <a:buClr>
                <a:srgbClr val="00B0F0"/>
              </a:buClr>
            </a:pPr>
            <a:endParaRPr lang="cs-CZ" sz="600" dirty="0"/>
          </a:p>
          <a:p>
            <a:pPr lvl="2">
              <a:buClr>
                <a:srgbClr val="00B0F0"/>
              </a:buClr>
            </a:pPr>
            <a:endParaRPr lang="cs-CZ" sz="600" dirty="0"/>
          </a:p>
          <a:p>
            <a:pPr lvl="2">
              <a:buClr>
                <a:srgbClr val="00B0F0"/>
              </a:buClr>
            </a:pPr>
            <a:endParaRPr lang="cs-CZ" sz="600" dirty="0"/>
          </a:p>
          <a:p>
            <a:pPr lvl="2">
              <a:buClr>
                <a:srgbClr val="00B0F0"/>
              </a:buClr>
            </a:pPr>
            <a:endParaRPr lang="cs-CZ" sz="600" dirty="0"/>
          </a:p>
          <a:p>
            <a:pPr lvl="1">
              <a:buClr>
                <a:srgbClr val="00B0F0"/>
              </a:buClr>
            </a:pPr>
            <a:endParaRPr lang="cs-CZ" sz="900" b="1" dirty="0"/>
          </a:p>
          <a:p>
            <a:pPr lvl="1">
              <a:buClr>
                <a:srgbClr val="00B0F0"/>
              </a:buClr>
            </a:pPr>
            <a:endParaRPr lang="cs-CZ" sz="900" b="1" dirty="0"/>
          </a:p>
        </p:txBody>
      </p:sp>
    </p:spTree>
    <p:extLst>
      <p:ext uri="{BB962C8B-B14F-4D97-AF65-F5344CB8AC3E}">
        <p14:creationId xmlns:p14="http://schemas.microsoft.com/office/powerpoint/2010/main" val="64302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714"/>
            <a:ext cx="9144000" cy="642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01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714"/>
            <a:ext cx="9144000" cy="642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44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151E5B6A-F9A8-4EAD-08F6-E22FF8C309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8A9AE37-270D-3A3A-EA55-0BB1FAD98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157" y="1405995"/>
            <a:ext cx="5741795" cy="41401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1800" b="1" dirty="0">
                <a:latin typeface="+mn-lt"/>
                <a:cs typeface="Times New Roman" panose="02020603050405020304" pitchFamily="18" charset="0"/>
              </a:rPr>
              <a:t>Životní fáze a aktivity/milníky  realizace  přípravy a realizace projektů a  projektového řízení</a:t>
            </a:r>
            <a:br>
              <a:rPr lang="cs-CZ" sz="1800" b="1" dirty="0">
                <a:latin typeface="+mn-lt"/>
                <a:cs typeface="Times New Roman" panose="02020603050405020304" pitchFamily="18" charset="0"/>
              </a:rPr>
            </a:br>
            <a:r>
              <a:rPr lang="cs-CZ" sz="1800" b="1" dirty="0">
                <a:latin typeface="+mn-lt"/>
                <a:cs typeface="Times New Roman" panose="02020603050405020304" pitchFamily="18" charset="0"/>
              </a:rPr>
              <a:t/>
            </a:r>
            <a:br>
              <a:rPr lang="cs-CZ" sz="1800" b="1" dirty="0">
                <a:latin typeface="+mn-lt"/>
                <a:cs typeface="Times New Roman" panose="02020603050405020304" pitchFamily="18" charset="0"/>
              </a:rPr>
            </a:br>
            <a:r>
              <a:rPr lang="cs-CZ" sz="1800" b="1" dirty="0">
                <a:latin typeface="+mn-lt"/>
                <a:cs typeface="Times New Roman" panose="02020603050405020304" pitchFamily="18" charset="0"/>
              </a:rPr>
              <a:t>Realizační fáze </a:t>
            </a:r>
            <a:br>
              <a:rPr lang="cs-CZ" sz="1800" b="1" dirty="0">
                <a:latin typeface="+mn-lt"/>
                <a:cs typeface="Times New Roman" panose="02020603050405020304" pitchFamily="18" charset="0"/>
              </a:rPr>
            </a:br>
            <a:r>
              <a:rPr lang="cs-CZ" sz="1500" dirty="0"/>
              <a:t/>
            </a:r>
            <a:br>
              <a:rPr lang="cs-CZ" sz="1500" dirty="0"/>
            </a:br>
            <a:r>
              <a:rPr lang="cs-CZ" sz="1800" b="1" dirty="0"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8EEEB1BB-B499-16AF-A44B-0EAF7BDE07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515" y="5347586"/>
            <a:ext cx="953453" cy="40624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891CF53A-6543-BA87-E14C-458D835412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67" y="5246649"/>
            <a:ext cx="862567" cy="608117"/>
          </a:xfrm>
          <a:prstGeom prst="rect">
            <a:avLst/>
          </a:prstGeom>
        </p:spPr>
      </p:pic>
      <p:sp>
        <p:nvSpPr>
          <p:cNvPr id="10" name="Zástupný obsah 2">
            <a:extLst>
              <a:ext uri="{FF2B5EF4-FFF2-40B4-BE49-F238E27FC236}">
                <a16:creationId xmlns:a16="http://schemas.microsoft.com/office/drawing/2014/main" xmlns="" id="{8AD1DD9B-51C3-7419-DCF5-725837E93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142" y="2120183"/>
            <a:ext cx="6355826" cy="3227403"/>
          </a:xfrm>
        </p:spPr>
        <p:txBody>
          <a:bodyPr>
            <a:noAutofit/>
          </a:bodyPr>
          <a:lstStyle/>
          <a:p>
            <a:pPr>
              <a:buClr>
                <a:srgbClr val="00B0F0"/>
              </a:buClr>
            </a:pPr>
            <a:r>
              <a:rPr lang="cs-CZ" sz="1200" dirty="0"/>
              <a:t>Administrace výběrových řízení (VŘ) na dodavatele/zhotovitele realizace investice – dle způsobu realizace investice</a:t>
            </a:r>
          </a:p>
          <a:p>
            <a:pPr>
              <a:buClr>
                <a:srgbClr val="00B0F0"/>
              </a:buClr>
            </a:pPr>
            <a:r>
              <a:rPr lang="cs-CZ" sz="1200" dirty="0"/>
              <a:t>Realizace investice/aktivit projektu</a:t>
            </a:r>
          </a:p>
          <a:p>
            <a:pPr>
              <a:buClr>
                <a:srgbClr val="00B0F0"/>
              </a:buClr>
            </a:pPr>
            <a:r>
              <a:rPr lang="cs-CZ" sz="1200" dirty="0"/>
              <a:t>Realizační management dotace v průběhu realizační fáze</a:t>
            </a:r>
          </a:p>
          <a:p>
            <a:pPr>
              <a:buClr>
                <a:srgbClr val="00B0F0"/>
              </a:buClr>
            </a:pPr>
            <a:r>
              <a:rPr lang="cs-CZ" sz="1200" dirty="0"/>
              <a:t>Dokončení stavby, služeb dodávek, předání,  kolaudace	Předání stavby do užívání a zahájení provozu </a:t>
            </a:r>
          </a:p>
          <a:p>
            <a:pPr lvl="1">
              <a:buClr>
                <a:srgbClr val="00B0F0"/>
              </a:buClr>
            </a:pPr>
            <a:endParaRPr lang="cs-CZ" sz="900" dirty="0"/>
          </a:p>
          <a:p>
            <a:pPr lvl="1">
              <a:buClr>
                <a:srgbClr val="00B0F0"/>
              </a:buClr>
            </a:pPr>
            <a:endParaRPr lang="cs-CZ" sz="600" dirty="0"/>
          </a:p>
          <a:p>
            <a:pPr lvl="2">
              <a:buClr>
                <a:srgbClr val="00B0F0"/>
              </a:buClr>
            </a:pPr>
            <a:endParaRPr lang="cs-CZ" sz="600" dirty="0"/>
          </a:p>
          <a:p>
            <a:pPr lvl="2">
              <a:buClr>
                <a:srgbClr val="00B0F0"/>
              </a:buClr>
            </a:pPr>
            <a:endParaRPr lang="cs-CZ" sz="600" dirty="0"/>
          </a:p>
          <a:p>
            <a:pPr lvl="2">
              <a:buClr>
                <a:srgbClr val="00B0F0"/>
              </a:buClr>
            </a:pPr>
            <a:endParaRPr lang="cs-CZ" sz="600" dirty="0"/>
          </a:p>
          <a:p>
            <a:pPr lvl="2">
              <a:buClr>
                <a:srgbClr val="00B0F0"/>
              </a:buClr>
            </a:pPr>
            <a:endParaRPr lang="cs-CZ" sz="600" dirty="0"/>
          </a:p>
          <a:p>
            <a:pPr lvl="1">
              <a:buClr>
                <a:srgbClr val="00B0F0"/>
              </a:buClr>
            </a:pPr>
            <a:endParaRPr lang="cs-CZ" sz="900" b="1" dirty="0"/>
          </a:p>
          <a:p>
            <a:pPr lvl="1">
              <a:buClr>
                <a:srgbClr val="00B0F0"/>
              </a:buClr>
            </a:pPr>
            <a:endParaRPr lang="cs-CZ" sz="900" b="1" dirty="0"/>
          </a:p>
        </p:txBody>
      </p:sp>
    </p:spTree>
    <p:extLst>
      <p:ext uri="{BB962C8B-B14F-4D97-AF65-F5344CB8AC3E}">
        <p14:creationId xmlns:p14="http://schemas.microsoft.com/office/powerpoint/2010/main" val="369944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1763</TotalTime>
  <Words>583</Words>
  <Application>Microsoft Office PowerPoint</Application>
  <PresentationFormat>Předvádění na obrazovce (4:3)</PresentationFormat>
  <Paragraphs>137</Paragraphs>
  <Slides>17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Motiv sady Office</vt:lpstr>
      <vt:lpstr>Projektové řízení přípravy a realizace  vybudování Dětské skupiny</vt:lpstr>
      <vt:lpstr>Harmonogram reaizace DS – novostavba </vt:lpstr>
      <vt:lpstr>Projekt s vícezdrojovým financováním</vt:lpstr>
      <vt:lpstr>Životní fáze a aktivity/milníky  realizace  přípravy a realizace projektů a  projektového řízení </vt:lpstr>
      <vt:lpstr>Životní fáze a aktivity/milníky  realizace  přípravy a realizace projektů a  projektového řízení  Předprojektová příprava  </vt:lpstr>
      <vt:lpstr>Životní fáze a aktivity/milníky  realizace  přípravy a realizace projektů a  projektového řízení  Projektová příprava  </vt:lpstr>
      <vt:lpstr>Prezentace aplikace PowerPoint</vt:lpstr>
      <vt:lpstr>Prezentace aplikace PowerPoint</vt:lpstr>
      <vt:lpstr>Životní fáze a aktivity/milníky  realizace  přípravy a realizace projektů a  projektového řízení  Realizační fáze    </vt:lpstr>
      <vt:lpstr>Prezentace aplikace PowerPoint</vt:lpstr>
      <vt:lpstr>Životní fáze a aktivity/milníky  realizace  přípravy a realizace projektů a  projektového řízení  Provozní fáze projektu    </vt:lpstr>
      <vt:lpstr>Zpracování žádosti na vybudování Dětské skupiny</vt:lpstr>
      <vt:lpstr>PŘÍPRAVA ŽÁDOSTI</vt:lpstr>
      <vt:lpstr>PŘÍPRAVA ŽÁDOSTI </vt:lpstr>
      <vt:lpstr>PŘÍPRAVA ŽÁDOSTI </vt:lpstr>
      <vt:lpstr>REALIZACE PROJEKTU</vt:lpstr>
      <vt:lpstr>Děkuji za pozornost</vt:lpstr>
    </vt:vector>
  </TitlesOfParts>
  <Company>RPA, s.r.o.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Možnosti financování pro střední odborné školy</dc:title>
  <dc:creator>Miroslav Legner</dc:creator>
  <cp:lastModifiedBy>Petr Kolář (INTB22)</cp:lastModifiedBy>
  <cp:revision>102</cp:revision>
  <cp:lastPrinted>2024-05-20T04:03:22Z</cp:lastPrinted>
  <dcterms:created xsi:type="dcterms:W3CDTF">2022-05-13T09:02:14Z</dcterms:created>
  <dcterms:modified xsi:type="dcterms:W3CDTF">2024-05-20T06:27:46Z</dcterms:modified>
</cp:coreProperties>
</file>