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1223" r:id="rId2"/>
    <p:sldId id="1249" r:id="rId3"/>
    <p:sldId id="1233" r:id="rId4"/>
    <p:sldId id="1238" r:id="rId5"/>
    <p:sldId id="1240" r:id="rId6"/>
    <p:sldId id="1250" r:id="rId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119CF45-CF92-474E-B50C-71C1F8FDE5B1}">
          <p14:sldIdLst>
            <p14:sldId id="1223"/>
            <p14:sldId id="1249"/>
            <p14:sldId id="1233"/>
            <p14:sldId id="1238"/>
            <p14:sldId id="1240"/>
            <p14:sldId id="12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ová Andrea (MPSV)" initials="MA(" lastIdx="69" clrIdx="0">
    <p:extLst>
      <p:ext uri="{19B8F6BF-5375-455C-9EA6-DF929625EA0E}">
        <p15:presenceInfo xmlns:p15="http://schemas.microsoft.com/office/powerpoint/2012/main" userId="S-1-5-21-2860373619-1581124721-2029513195-100915" providerId="AD"/>
      </p:ext>
    </p:extLst>
  </p:cmAuthor>
  <p:cmAuthor id="2" name="Pleštilová Radka Bc., DiS. (MPSV)" initials="PRBD(" lastIdx="10" clrIdx="1">
    <p:extLst>
      <p:ext uri="{19B8F6BF-5375-455C-9EA6-DF929625EA0E}">
        <p15:presenceInfo xmlns:p15="http://schemas.microsoft.com/office/powerpoint/2012/main" userId="S-1-5-21-2860373619-1581124721-2029513195-70354" providerId="AD"/>
      </p:ext>
    </p:extLst>
  </p:cmAuthor>
  <p:cmAuthor id="3" name="Vorlíková Dagmar Mgr. et Mgr. (MPSV)" initials="VDMeM(" lastIdx="1" clrIdx="2">
    <p:extLst>
      <p:ext uri="{19B8F6BF-5375-455C-9EA6-DF929625EA0E}">
        <p15:presenceInfo xmlns:p15="http://schemas.microsoft.com/office/powerpoint/2012/main" userId="S::dagmar.vorlikova@mpsv.cz::7e946dc7-cc1d-4f22-a8f0-b954f459200f" providerId="AD"/>
      </p:ext>
    </p:extLst>
  </p:cmAuthor>
  <p:cmAuthor id="4" name="Müllerová Andrea (MPSV)" initials="MA( [2]" lastIdx="16" clrIdx="3">
    <p:extLst>
      <p:ext uri="{19B8F6BF-5375-455C-9EA6-DF929625EA0E}">
        <p15:presenceInfo xmlns:p15="http://schemas.microsoft.com/office/powerpoint/2012/main" userId="S::andrea.mullerova2@mpsv.cz::decfec18-9f64-4c6c-9066-f4c5a224c37e" providerId="AD"/>
      </p:ext>
    </p:extLst>
  </p:cmAuthor>
  <p:cmAuthor id="5" name="Veselá Hana Bc. (MPSV)" initials="VHB(" lastIdx="11" clrIdx="4">
    <p:extLst>
      <p:ext uri="{19B8F6BF-5375-455C-9EA6-DF929625EA0E}">
        <p15:presenceInfo xmlns:p15="http://schemas.microsoft.com/office/powerpoint/2012/main" userId="S::hana.vesela@mpsv.cz::38dd39aa-29c0-422c-a29b-510b95a72e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9C"/>
    <a:srgbClr val="254061"/>
    <a:srgbClr val="0000F2"/>
    <a:srgbClr val="4B39F1"/>
    <a:srgbClr val="D3EAFC"/>
    <a:srgbClr val="C5DFED"/>
    <a:srgbClr val="740000"/>
    <a:srgbClr val="314A6A"/>
    <a:srgbClr val="A7D8F9"/>
    <a:srgbClr val="576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185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D898-603C-4629-B610-49B62867AD03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0CAC-D0D2-45A6-946A-597620F1AF3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2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D51C-057C-4EC3-AEE4-4C67A48E82CF}" type="datetimeFigureOut">
              <a:rPr lang="cs-CZ" smtClean="0"/>
              <a:t>19.03.2024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004C-02AA-484A-9004-C9B8E98E92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7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14B59-EB5C-6F53-A494-93684D41F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1F7E80-A832-6B1A-C456-8557DE12B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7A68A1-FCA6-86E8-ECCC-0FC167FC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8530A4-4696-1C8F-0F2C-4ECF9B90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D59D21-AD6B-339D-77A2-6B79730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9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DEAD7-FF22-9618-D131-C76071E3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F0B0EA-58F2-EA82-E262-2223D7997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D2D2F5-00E5-2CBE-12AF-BF751E8F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C4680-89FD-672F-2D10-02E09585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4C02F-4BD8-161D-A6FC-ABECA345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42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BEC180-F54D-2C8D-BB86-827CBB85F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9353F0-354E-AE31-2B67-EDCED3D7D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FF1F6-A98D-F2D7-BACA-6D3B4BD0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C78F7-EB51-9173-A6B9-077798B4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4533D-EAD9-43D4-808D-3DF83A42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71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150E6-BBB8-2A15-F906-40C95131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8AD01-01FD-E2D2-3E9F-38771344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468F0C-6E76-61A1-9862-2E1D003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CC608-1378-C4AF-6812-137A302F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500DFC-2624-8FF1-6B65-314DBB8D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4D91B-3759-30A1-A385-15D968AC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3B5208-5D7A-B171-518D-20D2E158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FC9101-81AA-9CB6-C51E-6EAA1705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82D6-0391-414A-A735-D1560D4F14BE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4B9EA2-8546-2F3E-A427-4B772CFE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99EB8F-09A3-09C1-0404-405E0E90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5936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D3F2D-8ECA-43AC-B014-0D703BEA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2E565-7A00-663F-6147-975D97573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AAC98E-FF15-B44B-9BA5-F982FAAD2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713A06-41B3-3EB5-EA5F-0A179915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B619B-B3BF-738E-032D-A60F6C1A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4FE67-88EA-BCD7-E02A-E52FD4FE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F20DA-2FD7-679A-2D3D-79ED5977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497BAB-3E4F-84C0-3CBA-5656D852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7BCF87-FC41-01C7-39AF-52E877F5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F3042B-DB16-4585-5A70-464717BE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38AB02-2F07-BDED-C7C6-75904B7E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205E66-7E32-F61E-C2DF-C64FBE17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676124-6DE4-A5F6-EB8F-F629671F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FFEE8D-3831-E775-F9A8-B35EB6A1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08A2-B94C-6B1E-8987-B53F7B7A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639489-399E-CA87-2B22-0812F749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82D6-0391-414A-A735-D1560D4F14BE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7CB5BA-6A1F-1E79-2D63-2C6C10CF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60BD95-5339-7E8F-2FBE-4EDBF832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687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F76E3E-24E3-E8A1-BACD-38C6DC98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2DA14E-B88F-DD3B-0D22-C424136A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9987FE-8F33-D84C-AE5E-30112E14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24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35594-7753-B1A1-2ABE-AB8E03CA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E1BFB6-54A4-C51A-1551-789A6315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C8B41E-4A28-7BD1-3CCA-2BBA5D8BE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909168-B754-0B77-03EB-DE4D1BEC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1E900C-20E4-4E59-2363-53A0005F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45D957-11BF-F8F9-F8CB-87C324DA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14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0B29C-5039-C405-6A99-11FA06B0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B3F73F-03AB-55F8-6B37-8B8C3F8E3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EC4E0B-D7FC-BDE4-B01B-6DE44187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A61C4E-7101-EBF7-6FCC-C1B9B67C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50E0CF-C377-E9DB-2826-49C19A99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51D7B6-81EE-38A9-E76F-4D8909FD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A85553-391E-A954-59A6-4FBA9525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CC5B18-3B58-CDF0-8578-FAEA8304A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26B59-EB3B-0F92-0DB2-97B85A2B8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FF746-1572-ED9D-FA8E-49044EFBB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0FF81A-A061-13D0-E3F8-4D4814AB2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4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klipart, savec, ilustrace, Grafika&#10;&#10;Popis byl vytvořen automaticky">
            <a:extLst>
              <a:ext uri="{FF2B5EF4-FFF2-40B4-BE49-F238E27FC236}">
                <a16:creationId xmlns:a16="http://schemas.microsoft.com/office/drawing/2014/main" id="{351992AF-DD39-39A8-20B2-23BD52883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76" y="44624"/>
            <a:ext cx="7116216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Dětská skupina </a:t>
            </a:r>
            <a:b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podmínky poskytování služby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9073008" cy="5373211"/>
          </a:xfrm>
        </p:spPr>
        <p:txBody>
          <a:bodyPr>
            <a:noAutofit/>
          </a:bodyPr>
          <a:lstStyle/>
          <a:p>
            <a:pPr marL="198000" indent="0">
              <a:spcBef>
                <a:spcPts val="0"/>
              </a:spcBef>
              <a:buNone/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Základní vymezení služby</a:t>
            </a:r>
          </a:p>
          <a:p>
            <a:pPr marL="540900" indent="-342900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 6 měsíců do zahájení povinné školní docházky, do 1 roku zvláštní podmínky</a:t>
            </a:r>
          </a:p>
          <a:p>
            <a:pPr marL="540900" indent="-342900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mimo domov, ve skupině dětí, pravidelná péče</a:t>
            </a:r>
          </a:p>
          <a:p>
            <a:pPr marL="540900" indent="-342900">
              <a:spcBef>
                <a:spcPts val="0"/>
              </a:spcBef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péče zaměřena na zajištění potřeb dětí, výchovu, rozvoj schopností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 dovedností, kulturních a hygienických návyků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000" indent="0">
              <a:spcBef>
                <a:spcPts val="1800"/>
              </a:spcBef>
              <a:buNone/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Věk dětí:</a:t>
            </a:r>
          </a:p>
          <a:p>
            <a:pPr marL="540000">
              <a:spcBef>
                <a:spcPts val="0"/>
              </a:spcBef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 6 měsíců do zahájení povinné školní docházky, věkové rozpětí si poskytovatel určuje sám (děti do 1 roku věku pouze ve skupině 4 dětí mladších 4 let)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000" indent="0">
              <a:spcBef>
                <a:spcPts val="1200"/>
              </a:spcBef>
              <a:buNone/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Pečující osoby a počet dětí</a:t>
            </a:r>
          </a:p>
          <a:p>
            <a:pPr marL="0" indent="0">
              <a:buNone/>
              <a:tabLst>
                <a:tab pos="2241550" algn="l"/>
              </a:tabLst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241550" algn="l"/>
              </a:tabLst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241550" algn="l"/>
              </a:tabLst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241550" algn="l"/>
              </a:tabLst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poskytovatel je povinen zohlednit zdravotní stav dětí, dobu pobytu a věk dětí</a:t>
            </a:r>
          </a:p>
          <a:p>
            <a:pPr marL="540000"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pečující osoby musí být bezúhonné, zdravotně a odborně způsobilé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1</a:t>
            </a:fld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E928EB-D42F-9137-0C32-4D598C2F6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6" y="4242992"/>
            <a:ext cx="7200800" cy="11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1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kreslené, klipart, ilustrace, Grafika&#10;&#10;Popis byl vytvořen automaticky">
            <a:extLst>
              <a:ext uri="{FF2B5EF4-FFF2-40B4-BE49-F238E27FC236}">
                <a16:creationId xmlns:a16="http://schemas.microsoft.com/office/drawing/2014/main" id="{BE1D6549-486F-7096-F5E5-E0486CD1F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04678"/>
            <a:ext cx="9289032" cy="5380706"/>
          </a:xfrm>
        </p:spPr>
        <p:txBody>
          <a:bodyPr>
            <a:noAutofit/>
          </a:bodyPr>
          <a:lstStyle/>
          <a:p>
            <a:pPr marL="197100" lvl="1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Odborná způsobilost pečujících osob, povinné další vzdělávání</a:t>
            </a:r>
          </a:p>
          <a:p>
            <a:pPr marL="540000" lvl="1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zdravotní, sociální, pedagogické vzdělání, profesní kvalifikace</a:t>
            </a:r>
          </a:p>
          <a:p>
            <a:pPr marL="540000" lvl="1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vždy alespoň 1 pečující osoba se zdravotním vzděláním nebo novou profesní kvalifikací Chůva pro děti v dětské skupině, v případě dětí ve věku od 1.9. po třetích narozeninách a starších alespoň 1 pečující osoba s pedagogickým vzděláním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Standardy kvality péče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oblast péče o dítě a naplňování potřeb dítěte, oblast personálního zabezpečení,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oblast provozního zabezpečení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Provozní doba nejméně šest hodin během provozního dne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Uzavření smlouvy o poskytování služby péče o dítě v dětské skupině</a:t>
            </a:r>
          </a:p>
          <a:p>
            <a:pPr marL="540900" indent="-342900">
              <a:lnSpc>
                <a:spcPct val="100000"/>
              </a:lnSpc>
              <a:spcBef>
                <a:spcPts val="0"/>
              </a:spcBef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Před zahájením poskytování služby, obsahuje zákonem stanovené náležitosti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Povinnost zpracovat Vnitřní pravidla a Plán výchovy a péče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Povinnost vedení evidence dětí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2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488681DC-C52A-7DA6-A369-24BE65886822}"/>
              </a:ext>
            </a:extLst>
          </p:cNvPr>
          <p:cNvSpPr txBox="1">
            <a:spLocks/>
          </p:cNvSpPr>
          <p:nvPr/>
        </p:nvSpPr>
        <p:spPr>
          <a:xfrm>
            <a:off x="707976" y="44624"/>
            <a:ext cx="7116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Dětská skupina - podmínky poskytování služby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3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Obsah obrázku klipart, ilustrace, Grafika, kreslené&#10;&#10;Popis byl vytvořen automaticky">
            <a:extLst>
              <a:ext uri="{FF2B5EF4-FFF2-40B4-BE49-F238E27FC236}">
                <a16:creationId xmlns:a16="http://schemas.microsoft.com/office/drawing/2014/main" id="{2F002AA6-C9BC-D5EA-9396-694B5EED3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484784"/>
            <a:ext cx="9865095" cy="51498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Žádost o udělení oprávnění k poskytování služby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péče o dítě v DS + přílohy: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Doklad o vlastnickém nebo jiném právu k objektu nebo prostorám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Závazné stanovisko krajské hygienické stanice o splnění hygienických požadavků </a:t>
            </a: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stravování, prostory a provoz, v nichž bude poskytována služba péče o dítě v dětské skupině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 Závazné stanovisko krajské hygienické stanice o splnění hygienických požadavků na stravování, prostory a provoz, v nichž bude poskytována služba péče o dítě v dětské skupině</a:t>
            </a:r>
          </a:p>
          <a:p>
            <a:pPr marL="514800" indent="-514800" algn="just">
              <a:spcBef>
                <a:spcPts val="1200"/>
              </a:spcBef>
              <a:buFont typeface="+mj-lt"/>
              <a:buAutoNum type="arabicPeriod" startAt="4"/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nebo potvrzení o uzavření této smlouvy</a:t>
            </a:r>
          </a:p>
          <a:p>
            <a:pPr marL="514800" indent="-514800" algn="just">
              <a:spcBef>
                <a:spcPts val="1200"/>
              </a:spcBef>
              <a:buFont typeface="+mj-lt"/>
              <a:buAutoNum type="arabicPeriod" startAt="4"/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Doklad o bezúhonnosti (Výpis z evidence Rejstříku trestů)</a:t>
            </a:r>
          </a:p>
          <a:p>
            <a:pPr marL="514800" indent="-514800" algn="just">
              <a:spcBef>
                <a:spcPts val="1200"/>
              </a:spcBef>
              <a:buFont typeface="+mj-lt"/>
              <a:buAutoNum type="arabicPeriod" startAt="4"/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poskytování služby péče o dítě v dětské skupině </a:t>
            </a:r>
          </a:p>
          <a:p>
            <a:pPr marL="514800" indent="-514800" algn="just">
              <a:spcBef>
                <a:spcPts val="1200"/>
              </a:spcBef>
              <a:buFont typeface="+mj-lt"/>
              <a:buAutoNum type="arabicPeriod" startAt="6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 zřizovatele s žádostí o udělení oprávnění (pouze u příspěvkových organizací)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3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40DE6D5-3504-0349-D6D9-38D5B20D9847}"/>
              </a:ext>
            </a:extLst>
          </p:cNvPr>
          <p:cNvSpPr txBox="1">
            <a:spLocks/>
          </p:cNvSpPr>
          <p:nvPr/>
        </p:nvSpPr>
        <p:spPr>
          <a:xfrm>
            <a:off x="707977" y="44624"/>
            <a:ext cx="7116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Zápis do evidence </a:t>
            </a:r>
            <a:b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požadované dokumenty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6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BED32756-BA5D-E247-CF8C-E6CF5AF0E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549677"/>
            <a:ext cx="10009112" cy="4989235"/>
          </a:xfrm>
        </p:spPr>
        <p:txBody>
          <a:bodyPr>
            <a:noAutofit/>
          </a:bodyPr>
          <a:lstStyle/>
          <a:p>
            <a:pPr lvl="1"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nárokové stabilní a předvídatelné financování dle uzavřených smluv s rodiči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příspěvek na provoz dětské skupiny na obsazené kapacitní místo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(daný provozní den alespoň 3 souvislé hodiny obsazeno jedním dítětem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prokazuje se uzavřenou smlouvou)</a:t>
            </a:r>
          </a:p>
          <a:p>
            <a:pPr lvl="1">
              <a:spcBef>
                <a:spcPts val="1800"/>
              </a:spcBef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Výše příspěvku:</a:t>
            </a:r>
          </a:p>
          <a:p>
            <a:pPr lvl="2">
              <a:spcBef>
                <a:spcPts val="600"/>
              </a:spcBef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u dětí do 31. 8. po dosažení 3 let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 výši 1,7násobku normativu MŠMT pro soukromé mateřské školy, zastropovaná měsíční úhrada nákladů rodičem bez stravy</a:t>
            </a:r>
          </a:p>
          <a:p>
            <a:pPr lvl="2">
              <a:spcBef>
                <a:spcPts val="600"/>
              </a:spcBef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u starších dětí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 zahájení povinné školní docházky ve stejné výši jako normativ MŠMT pro soukromé mateřské školy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obdobně normativy na stravování dětí, pokud je strava zajišťována poskytovatelem za dodržení výživových norem a toto je upraveno ve smlouvě s rodiči.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4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A0587CA-0BF2-3B51-1E84-00DB02AD45A6}"/>
              </a:ext>
            </a:extLst>
          </p:cNvPr>
          <p:cNvSpPr txBox="1">
            <a:spLocks/>
          </p:cNvSpPr>
          <p:nvPr/>
        </p:nvSpPr>
        <p:spPr>
          <a:xfrm>
            <a:off x="707976" y="44624"/>
            <a:ext cx="8484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Příspěvek na provoz dětských skupin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6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klipart, Grafika, ilustrace, kreslené&#10;&#10;Popis byl vytvořen automaticky">
            <a:extLst>
              <a:ext uri="{FF2B5EF4-FFF2-40B4-BE49-F238E27FC236}">
                <a16:creationId xmlns:a16="http://schemas.microsoft.com/office/drawing/2014/main" id="{63CB73FA-1B57-1CF1-061D-E0F776121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28" y="1365747"/>
            <a:ext cx="9614544" cy="499060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1800" dirty="0">
                <a:latin typeface="Arial Black" panose="020B0A04020102020204" pitchFamily="34" charset="0"/>
                <a:cs typeface="Arial" panose="020B0604020202020204" pitchFamily="34" charset="0"/>
              </a:rPr>
              <a:t>Žádost o příspěvek se podává v průběhu roku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na který se žádá.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Výplata příspěvku probíhá ve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třech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zálohách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následně dochází ke zúčtování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příspěvku dle každoměsíčních dat od poskytovatele (do 5. dne následujícího měsíce,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možnost dodatečného oznámení v případě zmeškání termínu). 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Veškeré úkony jsou řešeny skrze </a:t>
            </a: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elektronickou aplikaci MPSV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Financování běžných výdajů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které souvisejí s poskytováním služby péče o dítě v DS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mzdové výdaje, výdaje na další povinné vzdělávání pečujících osob, výdaje na stravování, další provozní výdaje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Při přerušení poskytování služby poskytovatelem náleží příspěvek v délce „pěti týdnů“,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resp. 5x počet provozních dnů v týdnu.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Rodič dítěte musí mít vazbu na trh práce.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5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7144808-61AD-4DAA-7D54-FEAB234CCA05}"/>
              </a:ext>
            </a:extLst>
          </p:cNvPr>
          <p:cNvSpPr txBox="1">
            <a:spLocks/>
          </p:cNvSpPr>
          <p:nvPr/>
        </p:nvSpPr>
        <p:spPr>
          <a:xfrm>
            <a:off x="707976" y="44624"/>
            <a:ext cx="8484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Příspěvek na provoz dětských skupin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7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Grafika, design&#10;&#10;Popis byl vytvořen automaticky">
            <a:extLst>
              <a:ext uri="{FF2B5EF4-FFF2-40B4-BE49-F238E27FC236}">
                <a16:creationId xmlns:a16="http://schemas.microsoft.com/office/drawing/2014/main" id="{6C9A765B-CC21-5781-AB13-76F0A8AA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ek 7" descr="Obsah obrázku Grafika, logo, kůň, klipart&#10;&#10;Popis byl vytvořen automaticky">
            <a:extLst>
              <a:ext uri="{FF2B5EF4-FFF2-40B4-BE49-F238E27FC236}">
                <a16:creationId xmlns:a16="http://schemas.microsoft.com/office/drawing/2014/main" id="{EB7D1123-CB54-75CE-DF51-CF4F4BB91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256553"/>
            <a:ext cx="3329930" cy="21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1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12603</TotalTime>
  <Words>628</Words>
  <Application>Microsoft Office PowerPoint</Application>
  <PresentationFormat>Širokoúhlá obrazovka</PresentationFormat>
  <Paragraphs>54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Motiv Office</vt:lpstr>
      <vt:lpstr>Dětská skupina  - podmínky poskytování služby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Müllerová Andrea (MPSV)</dc:creator>
  <cp:lastModifiedBy>Vašková Martina (MPSV)</cp:lastModifiedBy>
  <cp:revision>566</cp:revision>
  <cp:lastPrinted>2024-03-18T15:39:55Z</cp:lastPrinted>
  <dcterms:created xsi:type="dcterms:W3CDTF">2018-01-19T11:49:57Z</dcterms:created>
  <dcterms:modified xsi:type="dcterms:W3CDTF">2024-03-19T10:10:53Z</dcterms:modified>
</cp:coreProperties>
</file>