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1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220FFF2-15C5-42BD-9D67-B05DC1D14D06}">
          <p14:sldIdLst>
            <p14:sldId id="256"/>
            <p14:sldId id="257"/>
            <p14:sldId id="258"/>
            <p14:sldId id="259"/>
            <p14:sldId id="260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5/20/2024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35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8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6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9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55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6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2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8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1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5/20/2024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5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750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3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40" r:id="rId5"/>
    <p:sldLayoutId id="2147483846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4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holy@ak-holy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holy@ak-holy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110">
            <a:extLst>
              <a:ext uri="{FF2B5EF4-FFF2-40B4-BE49-F238E27FC236}">
                <a16:creationId xmlns:a16="http://schemas.microsoft.com/office/drawing/2014/main" id="{391159B2-3847-4541-BAAE-D93F71723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cs-CZ"/>
          </a:p>
        </p:txBody>
      </p:sp>
      <p:sp useBgFill="1">
        <p:nvSpPr>
          <p:cNvPr id="113" name="Rectangle 112">
            <a:extLst>
              <a:ext uri="{FF2B5EF4-FFF2-40B4-BE49-F238E27FC236}">
                <a16:creationId xmlns:a16="http://schemas.microsoft.com/office/drawing/2014/main" id="{93BDF953-B1FC-408F-A14E-33A8C1DC1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6E54DE6-4032-3DAA-321B-58F37712C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170" y="3716860"/>
            <a:ext cx="9732773" cy="1465112"/>
          </a:xfrm>
        </p:spPr>
        <p:txBody>
          <a:bodyPr>
            <a:normAutofit/>
          </a:bodyPr>
          <a:lstStyle/>
          <a:p>
            <a:r>
              <a:rPr lang="cs-CZ" sz="6000" dirty="0"/>
              <a:t>Ing. Mgr. Bc. Václav Holý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4BAA6D-8490-C5DD-E68D-6BE84120E6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033818"/>
            <a:ext cx="9517450" cy="96981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Na Příkopě 857/18, 110 00 Praha 1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email: </a:t>
            </a:r>
            <a:r>
              <a:rPr lang="cs-CZ" sz="1200" dirty="0">
                <a:hlinkClick r:id="rId2"/>
              </a:rPr>
              <a:t>holy@ak-holy.cz</a:t>
            </a:r>
            <a:r>
              <a:rPr lang="cs-CZ" sz="1200" dirty="0"/>
              <a:t>, tel. +420 739 377 442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advokát ev. č. ČAK 15177, IČO: 881 90 862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cs-CZ" sz="700" dirty="0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7C4AC30-431E-4860-8128-139F9F61E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0C35C70-8DD1-457D-85E7-728F1B0C52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B71691B1-EF90-41BA-A886-9331EB03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BEB77709-9ED2-4392-8D1E-91E4AB964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 descr="Obsah obrázku text, indikátor, zařízení&#10;&#10;Popis byl vytvořen automaticky">
            <a:extLst>
              <a:ext uri="{FF2B5EF4-FFF2-40B4-BE49-F238E27FC236}">
                <a16:creationId xmlns:a16="http://schemas.microsoft.com/office/drawing/2014/main" id="{6A2C3DB4-CECC-7099-0461-508B6431E3E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5" r="3" b="3"/>
          <a:stretch/>
        </p:blipFill>
        <p:spPr bwMode="auto">
          <a:xfrm>
            <a:off x="3706240" y="1849111"/>
            <a:ext cx="4386627" cy="15787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4688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140">
            <a:extLst>
              <a:ext uri="{FF2B5EF4-FFF2-40B4-BE49-F238E27FC236}">
                <a16:creationId xmlns:a16="http://schemas.microsoft.com/office/drawing/2014/main" id="{391159B2-3847-4541-BAAE-D93F71723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cs-CZ"/>
          </a:p>
        </p:txBody>
      </p:sp>
      <p:sp useBgFill="1">
        <p:nvSpPr>
          <p:cNvPr id="143" name="Rectangle 142">
            <a:extLst>
              <a:ext uri="{FF2B5EF4-FFF2-40B4-BE49-F238E27FC236}">
                <a16:creationId xmlns:a16="http://schemas.microsoft.com/office/drawing/2014/main" id="{93BDF953-B1FC-408F-A14E-33A8C1DC1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6E54DE6-4032-3DAA-321B-58F37712C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1866" y="2465111"/>
            <a:ext cx="10819384" cy="2521200"/>
          </a:xfrm>
        </p:spPr>
        <p:txBody>
          <a:bodyPr>
            <a:normAutofit fontScale="90000"/>
          </a:bodyPr>
          <a:lstStyle/>
          <a:p>
            <a:pPr>
              <a:spcAft>
                <a:spcPts val="800"/>
              </a:spcAft>
            </a:pPr>
            <a:b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HARMONOGRAM POŘÍZENÍ NEMOVITOSTI</a:t>
            </a:r>
            <a:b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b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000" dirty="0">
                <a:ea typeface="Calibri" panose="020F0502020204030204" pitchFamily="34" charset="0"/>
                <a:cs typeface="Times New Roman" panose="02020603050405020304" pitchFamily="18" charset="0"/>
              </a:rPr>
              <a:t>úvod</a:t>
            </a:r>
            <a:b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000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7C4AC30-431E-4860-8128-139F9F61E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D0C35C70-8DD1-457D-85E7-728F1B0C52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B71691B1-EF90-41BA-A886-9331EB03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BEB77709-9ED2-4392-8D1E-91E4AB964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Obrázek 23" descr="Obsah obrázku text, indikátor, zařízení&#10;&#10;Popis byl vytvořen automaticky">
            <a:extLst>
              <a:ext uri="{FF2B5EF4-FFF2-40B4-BE49-F238E27FC236}">
                <a16:creationId xmlns:a16="http://schemas.microsoft.com/office/drawing/2014/main" id="{1A520D73-027C-D560-2B89-ACA55DE4F3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5" r="3" b="3"/>
          <a:stretch/>
        </p:blipFill>
        <p:spPr bwMode="auto">
          <a:xfrm>
            <a:off x="751866" y="733479"/>
            <a:ext cx="2677045" cy="9634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8774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110">
            <a:extLst>
              <a:ext uri="{FF2B5EF4-FFF2-40B4-BE49-F238E27FC236}">
                <a16:creationId xmlns:a16="http://schemas.microsoft.com/office/drawing/2014/main" id="{391159B2-3847-4541-BAAE-D93F71723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cs-CZ"/>
          </a:p>
        </p:txBody>
      </p:sp>
      <p:sp useBgFill="1">
        <p:nvSpPr>
          <p:cNvPr id="113" name="Rectangle 112">
            <a:extLst>
              <a:ext uri="{FF2B5EF4-FFF2-40B4-BE49-F238E27FC236}">
                <a16:creationId xmlns:a16="http://schemas.microsoft.com/office/drawing/2014/main" id="{93BDF953-B1FC-408F-A14E-33A8C1DC1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6E54DE6-4032-3DAA-321B-58F37712C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8360" y="1985818"/>
            <a:ext cx="9732773" cy="1443182"/>
          </a:xfrm>
        </p:spPr>
        <p:txBody>
          <a:bodyPr>
            <a:normAutofit fontScale="90000"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br>
              <a:rPr lang="cs-CZ" sz="4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HLAVNÍ RIZIKO</a:t>
            </a:r>
            <a:br>
              <a:rPr lang="cs-CZ" sz="4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4800" b="1" dirty="0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7C4AC30-431E-4860-8128-139F9F61E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0C35C70-8DD1-457D-85E7-728F1B0C52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B71691B1-EF90-41BA-A886-9331EB03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BEB77709-9ED2-4392-8D1E-91E4AB964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 descr="Obsah obrázku text, indikátor, zařízení&#10;&#10;Popis byl vytvořen automaticky">
            <a:extLst>
              <a:ext uri="{FF2B5EF4-FFF2-40B4-BE49-F238E27FC236}">
                <a16:creationId xmlns:a16="http://schemas.microsoft.com/office/drawing/2014/main" id="{6A2C3DB4-CECC-7099-0461-508B6431E3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5" r="3" b="3"/>
          <a:stretch/>
        </p:blipFill>
        <p:spPr bwMode="auto">
          <a:xfrm>
            <a:off x="751866" y="778907"/>
            <a:ext cx="2677045" cy="963467"/>
          </a:xfrm>
          <a:prstGeom prst="rect">
            <a:avLst/>
          </a:prstGeom>
          <a:noFill/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AF45661-F2DE-BECC-806E-C3E3527A7EA4}"/>
              </a:ext>
            </a:extLst>
          </p:cNvPr>
          <p:cNvSpPr txBox="1"/>
          <p:nvPr/>
        </p:nvSpPr>
        <p:spPr>
          <a:xfrm>
            <a:off x="838436" y="3791468"/>
            <a:ext cx="7624245" cy="724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Úhrada kupní ceny za nemovitost z vlastních prostředků bez toho, aby se podařilo získat financování z dotačního programu. 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E125DAA-7A16-766B-C807-80D87E1C88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1283" y="3914096"/>
            <a:ext cx="2164945" cy="222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29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110">
            <a:extLst>
              <a:ext uri="{FF2B5EF4-FFF2-40B4-BE49-F238E27FC236}">
                <a16:creationId xmlns:a16="http://schemas.microsoft.com/office/drawing/2014/main" id="{391159B2-3847-4541-BAAE-D93F71723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cs-CZ"/>
          </a:p>
        </p:txBody>
      </p:sp>
      <p:sp useBgFill="1">
        <p:nvSpPr>
          <p:cNvPr id="113" name="Rectangle 112">
            <a:extLst>
              <a:ext uri="{FF2B5EF4-FFF2-40B4-BE49-F238E27FC236}">
                <a16:creationId xmlns:a16="http://schemas.microsoft.com/office/drawing/2014/main" id="{93BDF953-B1FC-408F-A14E-33A8C1DC1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6E54DE6-4032-3DAA-321B-58F37712C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8360" y="1985818"/>
            <a:ext cx="9732773" cy="1443182"/>
          </a:xfrm>
        </p:spPr>
        <p:txBody>
          <a:bodyPr>
            <a:normAutofit fontScale="90000"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br>
              <a:rPr lang="cs-CZ" sz="4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ZPŮSOB OŠETŘENÍ I</a:t>
            </a:r>
            <a:br>
              <a:rPr lang="cs-CZ" sz="4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4800" b="1" dirty="0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7C4AC30-431E-4860-8128-139F9F61E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0C35C70-8DD1-457D-85E7-728F1B0C52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B71691B1-EF90-41BA-A886-9331EB03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BEB77709-9ED2-4392-8D1E-91E4AB964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 descr="Obsah obrázku text, indikátor, zařízení&#10;&#10;Popis byl vytvořen automaticky">
            <a:extLst>
              <a:ext uri="{FF2B5EF4-FFF2-40B4-BE49-F238E27FC236}">
                <a16:creationId xmlns:a16="http://schemas.microsoft.com/office/drawing/2014/main" id="{6A2C3DB4-CECC-7099-0461-508B6431E3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5" r="3" b="3"/>
          <a:stretch/>
        </p:blipFill>
        <p:spPr bwMode="auto">
          <a:xfrm>
            <a:off x="751866" y="778907"/>
            <a:ext cx="2677045" cy="963467"/>
          </a:xfrm>
          <a:prstGeom prst="rect">
            <a:avLst/>
          </a:prstGeom>
          <a:noFill/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AF45661-F2DE-BECC-806E-C3E3527A7EA4}"/>
              </a:ext>
            </a:extLst>
          </p:cNvPr>
          <p:cNvSpPr txBox="1"/>
          <p:nvPr/>
        </p:nvSpPr>
        <p:spPr>
          <a:xfrm>
            <a:off x="751866" y="3321449"/>
            <a:ext cx="8790551" cy="3660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6000"/>
              </a:lnSpc>
              <a:buFont typeface="Wingdings" panose="05000000000000000000" pitchFamily="2" charset="2"/>
              <a:buChar char="§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Správná volba právních nástrojů a určení pořadí kroků:</a:t>
            </a:r>
          </a:p>
          <a:p>
            <a:pPr marL="800100" lvl="1" indent="-342900">
              <a:lnSpc>
                <a:spcPct val="106000"/>
              </a:lnSpc>
              <a:buFont typeface="Wingdings" panose="05000000000000000000" pitchFamily="2" charset="2"/>
              <a:buChar char="§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Podpis nezávazného záměru</a:t>
            </a:r>
          </a:p>
          <a:p>
            <a:pPr marL="800100" lvl="1" indent="-342900">
              <a:lnSpc>
                <a:spcPct val="106000"/>
              </a:lnSpc>
              <a:buFont typeface="Wingdings" panose="05000000000000000000" pitchFamily="2" charset="2"/>
              <a:buChar char="§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Schválení záměru orgány ÚSC</a:t>
            </a:r>
          </a:p>
          <a:p>
            <a:pPr marL="800100" lvl="1" indent="-342900">
              <a:lnSpc>
                <a:spcPct val="106000"/>
              </a:lnSpc>
              <a:buFont typeface="Wingdings" panose="05000000000000000000" pitchFamily="2" charset="2"/>
              <a:buChar char="§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Podpis smlouvy o smlouvě budoucí</a:t>
            </a:r>
          </a:p>
          <a:p>
            <a:pPr marL="800100" lvl="1" indent="-342900">
              <a:lnSpc>
                <a:spcPct val="106000"/>
              </a:lnSpc>
              <a:buFont typeface="Wingdings" panose="05000000000000000000" pitchFamily="2" charset="2"/>
              <a:buChar char="§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Žádost o stavební povolení (ohláška)</a:t>
            </a:r>
          </a:p>
          <a:p>
            <a:pPr marL="800100" lvl="1" indent="-342900">
              <a:lnSpc>
                <a:spcPct val="106000"/>
              </a:lnSpc>
              <a:buFont typeface="Wingdings" panose="05000000000000000000" pitchFamily="2" charset="2"/>
              <a:buChar char="§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Žádost o dotaci</a:t>
            </a:r>
          </a:p>
          <a:p>
            <a:pPr marL="800100" lvl="1" indent="-342900">
              <a:lnSpc>
                <a:spcPct val="106000"/>
              </a:lnSpc>
              <a:buFont typeface="Wingdings" panose="05000000000000000000" pitchFamily="2" charset="2"/>
              <a:buChar char="§"/>
            </a:pP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6000"/>
              </a:lnSpc>
              <a:buFont typeface="Wingdings" panose="05000000000000000000" pitchFamily="2" charset="2"/>
              <a:buChar char="§"/>
            </a:pP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6000"/>
              </a:lnSpc>
              <a:buFont typeface="Wingdings" panose="05000000000000000000" pitchFamily="2" charset="2"/>
              <a:buChar char="§"/>
            </a:pP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Wingdings" panose="05000000000000000000" pitchFamily="2" charset="2"/>
              <a:buChar char="§"/>
            </a:pP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Wingdings" panose="05000000000000000000" pitchFamily="2" charset="2"/>
              <a:buChar char="v"/>
            </a:pP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03839F5-BBD7-E720-99D6-91F8719DFE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1578" y="4238714"/>
            <a:ext cx="2001575" cy="198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40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110">
            <a:extLst>
              <a:ext uri="{FF2B5EF4-FFF2-40B4-BE49-F238E27FC236}">
                <a16:creationId xmlns:a16="http://schemas.microsoft.com/office/drawing/2014/main" id="{391159B2-3847-4541-BAAE-D93F71723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cs-CZ"/>
          </a:p>
        </p:txBody>
      </p:sp>
      <p:sp useBgFill="1">
        <p:nvSpPr>
          <p:cNvPr id="113" name="Rectangle 112">
            <a:extLst>
              <a:ext uri="{FF2B5EF4-FFF2-40B4-BE49-F238E27FC236}">
                <a16:creationId xmlns:a16="http://schemas.microsoft.com/office/drawing/2014/main" id="{93BDF953-B1FC-408F-A14E-33A8C1DC1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6E54DE6-4032-3DAA-321B-58F37712C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9124" y="2343810"/>
            <a:ext cx="9732773" cy="1443182"/>
          </a:xfrm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cs-CZ" sz="4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ZPŮSOB OŠETŘENÍ II</a:t>
            </a:r>
            <a:endParaRPr lang="cs-CZ" sz="4800" b="1" dirty="0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7C4AC30-431E-4860-8128-139F9F61E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0C35C70-8DD1-457D-85E7-728F1B0C52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B71691B1-EF90-41BA-A886-9331EB03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BEB77709-9ED2-4392-8D1E-91E4AB964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 descr="Obsah obrázku text, indikátor, zařízení&#10;&#10;Popis byl vytvořen automaticky">
            <a:extLst>
              <a:ext uri="{FF2B5EF4-FFF2-40B4-BE49-F238E27FC236}">
                <a16:creationId xmlns:a16="http://schemas.microsoft.com/office/drawing/2014/main" id="{6A2C3DB4-CECC-7099-0461-508B6431E3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5" r="3" b="3"/>
          <a:stretch/>
        </p:blipFill>
        <p:spPr bwMode="auto">
          <a:xfrm>
            <a:off x="751866" y="778907"/>
            <a:ext cx="2677045" cy="963467"/>
          </a:xfrm>
          <a:prstGeom prst="rect">
            <a:avLst/>
          </a:prstGeom>
          <a:noFill/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AF45661-F2DE-BECC-806E-C3E3527A7EA4}"/>
              </a:ext>
            </a:extLst>
          </p:cNvPr>
          <p:cNvSpPr txBox="1"/>
          <p:nvPr/>
        </p:nvSpPr>
        <p:spPr>
          <a:xfrm>
            <a:off x="751866" y="3549727"/>
            <a:ext cx="7093173" cy="2355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06000"/>
              </a:lnSpc>
              <a:buFont typeface="Wingdings" panose="05000000000000000000" pitchFamily="2" charset="2"/>
              <a:buChar char="§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Výběr projektu (schválení projektu k podpoře)</a:t>
            </a:r>
          </a:p>
          <a:p>
            <a:pPr marL="800100" lvl="1" indent="-342900">
              <a:lnSpc>
                <a:spcPct val="106000"/>
              </a:lnSpc>
              <a:buFont typeface="Wingdings" panose="05000000000000000000" pitchFamily="2" charset="2"/>
              <a:buChar char="§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Podpis kupní a úschovní smlouvy</a:t>
            </a:r>
          </a:p>
          <a:p>
            <a:pPr marL="800100" lvl="1" indent="-342900">
              <a:lnSpc>
                <a:spcPct val="106000"/>
              </a:lnSpc>
              <a:buFont typeface="Wingdings" panose="05000000000000000000" pitchFamily="2" charset="2"/>
              <a:buChar char="§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Úhrada kupní ceny do úschovy</a:t>
            </a:r>
          </a:p>
          <a:p>
            <a:pPr marL="800100" lvl="1" indent="-342900">
              <a:lnSpc>
                <a:spcPct val="106000"/>
              </a:lnSpc>
              <a:buFont typeface="Wingdings" panose="05000000000000000000" pitchFamily="2" charset="2"/>
              <a:buChar char="§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Provedení vkladu do KN</a:t>
            </a:r>
          </a:p>
          <a:p>
            <a:pPr marL="800100" lvl="1" indent="-342900">
              <a:lnSpc>
                <a:spcPct val="106000"/>
              </a:lnSpc>
              <a:buFont typeface="Wingdings" panose="05000000000000000000" pitchFamily="2" charset="2"/>
              <a:buChar char="§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Získání stavebního povolení (ohlášky)</a:t>
            </a:r>
          </a:p>
          <a:p>
            <a:pPr marL="800100" lvl="1" indent="-342900">
              <a:lnSpc>
                <a:spcPct val="106000"/>
              </a:lnSpc>
              <a:buFont typeface="Wingdings" panose="05000000000000000000" pitchFamily="2" charset="2"/>
              <a:buChar char="§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Vydání právního aktu</a:t>
            </a:r>
          </a:p>
          <a:p>
            <a:pPr marL="800100" lvl="1" indent="-342900">
              <a:lnSpc>
                <a:spcPct val="106000"/>
              </a:lnSpc>
              <a:buFont typeface="Wingdings" panose="05000000000000000000" pitchFamily="2" charset="2"/>
              <a:buChar char="§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Proplacení kupní ceny z dotace</a:t>
            </a:r>
          </a:p>
        </p:txBody>
      </p:sp>
      <p:pic>
        <p:nvPicPr>
          <p:cNvPr id="7" name="Obrázek 6" descr="Obsah obrázku šipka&#10;&#10;Popis byl vytvořen automaticky">
            <a:extLst>
              <a:ext uri="{FF2B5EF4-FFF2-40B4-BE49-F238E27FC236}">
                <a16:creationId xmlns:a16="http://schemas.microsoft.com/office/drawing/2014/main" id="{55E0AE01-2392-B1FF-01F2-BB1B29A963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809316" y="3429000"/>
            <a:ext cx="2690215" cy="271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00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110">
            <a:extLst>
              <a:ext uri="{FF2B5EF4-FFF2-40B4-BE49-F238E27FC236}">
                <a16:creationId xmlns:a16="http://schemas.microsoft.com/office/drawing/2014/main" id="{391159B2-3847-4541-BAAE-D93F71723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cs-CZ"/>
          </a:p>
        </p:txBody>
      </p:sp>
      <p:sp useBgFill="1">
        <p:nvSpPr>
          <p:cNvPr id="113" name="Rectangle 112">
            <a:extLst>
              <a:ext uri="{FF2B5EF4-FFF2-40B4-BE49-F238E27FC236}">
                <a16:creationId xmlns:a16="http://schemas.microsoft.com/office/drawing/2014/main" id="{93BDF953-B1FC-408F-A14E-33A8C1DC1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6E54DE6-4032-3DAA-321B-58F37712C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1866" y="2433396"/>
            <a:ext cx="9732773" cy="1443182"/>
          </a:xfrm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cs-CZ" sz="4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Dotazy:</a:t>
            </a:r>
            <a:endParaRPr lang="cs-CZ" sz="4800" b="1" dirty="0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7C4AC30-431E-4860-8128-139F9F61E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0C35C70-8DD1-457D-85E7-728F1B0C52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B71691B1-EF90-41BA-A886-9331EB03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BEB77709-9ED2-4392-8D1E-91E4AB964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 descr="Obsah obrázku text, indikátor, zařízení&#10;&#10;Popis byl vytvořen automaticky">
            <a:extLst>
              <a:ext uri="{FF2B5EF4-FFF2-40B4-BE49-F238E27FC236}">
                <a16:creationId xmlns:a16="http://schemas.microsoft.com/office/drawing/2014/main" id="{6A2C3DB4-CECC-7099-0461-508B6431E3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5" r="3" b="3"/>
          <a:stretch/>
        </p:blipFill>
        <p:spPr bwMode="auto">
          <a:xfrm>
            <a:off x="751866" y="778907"/>
            <a:ext cx="2677045" cy="963467"/>
          </a:xfrm>
          <a:prstGeom prst="rect">
            <a:avLst/>
          </a:prstGeom>
          <a:noFill/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CF87760-1143-3C2A-1F32-EE84E2B12B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3308" y="3465556"/>
            <a:ext cx="2297941" cy="2770651"/>
          </a:xfrm>
          <a:prstGeom prst="rect">
            <a:avLst/>
          </a:prstGeom>
        </p:spPr>
      </p:pic>
      <p:sp>
        <p:nvSpPr>
          <p:cNvPr id="15" name="Podnadpis 2">
            <a:extLst>
              <a:ext uri="{FF2B5EF4-FFF2-40B4-BE49-F238E27FC236}">
                <a16:creationId xmlns:a16="http://schemas.microsoft.com/office/drawing/2014/main" id="{5FBF5BA1-BCBC-21D9-7D88-6E926EE03D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1934" y="4486542"/>
            <a:ext cx="4640530" cy="1592551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cs-CZ" sz="1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3000" b="1" dirty="0"/>
              <a:t>Ing. Mgr. Bc. Václav Holý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Na Příkopě 857/18, 110 00 Praha 1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email: </a:t>
            </a:r>
            <a:r>
              <a:rPr lang="cs-CZ" sz="1200" dirty="0">
                <a:hlinkClick r:id="rId4"/>
              </a:rPr>
              <a:t>holy@ak-holy.cz</a:t>
            </a:r>
            <a:r>
              <a:rPr lang="cs-CZ" sz="1200" dirty="0"/>
              <a:t>, tel. +420 739 377 442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ev. č. ČAK 15177, IČO: 881 90 862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1309305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575</TotalTime>
  <Words>199</Words>
  <Application>Microsoft Office PowerPoint</Application>
  <PresentationFormat>Širokoúhlá obrazovka</PresentationFormat>
  <Paragraphs>31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Calibri</vt:lpstr>
      <vt:lpstr>Garamond</vt:lpstr>
      <vt:lpstr>Gill Sans MT</vt:lpstr>
      <vt:lpstr>Wingdings</vt:lpstr>
      <vt:lpstr>SavonVTI</vt:lpstr>
      <vt:lpstr>Ing. Mgr. Bc. Václav Holý</vt:lpstr>
      <vt:lpstr> HARMONOGRAM POŘÍZENÍ NEMOVITOSTI  -  úvod </vt:lpstr>
      <vt:lpstr> HLAVNÍ RIZIKO </vt:lpstr>
      <vt:lpstr> ZPŮSOB OŠETŘENÍ I </vt:lpstr>
      <vt:lpstr>ZPŮSOB OŠETŘENÍ II</vt:lpstr>
      <vt:lpstr>Dotazy: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Ing. Mgr. Bc. Václav Holý</dc:title>
  <dc:creator>AK Holý | Office</dc:creator>
  <cp:lastModifiedBy>Vít Franěk</cp:lastModifiedBy>
  <cp:revision>29</cp:revision>
  <cp:lastPrinted>2024-05-17T14:16:27Z</cp:lastPrinted>
  <dcterms:created xsi:type="dcterms:W3CDTF">2022-06-15T08:35:26Z</dcterms:created>
  <dcterms:modified xsi:type="dcterms:W3CDTF">2024-05-20T10:42:04Z</dcterms:modified>
</cp:coreProperties>
</file>