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1413" r:id="rId2"/>
    <p:sldId id="1393" r:id="rId3"/>
    <p:sldId id="1396" r:id="rId4"/>
    <p:sldId id="1394" r:id="rId5"/>
    <p:sldId id="1395" r:id="rId6"/>
    <p:sldId id="1405" r:id="rId7"/>
    <p:sldId id="1404" r:id="rId8"/>
    <p:sldId id="1415" r:id="rId9"/>
    <p:sldId id="1417" r:id="rId10"/>
    <p:sldId id="1418" r:id="rId11"/>
    <p:sldId id="1419" r:id="rId12"/>
    <p:sldId id="1420" r:id="rId13"/>
    <p:sldId id="1421" r:id="rId14"/>
    <p:sldId id="1411" r:id="rId15"/>
    <p:sldId id="1406" r:id="rId16"/>
    <p:sldId id="1410" r:id="rId1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9F8B47C-E910-76C2-6458-D55A03153403}" name="Červenková Ivana Ing., Ph.D. (MPSV)" initials="ČIIP(" userId="S::ivana.cervenkova2@mpsv.cz::b7777452-d5c3-4228-87cb-4820ae44966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D105"/>
    <a:srgbClr val="EB871F"/>
    <a:srgbClr val="EA8562"/>
    <a:srgbClr val="649DD4"/>
    <a:srgbClr val="3F1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Světlý sty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Střední styl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02" autoAdjust="0"/>
    <p:restoredTop sz="94660"/>
  </p:normalViewPr>
  <p:slideViewPr>
    <p:cSldViewPr snapToGrid="0">
      <p:cViewPr varScale="1">
        <p:scale>
          <a:sx n="95" d="100"/>
          <a:sy n="95" d="100"/>
        </p:scale>
        <p:origin x="2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03ECD8-392D-4982-8C64-65DCA85D3C70}" type="datetimeFigureOut">
              <a:rPr lang="cs-CZ" smtClean="0"/>
              <a:t>20.05.2024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7AF5D1-0032-422B-9BFD-4A89DB3350AE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84907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66E194-03B5-40C8-A232-49D6206289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B814AFE-D693-487A-A69B-1E60A13064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1CECEE8-BA0F-4380-AAC6-4444FC362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3176A-119F-4791-B6D2-DD681A514440}" type="datetimeFigureOut">
              <a:rPr lang="cs-CZ" smtClean="0"/>
              <a:t>20.05.2024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BD0693B-DBD7-493A-A6BA-55813B10C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006DB2B-7446-4B0E-B506-673F70B52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CE299-92D1-4360-BEA6-2188615D8D8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5857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3ECF1F-6BA8-4FBA-B29D-3C40EAF0B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FB109BF-44B8-4B5F-B39E-47FE368E60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2554E1F-68D0-4F3A-BEAD-B3849FEFA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3176A-119F-4791-B6D2-DD681A514440}" type="datetimeFigureOut">
              <a:rPr lang="cs-CZ" smtClean="0"/>
              <a:t>20.05.2024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BE3CBF9-6544-4EAF-841E-9A9E0641A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A8A2AE5-7A8A-4680-8B08-5BFAC4826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CE299-92D1-4360-BEA6-2188615D8D8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74760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C7FB8E37-D737-46D1-91A2-ED24A9A365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CCA6AD4-FAE1-4352-825D-72B53F7838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C634281-F598-4A94-BF78-27FAB2DD5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3176A-119F-4791-B6D2-DD681A514440}" type="datetimeFigureOut">
              <a:rPr lang="cs-CZ" smtClean="0"/>
              <a:t>20.05.2024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6169802-7BEE-4E76-BF0F-CD2C573A2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8032D05-13CD-46A7-94DE-B78600AFF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CE299-92D1-4360-BEA6-2188615D8D8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3890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A4780D-659E-4D87-96F2-A63D38480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764072C-D1AC-4243-9DB8-121B399043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3EFB358-CA73-4E29-8190-5101DD36E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3176A-119F-4791-B6D2-DD681A514440}" type="datetimeFigureOut">
              <a:rPr lang="cs-CZ" smtClean="0"/>
              <a:t>20.05.2024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3D27EBE-BA6F-4AB7-B62B-8BBE595E6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8283CF8-BB82-436B-B3A1-83DBF32BA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CE299-92D1-4360-BEA6-2188615D8D8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79022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C892AB-6910-4F2B-B73D-38F325C66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B2DF714-81BA-400F-90A3-F9BBBB79B6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00F4E76-BC2B-4511-ADA8-DC165F375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3176A-119F-4791-B6D2-DD681A514440}" type="datetimeFigureOut">
              <a:rPr lang="cs-CZ" smtClean="0"/>
              <a:t>20.05.2024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C968B75-C6BB-4E86-8B29-DAF5BCEF8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33D9A10-BFD1-4F46-909D-7E07990DA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CE299-92D1-4360-BEA6-2188615D8D8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72192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913145-54FB-4381-9025-A61EF20DD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2FB1017-2C67-41DF-833C-AACDA91B18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563AAF2-A83B-42E9-B2FC-CBD78CB7DA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9D4C612-DDF7-4AF7-A26E-47F423B32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3176A-119F-4791-B6D2-DD681A514440}" type="datetimeFigureOut">
              <a:rPr lang="cs-CZ" smtClean="0"/>
              <a:t>20.05.2024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80F9D77-9CD5-4BD7-B883-77FCD9B6C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9C81E40-26E9-4DF3-AD73-EA8AC8F28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CE299-92D1-4360-BEA6-2188615D8D8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58500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15C1CB-15C8-4425-85B2-43D82112D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B61854E-46A0-4A07-9E5D-A3554D4F57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2F416CD-079B-4E6A-892D-CFAE1387BB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07F95253-EF86-42FF-9554-7AB13E4EF9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2C57130D-9DC1-4078-BE68-040CA173F6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76519329-F397-4C45-9EC1-0669CE685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3176A-119F-4791-B6D2-DD681A514440}" type="datetimeFigureOut">
              <a:rPr lang="cs-CZ" smtClean="0"/>
              <a:t>20.05.2024</a:t>
            </a:fld>
            <a:endParaRPr lang="cs-CZ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CB6142BD-EC95-42DC-B108-6D48FBF69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BCA361A5-95B9-44C6-B489-4F26DD765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CE299-92D1-4360-BEA6-2188615D8D8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34661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3A21BB-1F57-4195-A038-FB23A6460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7F4DD56E-1298-42E1-AB92-62836F16E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3176A-119F-4791-B6D2-DD681A514440}" type="datetimeFigureOut">
              <a:rPr lang="cs-CZ" smtClean="0"/>
              <a:t>20.05.2024</a:t>
            </a:fld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2323EBC-FA91-4003-AE9A-214D606F7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6C1C9C5-6E0B-4D2B-B1F9-6F73C2419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CE299-92D1-4360-BEA6-2188615D8D8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15622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E047E039-BEA3-48DA-AAF7-F26EDB62C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3176A-119F-4791-B6D2-DD681A514440}" type="datetimeFigureOut">
              <a:rPr lang="cs-CZ" smtClean="0"/>
              <a:t>20.05.2024</a:t>
            </a:fld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C85A2B5-9902-472B-924D-A60E64BE3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7445F08-B40C-4F6F-86FC-87B05D43D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CE299-92D1-4360-BEA6-2188615D8D8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44995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6068FA-90FA-4A3E-AB77-619B226D0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9E6D99F-28A9-449C-B3B6-C83831370D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A3C8B5B-2278-408E-8225-9AB7748D99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89A1781-735D-426E-B7CF-E17B91B62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3176A-119F-4791-B6D2-DD681A514440}" type="datetimeFigureOut">
              <a:rPr lang="cs-CZ" smtClean="0"/>
              <a:t>20.05.2024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36ABECC-F734-448F-B1B3-AFCFC60C1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11BE624-879E-40D4-9411-EAA9B2C92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CE299-92D1-4360-BEA6-2188615D8D8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37773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65E55A-9C52-4530-B48D-F89DB8E0E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61CB3F6A-ABC0-43CD-8EC8-0F518B2CEF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7D141B6-C6D7-44B9-9821-8D002EE08C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147117F-5B3F-45CF-9EA5-36C76BB7F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3176A-119F-4791-B6D2-DD681A514440}" type="datetimeFigureOut">
              <a:rPr lang="cs-CZ" smtClean="0"/>
              <a:t>20.05.2024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6FF2AB0-D95B-48B9-98D7-769D9690B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E3627D6-55F2-4091-8B01-3D81E1FEC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CE299-92D1-4360-BEA6-2188615D8D8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30645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A09DC5CB-6E24-4746-8578-553C8063A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44B6912-3E94-46D5-8759-6CB3D7CA3E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9A52912-8C3D-4627-9425-D047912A48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43176A-119F-4791-B6D2-DD681A514440}" type="datetimeFigureOut">
              <a:rPr lang="cs-CZ" smtClean="0"/>
              <a:t>20.05.2024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05B8DE9-FA72-4316-BCE0-AD303F89DB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83130B6-66C8-4CB9-A66A-C1A503E79F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CE299-92D1-4360-BEA6-2188615D8D8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39485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psv.cz/documents/20142/2649574/%C4%8Cast%C3%A9+dotazy+%281%29.pdf/9da790b9-2a13-5bbb-6b03-7cbd8aef6dc7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npo.detskeskupiny@mpsv.cz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sv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kreslené, Kreslený film, ilustrace, klipart&#10;&#10;Popis byl vytvořen automaticky">
            <a:extLst>
              <a:ext uri="{FF2B5EF4-FFF2-40B4-BE49-F238E27FC236}">
                <a16:creationId xmlns:a16="http://schemas.microsoft.com/office/drawing/2014/main" id="{6CDCB1EB-ADDB-B312-1EA5-3529AC6BBD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Nadpis 1">
            <a:extLst>
              <a:ext uri="{FF2B5EF4-FFF2-40B4-BE49-F238E27FC236}">
                <a16:creationId xmlns:a16="http://schemas.microsoft.com/office/drawing/2014/main" id="{D23AE683-91FB-201F-D975-9837BC10EDD7}"/>
              </a:ext>
            </a:extLst>
          </p:cNvPr>
          <p:cNvSpPr txBox="1">
            <a:spLocks/>
          </p:cNvSpPr>
          <p:nvPr/>
        </p:nvSpPr>
        <p:spPr>
          <a:xfrm>
            <a:off x="741562" y="796338"/>
            <a:ext cx="4333658" cy="161970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cs-CZ" sz="3600" b="1" kern="0" spc="-5" dirty="0"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Plán pro oživení a odolnost České republiky</a:t>
            </a:r>
            <a:endParaRPr lang="cs-CZ" sz="3600" dirty="0">
              <a:latin typeface="Arial Black" panose="020B0A04020102020204" pitchFamily="34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FA286F41-08A2-3CC2-7181-DA43450914C1}"/>
              </a:ext>
            </a:extLst>
          </p:cNvPr>
          <p:cNvSpPr txBox="1"/>
          <p:nvPr/>
        </p:nvSpPr>
        <p:spPr>
          <a:xfrm>
            <a:off x="5455816" y="3457752"/>
            <a:ext cx="6187579" cy="2416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5"/>
              </a:spcBef>
            </a:pPr>
            <a:r>
              <a:rPr lang="cs-CZ" sz="25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DĚTSKÉ SKUPINY: </a:t>
            </a:r>
          </a:p>
          <a:p>
            <a:pPr>
              <a:spcBef>
                <a:spcPts val="45"/>
              </a:spcBef>
            </a:pPr>
            <a:endParaRPr lang="cs-CZ" sz="800" dirty="0">
              <a:solidFill>
                <a:srgbClr val="EB871F"/>
              </a:solidFill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45"/>
              </a:spcBef>
            </a:pPr>
            <a:r>
              <a:rPr lang="cs-CZ" sz="2400" b="1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Investiční dotace </a:t>
            </a:r>
            <a:r>
              <a:rPr lang="cs-CZ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7 mld. Kč na</a:t>
            </a:r>
          </a:p>
          <a:p>
            <a:pPr>
              <a:spcBef>
                <a:spcPts val="45"/>
              </a:spcBef>
            </a:pPr>
            <a:r>
              <a:rPr lang="cs-CZ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zvýšení kapacity zařízení péče o děti</a:t>
            </a:r>
            <a:endParaRPr lang="cs-CZ" sz="10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45"/>
              </a:spcBef>
            </a:pPr>
            <a:endParaRPr lang="cs-CZ" sz="24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45"/>
              </a:spcBef>
            </a:pPr>
            <a:endParaRPr lang="cs-CZ" sz="24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45"/>
              </a:spcBef>
            </a:pPr>
            <a:endParaRPr lang="cs-CZ" sz="2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4474C58-0E1A-86BF-7C6C-FC49BDC7C935}"/>
              </a:ext>
            </a:extLst>
          </p:cNvPr>
          <p:cNvSpPr txBox="1"/>
          <p:nvPr/>
        </p:nvSpPr>
        <p:spPr>
          <a:xfrm>
            <a:off x="5455816" y="1369605"/>
            <a:ext cx="6597153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b="0" i="0" dirty="0">
                <a:effectLst/>
              </a:rPr>
              <a:t>Plán reforem a investic ke zmírnění dopadů pandemie COVID-19 a znovunastartování ekonomiky s využitím finančních prostředků</a:t>
            </a:r>
          </a:p>
          <a:p>
            <a:endParaRPr lang="cs-CZ" sz="2600" u="sng" dirty="0"/>
          </a:p>
          <a:p>
            <a:endParaRPr lang="cs-CZ" sz="2600" b="0" i="0" u="sng" dirty="0">
              <a:effectLst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ABC53D82-5640-A449-D205-FC7F317C46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1443" y="256844"/>
            <a:ext cx="2069961" cy="595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6474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klipart, Grafika, ilustrace, grafický design&#10;&#10;Popis byl vytvořen automaticky">
            <a:extLst>
              <a:ext uri="{FF2B5EF4-FFF2-40B4-BE49-F238E27FC236}">
                <a16:creationId xmlns:a16="http://schemas.microsoft.com/office/drawing/2014/main" id="{C43B018C-0CF7-49D6-BD91-F1A44C3587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Nadpis 1">
            <a:extLst>
              <a:ext uri="{FF2B5EF4-FFF2-40B4-BE49-F238E27FC236}">
                <a16:creationId xmlns:a16="http://schemas.microsoft.com/office/drawing/2014/main" id="{7720FCB0-FBC8-4DBB-B3B8-172AF48623FB}"/>
              </a:ext>
            </a:extLst>
          </p:cNvPr>
          <p:cNvSpPr txBox="1">
            <a:spLocks/>
          </p:cNvSpPr>
          <p:nvPr/>
        </p:nvSpPr>
        <p:spPr>
          <a:xfrm>
            <a:off x="578704" y="434643"/>
            <a:ext cx="4154446" cy="161970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cs-CZ" sz="4000" b="1" kern="0" spc="-5" dirty="0"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 přinesla březnová revize výzvy?  </a:t>
            </a:r>
            <a:endParaRPr lang="cs-CZ" sz="4000" dirty="0">
              <a:latin typeface="Arial Black" panose="020B0A04020102020204" pitchFamily="34" charset="0"/>
            </a:endParaRPr>
          </a:p>
        </p:txBody>
      </p:sp>
      <p:sp>
        <p:nvSpPr>
          <p:cNvPr id="54" name="Obdélník 53">
            <a:extLst>
              <a:ext uri="{FF2B5EF4-FFF2-40B4-BE49-F238E27FC236}">
                <a16:creationId xmlns:a16="http://schemas.microsoft.com/office/drawing/2014/main" id="{DA87A54B-7B1F-485B-34E8-64754B9F420E}"/>
              </a:ext>
            </a:extLst>
          </p:cNvPr>
          <p:cNvSpPr/>
          <p:nvPr/>
        </p:nvSpPr>
        <p:spPr>
          <a:xfrm>
            <a:off x="6246822" y="764588"/>
            <a:ext cx="5170996" cy="93010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cs-CZ"/>
          </a:p>
        </p:txBody>
      </p:sp>
      <p:sp>
        <p:nvSpPr>
          <p:cNvPr id="52" name="Obdélník 51">
            <a:extLst>
              <a:ext uri="{FF2B5EF4-FFF2-40B4-BE49-F238E27FC236}">
                <a16:creationId xmlns:a16="http://schemas.microsoft.com/office/drawing/2014/main" id="{7FE18E16-5CBC-EB8E-B9A6-80CDC5A3880A}"/>
              </a:ext>
            </a:extLst>
          </p:cNvPr>
          <p:cNvSpPr/>
          <p:nvPr/>
        </p:nvSpPr>
        <p:spPr>
          <a:xfrm>
            <a:off x="6246822" y="1927216"/>
            <a:ext cx="5170996" cy="93010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cs-CZ"/>
          </a:p>
        </p:txBody>
      </p:sp>
      <p:sp>
        <p:nvSpPr>
          <p:cNvPr id="50" name="Obdélník 49">
            <a:extLst>
              <a:ext uri="{FF2B5EF4-FFF2-40B4-BE49-F238E27FC236}">
                <a16:creationId xmlns:a16="http://schemas.microsoft.com/office/drawing/2014/main" id="{AB45FB51-DA94-94B3-6650-885C665B65E2}"/>
              </a:ext>
            </a:extLst>
          </p:cNvPr>
          <p:cNvSpPr/>
          <p:nvPr/>
        </p:nvSpPr>
        <p:spPr>
          <a:xfrm>
            <a:off x="6246822" y="3089844"/>
            <a:ext cx="5170996" cy="93010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cs-CZ"/>
          </a:p>
        </p:txBody>
      </p:sp>
      <p:sp>
        <p:nvSpPr>
          <p:cNvPr id="48" name="Obdélník 47">
            <a:extLst>
              <a:ext uri="{FF2B5EF4-FFF2-40B4-BE49-F238E27FC236}">
                <a16:creationId xmlns:a16="http://schemas.microsoft.com/office/drawing/2014/main" id="{AD4E1A80-AECF-033D-E290-656C6D2F5A68}"/>
              </a:ext>
            </a:extLst>
          </p:cNvPr>
          <p:cNvSpPr/>
          <p:nvPr/>
        </p:nvSpPr>
        <p:spPr>
          <a:xfrm>
            <a:off x="6246822" y="4237467"/>
            <a:ext cx="5170996" cy="93010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cs-CZ"/>
          </a:p>
        </p:txBody>
      </p:sp>
      <p:sp>
        <p:nvSpPr>
          <p:cNvPr id="46" name="Obdélník 45">
            <a:extLst>
              <a:ext uri="{FF2B5EF4-FFF2-40B4-BE49-F238E27FC236}">
                <a16:creationId xmlns:a16="http://schemas.microsoft.com/office/drawing/2014/main" id="{59E1765D-8631-607D-8E3A-082A40979766}"/>
              </a:ext>
            </a:extLst>
          </p:cNvPr>
          <p:cNvSpPr/>
          <p:nvPr/>
        </p:nvSpPr>
        <p:spPr>
          <a:xfrm>
            <a:off x="6246822" y="5415100"/>
            <a:ext cx="5170996" cy="93010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cs-CZ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77747372-B44B-47B1-4AC3-09071FB18621}"/>
              </a:ext>
            </a:extLst>
          </p:cNvPr>
          <p:cNvSpPr txBox="1"/>
          <p:nvPr/>
        </p:nvSpPr>
        <p:spPr>
          <a:xfrm>
            <a:off x="4798482" y="1226178"/>
            <a:ext cx="698182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363" indent="-360363">
              <a:spcBef>
                <a:spcPts val="45"/>
              </a:spcBef>
              <a:spcAft>
                <a:spcPts val="1200"/>
              </a:spcAft>
              <a:buFont typeface="Wingdings" panose="05000000000000000000" pitchFamily="2" charset="2"/>
              <a:buChar char="ü"/>
              <a:tabLst>
                <a:tab pos="444500" algn="l"/>
              </a:tabLst>
            </a:pPr>
            <a:r>
              <a:rPr lang="cs-CZ" sz="2000" dirty="0"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Způsob stanovení rozpočtovaných cen </a:t>
            </a:r>
            <a:r>
              <a:rPr lang="cs-CZ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(zapracováno do studie proveditelnosti, str. 22-23)</a:t>
            </a:r>
          </a:p>
          <a:p>
            <a:pPr marL="360363" indent="-360363">
              <a:spcBef>
                <a:spcPts val="45"/>
              </a:spcBef>
              <a:spcAft>
                <a:spcPts val="1200"/>
              </a:spcAft>
              <a:buFont typeface="Wingdings" panose="05000000000000000000" pitchFamily="2" charset="2"/>
              <a:buChar char="ü"/>
              <a:tabLst>
                <a:tab pos="444500" algn="l"/>
              </a:tabLst>
            </a:pPr>
            <a:endParaRPr lang="cs-CZ" sz="2000" dirty="0"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AF3D6D9-7F3D-EFB2-C7FB-4F0F90DF71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6334" y="2054350"/>
            <a:ext cx="7569306" cy="3113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3786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klipart, Grafika, ilustrace, grafický design&#10;&#10;Popis byl vytvořen automaticky">
            <a:extLst>
              <a:ext uri="{FF2B5EF4-FFF2-40B4-BE49-F238E27FC236}">
                <a16:creationId xmlns:a16="http://schemas.microsoft.com/office/drawing/2014/main" id="{C43B018C-0CF7-49D6-BD91-F1A44C3587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Nadpis 1">
            <a:extLst>
              <a:ext uri="{FF2B5EF4-FFF2-40B4-BE49-F238E27FC236}">
                <a16:creationId xmlns:a16="http://schemas.microsoft.com/office/drawing/2014/main" id="{7720FCB0-FBC8-4DBB-B3B8-172AF48623FB}"/>
              </a:ext>
            </a:extLst>
          </p:cNvPr>
          <p:cNvSpPr txBox="1">
            <a:spLocks/>
          </p:cNvSpPr>
          <p:nvPr/>
        </p:nvSpPr>
        <p:spPr>
          <a:xfrm>
            <a:off x="644035" y="631238"/>
            <a:ext cx="4207789" cy="161970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cs-CZ" sz="4000" b="1" kern="0" spc="-5" dirty="0"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Časté nedostatky     v žádostech</a:t>
            </a:r>
            <a:endParaRPr lang="cs-CZ" sz="4000" dirty="0">
              <a:latin typeface="Arial Black" panose="020B0A04020102020204" pitchFamily="34" charset="0"/>
            </a:endParaRPr>
          </a:p>
        </p:txBody>
      </p:sp>
      <p:sp>
        <p:nvSpPr>
          <p:cNvPr id="54" name="Obdélník 53">
            <a:extLst>
              <a:ext uri="{FF2B5EF4-FFF2-40B4-BE49-F238E27FC236}">
                <a16:creationId xmlns:a16="http://schemas.microsoft.com/office/drawing/2014/main" id="{DA87A54B-7B1F-485B-34E8-64754B9F420E}"/>
              </a:ext>
            </a:extLst>
          </p:cNvPr>
          <p:cNvSpPr/>
          <p:nvPr/>
        </p:nvSpPr>
        <p:spPr>
          <a:xfrm>
            <a:off x="6246822" y="764588"/>
            <a:ext cx="5170996" cy="93010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cs-CZ"/>
          </a:p>
        </p:txBody>
      </p:sp>
      <p:sp>
        <p:nvSpPr>
          <p:cNvPr id="52" name="Obdélník 51">
            <a:extLst>
              <a:ext uri="{FF2B5EF4-FFF2-40B4-BE49-F238E27FC236}">
                <a16:creationId xmlns:a16="http://schemas.microsoft.com/office/drawing/2014/main" id="{7FE18E16-5CBC-EB8E-B9A6-80CDC5A3880A}"/>
              </a:ext>
            </a:extLst>
          </p:cNvPr>
          <p:cNvSpPr/>
          <p:nvPr/>
        </p:nvSpPr>
        <p:spPr>
          <a:xfrm>
            <a:off x="6246822" y="1927216"/>
            <a:ext cx="5170996" cy="93010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cs-CZ"/>
          </a:p>
        </p:txBody>
      </p:sp>
      <p:sp>
        <p:nvSpPr>
          <p:cNvPr id="50" name="Obdélník 49">
            <a:extLst>
              <a:ext uri="{FF2B5EF4-FFF2-40B4-BE49-F238E27FC236}">
                <a16:creationId xmlns:a16="http://schemas.microsoft.com/office/drawing/2014/main" id="{AB45FB51-DA94-94B3-6650-885C665B65E2}"/>
              </a:ext>
            </a:extLst>
          </p:cNvPr>
          <p:cNvSpPr/>
          <p:nvPr/>
        </p:nvSpPr>
        <p:spPr>
          <a:xfrm>
            <a:off x="6246822" y="3089844"/>
            <a:ext cx="5170996" cy="93010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cs-CZ"/>
          </a:p>
        </p:txBody>
      </p:sp>
      <p:sp>
        <p:nvSpPr>
          <p:cNvPr id="48" name="Obdélník 47">
            <a:extLst>
              <a:ext uri="{FF2B5EF4-FFF2-40B4-BE49-F238E27FC236}">
                <a16:creationId xmlns:a16="http://schemas.microsoft.com/office/drawing/2014/main" id="{AD4E1A80-AECF-033D-E290-656C6D2F5A68}"/>
              </a:ext>
            </a:extLst>
          </p:cNvPr>
          <p:cNvSpPr/>
          <p:nvPr/>
        </p:nvSpPr>
        <p:spPr>
          <a:xfrm>
            <a:off x="6246822" y="4237467"/>
            <a:ext cx="5170996" cy="93010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cs-CZ"/>
          </a:p>
        </p:txBody>
      </p:sp>
      <p:sp>
        <p:nvSpPr>
          <p:cNvPr id="46" name="Obdélník 45">
            <a:extLst>
              <a:ext uri="{FF2B5EF4-FFF2-40B4-BE49-F238E27FC236}">
                <a16:creationId xmlns:a16="http://schemas.microsoft.com/office/drawing/2014/main" id="{59E1765D-8631-607D-8E3A-082A40979766}"/>
              </a:ext>
            </a:extLst>
          </p:cNvPr>
          <p:cNvSpPr/>
          <p:nvPr/>
        </p:nvSpPr>
        <p:spPr>
          <a:xfrm>
            <a:off x="6246822" y="5415100"/>
            <a:ext cx="5170996" cy="93010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cs-CZ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77747372-B44B-47B1-4AC3-09071FB18621}"/>
              </a:ext>
            </a:extLst>
          </p:cNvPr>
          <p:cNvSpPr txBox="1"/>
          <p:nvPr/>
        </p:nvSpPr>
        <p:spPr>
          <a:xfrm>
            <a:off x="4724400" y="1080831"/>
            <a:ext cx="74676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Nejsou doloženy </a:t>
            </a:r>
            <a:r>
              <a:rPr lang="cs-CZ" altLang="cs-CZ" sz="2000" dirty="0">
                <a:latin typeface="Arial Black" panose="020B0A04020102020204" pitchFamily="34" charset="0"/>
                <a:cs typeface="Arial" panose="020B0604020202020204" pitchFamily="34" charset="0"/>
              </a:rPr>
              <a:t>všechny povinné přílohy žádosti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Údaje uvedené v žádosti a jejích přílohách </a:t>
            </a:r>
            <a:r>
              <a:rPr lang="cs-CZ" altLang="cs-CZ" sz="2000" b="1" dirty="0">
                <a:latin typeface="Arial Black" panose="020B0A04020102020204" pitchFamily="34" charset="0"/>
                <a:cs typeface="Arial" panose="020B0604020202020204" pitchFamily="34" charset="0"/>
              </a:rPr>
              <a:t>nejsou            ve vzájemném souladu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 IS KP14+ není vyplněn modul </a:t>
            </a:r>
            <a:r>
              <a:rPr lang="cs-CZ" altLang="cs-CZ" sz="2000" b="1" dirty="0">
                <a:latin typeface="Arial Black" panose="020B0A04020102020204" pitchFamily="34" charset="0"/>
                <a:cs typeface="Calibri" panose="020F0502020204030204" pitchFamily="34" charset="0"/>
              </a:rPr>
              <a:t>Veřejné zakázky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cs-CZ" altLang="cs-CZ" sz="2000" b="1" dirty="0">
                <a:latin typeface="Arial Black" panose="020B0A04020102020204" pitchFamily="34" charset="0"/>
                <a:cs typeface="Calibri" panose="020F0502020204030204" pitchFamily="34" charset="0"/>
              </a:rPr>
              <a:t>Horizontální princip </a:t>
            </a:r>
            <a:r>
              <a:rPr lang="cs-CZ" altLang="cs-CZ" sz="2000" dirty="0">
                <a:latin typeface="Arial Black" panose="020B0A04020102020204" pitchFamily="34" charset="0"/>
                <a:cs typeface="Calibri" panose="020F0502020204030204" pitchFamily="34" charset="0"/>
              </a:rPr>
              <a:t>„udržitelný rozvoj“ vždy pozitivní/cílený; </a:t>
            </a: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zahrnuje i horizontální zásadu DNSH („Významně nepoškozovat“). 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cs-CZ" altLang="cs-CZ" sz="2000" dirty="0">
                <a:latin typeface="Arial Black" panose="020B0A04020102020204" pitchFamily="34" charset="0"/>
                <a:cs typeface="Calibri" panose="020F0502020204030204" pitchFamily="34" charset="0"/>
              </a:rPr>
              <a:t>Nejsou vybrány všechny relevantní </a:t>
            </a:r>
            <a:r>
              <a:rPr lang="cs-CZ" altLang="cs-CZ" sz="2000" b="1" dirty="0">
                <a:latin typeface="Arial Black" panose="020B0A04020102020204" pitchFamily="34" charset="0"/>
                <a:cs typeface="Calibri" panose="020F0502020204030204" pitchFamily="34" charset="0"/>
              </a:rPr>
              <a:t>indikátory</a:t>
            </a:r>
            <a:r>
              <a:rPr lang="cs-CZ" altLang="cs-CZ" sz="2000" dirty="0">
                <a:latin typeface="Arial Black" panose="020B0A04020102020204" pitchFamily="34" charset="0"/>
                <a:cs typeface="Calibri" panose="020F0502020204030204" pitchFamily="34" charset="0"/>
              </a:rPr>
              <a:t>; </a:t>
            </a: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chybně nastaveno datum dosažení, počáteční i cílové hodnoty, chybí popis hodnoty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cs-CZ" altLang="cs-CZ" sz="2000" b="1" dirty="0">
                <a:latin typeface="Arial Black" panose="020B0A04020102020204" pitchFamily="34" charset="0"/>
                <a:cs typeface="Calibri" panose="020F0502020204030204" pitchFamily="34" charset="0"/>
              </a:rPr>
              <a:t>Usnesení zastupitelstva </a:t>
            </a:r>
            <a:r>
              <a:rPr lang="cs-CZ" altLang="cs-CZ" sz="2000" dirty="0">
                <a:latin typeface="Arial Black" panose="020B0A04020102020204" pitchFamily="34" charset="0"/>
                <a:cs typeface="Calibri" panose="020F0502020204030204" pitchFamily="34" charset="0"/>
              </a:rPr>
              <a:t>neobsahuje potřebné údaje:</a:t>
            </a: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název projektu, „NPO“, informaci o celkových výdajích projektu a o zdroji finančních prostředků potřebných na realizaci, vč. nezpůsobilých výdajů.</a:t>
            </a:r>
          </a:p>
          <a:p>
            <a:pPr>
              <a:spcBef>
                <a:spcPts val="45"/>
              </a:spcBef>
              <a:spcAft>
                <a:spcPts val="1200"/>
              </a:spcAft>
              <a:tabLst>
                <a:tab pos="444500" algn="l"/>
              </a:tabLst>
            </a:pPr>
            <a:endParaRPr lang="cs-CZ" sz="2000" dirty="0"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2515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klipart, Grafika, ilustrace, grafický design&#10;&#10;Popis byl vytvořen automaticky">
            <a:extLst>
              <a:ext uri="{FF2B5EF4-FFF2-40B4-BE49-F238E27FC236}">
                <a16:creationId xmlns:a16="http://schemas.microsoft.com/office/drawing/2014/main" id="{C43B018C-0CF7-49D6-BD91-F1A44C3587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Nadpis 1">
            <a:extLst>
              <a:ext uri="{FF2B5EF4-FFF2-40B4-BE49-F238E27FC236}">
                <a16:creationId xmlns:a16="http://schemas.microsoft.com/office/drawing/2014/main" id="{7720FCB0-FBC8-4DBB-B3B8-172AF48623FB}"/>
              </a:ext>
            </a:extLst>
          </p:cNvPr>
          <p:cNvSpPr txBox="1">
            <a:spLocks/>
          </p:cNvSpPr>
          <p:nvPr/>
        </p:nvSpPr>
        <p:spPr>
          <a:xfrm>
            <a:off x="644035" y="631238"/>
            <a:ext cx="4207789" cy="161970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cs-CZ" sz="4000" b="1" kern="0" spc="-5" dirty="0"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Časté nedostatky     v žádostech</a:t>
            </a:r>
            <a:endParaRPr lang="cs-CZ" sz="4000" dirty="0">
              <a:latin typeface="Arial Black" panose="020B0A04020102020204" pitchFamily="34" charset="0"/>
            </a:endParaRPr>
          </a:p>
        </p:txBody>
      </p:sp>
      <p:sp>
        <p:nvSpPr>
          <p:cNvPr id="54" name="Obdélník 53">
            <a:extLst>
              <a:ext uri="{FF2B5EF4-FFF2-40B4-BE49-F238E27FC236}">
                <a16:creationId xmlns:a16="http://schemas.microsoft.com/office/drawing/2014/main" id="{DA87A54B-7B1F-485B-34E8-64754B9F420E}"/>
              </a:ext>
            </a:extLst>
          </p:cNvPr>
          <p:cNvSpPr/>
          <p:nvPr/>
        </p:nvSpPr>
        <p:spPr>
          <a:xfrm>
            <a:off x="6246822" y="764588"/>
            <a:ext cx="5170996" cy="93010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cs-CZ"/>
          </a:p>
        </p:txBody>
      </p:sp>
      <p:sp>
        <p:nvSpPr>
          <p:cNvPr id="52" name="Obdélník 51">
            <a:extLst>
              <a:ext uri="{FF2B5EF4-FFF2-40B4-BE49-F238E27FC236}">
                <a16:creationId xmlns:a16="http://schemas.microsoft.com/office/drawing/2014/main" id="{7FE18E16-5CBC-EB8E-B9A6-80CDC5A3880A}"/>
              </a:ext>
            </a:extLst>
          </p:cNvPr>
          <p:cNvSpPr/>
          <p:nvPr/>
        </p:nvSpPr>
        <p:spPr>
          <a:xfrm>
            <a:off x="6246822" y="1927216"/>
            <a:ext cx="5170996" cy="93010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cs-CZ"/>
          </a:p>
        </p:txBody>
      </p:sp>
      <p:sp>
        <p:nvSpPr>
          <p:cNvPr id="50" name="Obdélník 49">
            <a:extLst>
              <a:ext uri="{FF2B5EF4-FFF2-40B4-BE49-F238E27FC236}">
                <a16:creationId xmlns:a16="http://schemas.microsoft.com/office/drawing/2014/main" id="{AB45FB51-DA94-94B3-6650-885C665B65E2}"/>
              </a:ext>
            </a:extLst>
          </p:cNvPr>
          <p:cNvSpPr/>
          <p:nvPr/>
        </p:nvSpPr>
        <p:spPr>
          <a:xfrm>
            <a:off x="6246822" y="3089844"/>
            <a:ext cx="5170996" cy="93010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cs-CZ"/>
          </a:p>
        </p:txBody>
      </p:sp>
      <p:sp>
        <p:nvSpPr>
          <p:cNvPr id="48" name="Obdélník 47">
            <a:extLst>
              <a:ext uri="{FF2B5EF4-FFF2-40B4-BE49-F238E27FC236}">
                <a16:creationId xmlns:a16="http://schemas.microsoft.com/office/drawing/2014/main" id="{AD4E1A80-AECF-033D-E290-656C6D2F5A68}"/>
              </a:ext>
            </a:extLst>
          </p:cNvPr>
          <p:cNvSpPr/>
          <p:nvPr/>
        </p:nvSpPr>
        <p:spPr>
          <a:xfrm>
            <a:off x="6246822" y="4237467"/>
            <a:ext cx="5170996" cy="93010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cs-CZ"/>
          </a:p>
        </p:txBody>
      </p:sp>
      <p:sp>
        <p:nvSpPr>
          <p:cNvPr id="46" name="Obdélník 45">
            <a:extLst>
              <a:ext uri="{FF2B5EF4-FFF2-40B4-BE49-F238E27FC236}">
                <a16:creationId xmlns:a16="http://schemas.microsoft.com/office/drawing/2014/main" id="{59E1765D-8631-607D-8E3A-082A40979766}"/>
              </a:ext>
            </a:extLst>
          </p:cNvPr>
          <p:cNvSpPr/>
          <p:nvPr/>
        </p:nvSpPr>
        <p:spPr>
          <a:xfrm>
            <a:off x="6246822" y="5415100"/>
            <a:ext cx="5170996" cy="93010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cs-CZ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77747372-B44B-47B1-4AC3-09071FB18621}"/>
              </a:ext>
            </a:extLst>
          </p:cNvPr>
          <p:cNvSpPr txBox="1"/>
          <p:nvPr/>
        </p:nvSpPr>
        <p:spPr>
          <a:xfrm>
            <a:off x="4699424" y="1297094"/>
            <a:ext cx="698182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cs-CZ" altLang="cs-CZ" sz="2000" b="1" dirty="0">
                <a:latin typeface="Arial Black" panose="020B0A04020102020204" pitchFamily="34" charset="0"/>
                <a:cs typeface="Calibri" panose="020F0502020204030204" pitchFamily="34" charset="0"/>
              </a:rPr>
              <a:t>Studie proveditelnosti - příloha č. 4 „Podrobný rozpočet projektu“</a:t>
            </a:r>
            <a:r>
              <a:rPr lang="cs-CZ" altLang="cs-CZ" sz="2000" dirty="0">
                <a:latin typeface="Arial Black" panose="020B0A04020102020204" pitchFamily="34" charset="0"/>
                <a:cs typeface="Calibri" panose="020F0502020204030204" pitchFamily="34" charset="0"/>
              </a:rPr>
              <a:t> – </a:t>
            </a: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částky nejsou v souladu se stavebním rozpočtem, chybí výčet nezpůsobilých výdajů, hlavní a vedlejší výdaje nejsou zařazeny v souladu s pravidly, částky nesouhlasí s ostatními informacemi v žádosti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cs-CZ" altLang="cs-CZ" sz="2000" b="1" dirty="0">
                <a:latin typeface="Arial Black" panose="020B0A04020102020204" pitchFamily="34" charset="0"/>
                <a:cs typeface="Calibri" panose="020F0502020204030204" pitchFamily="34" charset="0"/>
              </a:rPr>
              <a:t>Stavební rozpočet (ÚRS, RTS) </a:t>
            </a: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není dodán v požadovaných formátech (.</a:t>
            </a:r>
            <a:r>
              <a:rPr lang="cs-CZ" alt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xls</a:t>
            </a: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alt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pdf</a:t>
            </a: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), obsahuje soubory    a R-položky bez doložení průzkumů trhu, nejsou označeny hlavní, vedlejší a nezpůsobilé výdaje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cs-CZ" altLang="cs-CZ" sz="2000" b="1" dirty="0">
                <a:latin typeface="Arial Black" panose="020B0A04020102020204" pitchFamily="34" charset="0"/>
                <a:cs typeface="Calibri" panose="020F0502020204030204" pitchFamily="34" charset="0"/>
              </a:rPr>
              <a:t>Projektová dokumentace</a:t>
            </a:r>
            <a:r>
              <a:rPr lang="cs-CZ" altLang="cs-CZ" sz="2000" dirty="0">
                <a:latin typeface="Arial Black" panose="020B0A04020102020204" pitchFamily="34" charset="0"/>
                <a:cs typeface="Calibri" panose="020F0502020204030204" pitchFamily="34" charset="0"/>
              </a:rPr>
              <a:t> není kompletní; </a:t>
            </a: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nejsou předloženy všechny její části, stanoviska dotčených orgánů, chybí razítko/potvrzení stavebního úřadu</a:t>
            </a:r>
            <a:endParaRPr lang="cs-CZ" alt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45"/>
              </a:spcBef>
              <a:spcAft>
                <a:spcPts val="1200"/>
              </a:spcAft>
              <a:tabLst>
                <a:tab pos="444500" algn="l"/>
              </a:tabLst>
            </a:pPr>
            <a:endParaRPr lang="cs-CZ" sz="2000" dirty="0"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200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klipart, Grafika, ilustrace, grafický design&#10;&#10;Popis byl vytvořen automaticky">
            <a:extLst>
              <a:ext uri="{FF2B5EF4-FFF2-40B4-BE49-F238E27FC236}">
                <a16:creationId xmlns:a16="http://schemas.microsoft.com/office/drawing/2014/main" id="{C43B018C-0CF7-49D6-BD91-F1A44C3587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Nadpis 1">
            <a:extLst>
              <a:ext uri="{FF2B5EF4-FFF2-40B4-BE49-F238E27FC236}">
                <a16:creationId xmlns:a16="http://schemas.microsoft.com/office/drawing/2014/main" id="{7720FCB0-FBC8-4DBB-B3B8-172AF48623FB}"/>
              </a:ext>
            </a:extLst>
          </p:cNvPr>
          <p:cNvSpPr txBox="1">
            <a:spLocks/>
          </p:cNvSpPr>
          <p:nvPr/>
        </p:nvSpPr>
        <p:spPr>
          <a:xfrm>
            <a:off x="644035" y="631238"/>
            <a:ext cx="4207789" cy="161970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cs-CZ" sz="4000" b="1" kern="0" spc="-5" dirty="0"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Časté nedostatky     v žádostech</a:t>
            </a:r>
            <a:endParaRPr lang="cs-CZ" sz="4000" dirty="0">
              <a:latin typeface="Arial Black" panose="020B0A04020102020204" pitchFamily="34" charset="0"/>
            </a:endParaRPr>
          </a:p>
        </p:txBody>
      </p:sp>
      <p:sp>
        <p:nvSpPr>
          <p:cNvPr id="54" name="Obdélník 53">
            <a:extLst>
              <a:ext uri="{FF2B5EF4-FFF2-40B4-BE49-F238E27FC236}">
                <a16:creationId xmlns:a16="http://schemas.microsoft.com/office/drawing/2014/main" id="{DA87A54B-7B1F-485B-34E8-64754B9F420E}"/>
              </a:ext>
            </a:extLst>
          </p:cNvPr>
          <p:cNvSpPr/>
          <p:nvPr/>
        </p:nvSpPr>
        <p:spPr>
          <a:xfrm>
            <a:off x="6246822" y="764588"/>
            <a:ext cx="5170996" cy="93010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cs-CZ"/>
          </a:p>
        </p:txBody>
      </p:sp>
      <p:sp>
        <p:nvSpPr>
          <p:cNvPr id="52" name="Obdélník 51">
            <a:extLst>
              <a:ext uri="{FF2B5EF4-FFF2-40B4-BE49-F238E27FC236}">
                <a16:creationId xmlns:a16="http://schemas.microsoft.com/office/drawing/2014/main" id="{7FE18E16-5CBC-EB8E-B9A6-80CDC5A3880A}"/>
              </a:ext>
            </a:extLst>
          </p:cNvPr>
          <p:cNvSpPr/>
          <p:nvPr/>
        </p:nvSpPr>
        <p:spPr>
          <a:xfrm>
            <a:off x="6246822" y="1927216"/>
            <a:ext cx="5170996" cy="93010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cs-CZ"/>
          </a:p>
        </p:txBody>
      </p:sp>
      <p:sp>
        <p:nvSpPr>
          <p:cNvPr id="50" name="Obdélník 49">
            <a:extLst>
              <a:ext uri="{FF2B5EF4-FFF2-40B4-BE49-F238E27FC236}">
                <a16:creationId xmlns:a16="http://schemas.microsoft.com/office/drawing/2014/main" id="{AB45FB51-DA94-94B3-6650-885C665B65E2}"/>
              </a:ext>
            </a:extLst>
          </p:cNvPr>
          <p:cNvSpPr/>
          <p:nvPr/>
        </p:nvSpPr>
        <p:spPr>
          <a:xfrm>
            <a:off x="6246822" y="3089844"/>
            <a:ext cx="5170996" cy="93010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cs-CZ"/>
          </a:p>
        </p:txBody>
      </p:sp>
      <p:sp>
        <p:nvSpPr>
          <p:cNvPr id="48" name="Obdélník 47">
            <a:extLst>
              <a:ext uri="{FF2B5EF4-FFF2-40B4-BE49-F238E27FC236}">
                <a16:creationId xmlns:a16="http://schemas.microsoft.com/office/drawing/2014/main" id="{AD4E1A80-AECF-033D-E290-656C6D2F5A68}"/>
              </a:ext>
            </a:extLst>
          </p:cNvPr>
          <p:cNvSpPr/>
          <p:nvPr/>
        </p:nvSpPr>
        <p:spPr>
          <a:xfrm>
            <a:off x="6246822" y="4237467"/>
            <a:ext cx="5170996" cy="93010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cs-CZ"/>
          </a:p>
        </p:txBody>
      </p:sp>
      <p:sp>
        <p:nvSpPr>
          <p:cNvPr id="46" name="Obdélník 45">
            <a:extLst>
              <a:ext uri="{FF2B5EF4-FFF2-40B4-BE49-F238E27FC236}">
                <a16:creationId xmlns:a16="http://schemas.microsoft.com/office/drawing/2014/main" id="{59E1765D-8631-607D-8E3A-082A40979766}"/>
              </a:ext>
            </a:extLst>
          </p:cNvPr>
          <p:cNvSpPr/>
          <p:nvPr/>
        </p:nvSpPr>
        <p:spPr>
          <a:xfrm>
            <a:off x="6246822" y="5415100"/>
            <a:ext cx="5170996" cy="93010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cs-CZ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55A2BDD6-C75F-EC02-F13D-3E20B822B82F}"/>
              </a:ext>
            </a:extLst>
          </p:cNvPr>
          <p:cNvSpPr txBox="1"/>
          <p:nvPr/>
        </p:nvSpPr>
        <p:spPr>
          <a:xfrm>
            <a:off x="4483378" y="1320730"/>
            <a:ext cx="7234856" cy="42934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cs-CZ" altLang="cs-CZ" sz="2400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HLAVNÍ X VEDLEJŠÍ A NEZPŮSOBILÉ VÝDAJE PROJEKTU</a:t>
            </a: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 položkovém rozpočtu stavby (RTS/ÚRS), příloze č. 4 Studie proveditelnosti a v rozpočtu v IS KP14+ jsou </a:t>
            </a:r>
            <a:r>
              <a:rPr lang="cs-CZ" altLang="cs-CZ" sz="2000" dirty="0">
                <a:latin typeface="Arial Black" panose="020B0A04020102020204" pitchFamily="34" charset="0"/>
                <a:cs typeface="Arial" panose="020B0604020202020204" pitchFamily="34" charset="0"/>
              </a:rPr>
              <a:t>zaměňovány vedlejší výdaje za hlavní, chybí vyčíslení nezpůsobilých výdajů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cs-CZ" altLang="cs-CZ" sz="2000" dirty="0">
                <a:latin typeface="Arial Black" panose="020B0A04020102020204" pitchFamily="34" charset="0"/>
                <a:cs typeface="Arial" panose="020B0604020202020204" pitchFamily="34" charset="0"/>
              </a:rPr>
              <a:t>Stavební rozpočet obsahuje vedlejší výdaje projektu, vč. VRN (= vedlejší rozpočtové náklady) </a:t>
            </a: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– potřeba přeřadit na správné položky rozpočtu v příloze č. 4 studie proveditelnosti/IS KP14+, tzn. nezařazovat vedlejší výdaje projektu do hlavních výdajů stavby</a:t>
            </a:r>
          </a:p>
        </p:txBody>
      </p:sp>
    </p:spTree>
    <p:extLst>
      <p:ext uri="{BB962C8B-B14F-4D97-AF65-F5344CB8AC3E}">
        <p14:creationId xmlns:p14="http://schemas.microsoft.com/office/powerpoint/2010/main" val="36442538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klipart, Grafika, ilustrace, grafický design&#10;&#10;Popis byl vytvořen automaticky">
            <a:extLst>
              <a:ext uri="{FF2B5EF4-FFF2-40B4-BE49-F238E27FC236}">
                <a16:creationId xmlns:a16="http://schemas.microsoft.com/office/drawing/2014/main" id="{C43B018C-0CF7-49D6-BD91-F1A44C3587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Nadpis 1">
            <a:extLst>
              <a:ext uri="{FF2B5EF4-FFF2-40B4-BE49-F238E27FC236}">
                <a16:creationId xmlns:a16="http://schemas.microsoft.com/office/drawing/2014/main" id="{7720FCB0-FBC8-4DBB-B3B8-172AF48623FB}"/>
              </a:ext>
            </a:extLst>
          </p:cNvPr>
          <p:cNvSpPr txBox="1">
            <a:spLocks/>
          </p:cNvSpPr>
          <p:nvPr/>
        </p:nvSpPr>
        <p:spPr>
          <a:xfrm>
            <a:off x="644036" y="631238"/>
            <a:ext cx="3067052" cy="161970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cs-CZ" sz="4000" b="1" kern="0" spc="-5" dirty="0"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Časté dotazy</a:t>
            </a:r>
            <a:endParaRPr lang="cs-CZ" sz="4000" dirty="0">
              <a:latin typeface="Arial Black" panose="020B0A04020102020204" pitchFamily="34" charset="0"/>
            </a:endParaRPr>
          </a:p>
        </p:txBody>
      </p:sp>
      <p:sp>
        <p:nvSpPr>
          <p:cNvPr id="54" name="Obdélník 53">
            <a:extLst>
              <a:ext uri="{FF2B5EF4-FFF2-40B4-BE49-F238E27FC236}">
                <a16:creationId xmlns:a16="http://schemas.microsoft.com/office/drawing/2014/main" id="{DA87A54B-7B1F-485B-34E8-64754B9F420E}"/>
              </a:ext>
            </a:extLst>
          </p:cNvPr>
          <p:cNvSpPr/>
          <p:nvPr/>
        </p:nvSpPr>
        <p:spPr>
          <a:xfrm>
            <a:off x="6246822" y="764588"/>
            <a:ext cx="5170996" cy="93010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cs-CZ"/>
          </a:p>
        </p:txBody>
      </p:sp>
      <p:sp>
        <p:nvSpPr>
          <p:cNvPr id="52" name="Obdélník 51">
            <a:extLst>
              <a:ext uri="{FF2B5EF4-FFF2-40B4-BE49-F238E27FC236}">
                <a16:creationId xmlns:a16="http://schemas.microsoft.com/office/drawing/2014/main" id="{7FE18E16-5CBC-EB8E-B9A6-80CDC5A3880A}"/>
              </a:ext>
            </a:extLst>
          </p:cNvPr>
          <p:cNvSpPr/>
          <p:nvPr/>
        </p:nvSpPr>
        <p:spPr>
          <a:xfrm>
            <a:off x="6246822" y="1927216"/>
            <a:ext cx="5170996" cy="93010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cs-CZ"/>
          </a:p>
        </p:txBody>
      </p:sp>
      <p:sp>
        <p:nvSpPr>
          <p:cNvPr id="50" name="Obdélník 49">
            <a:extLst>
              <a:ext uri="{FF2B5EF4-FFF2-40B4-BE49-F238E27FC236}">
                <a16:creationId xmlns:a16="http://schemas.microsoft.com/office/drawing/2014/main" id="{AB45FB51-DA94-94B3-6650-885C665B65E2}"/>
              </a:ext>
            </a:extLst>
          </p:cNvPr>
          <p:cNvSpPr/>
          <p:nvPr/>
        </p:nvSpPr>
        <p:spPr>
          <a:xfrm>
            <a:off x="6246822" y="3089844"/>
            <a:ext cx="5170996" cy="93010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cs-CZ"/>
          </a:p>
        </p:txBody>
      </p:sp>
      <p:sp>
        <p:nvSpPr>
          <p:cNvPr id="48" name="Obdélník 47">
            <a:extLst>
              <a:ext uri="{FF2B5EF4-FFF2-40B4-BE49-F238E27FC236}">
                <a16:creationId xmlns:a16="http://schemas.microsoft.com/office/drawing/2014/main" id="{AD4E1A80-AECF-033D-E290-656C6D2F5A68}"/>
              </a:ext>
            </a:extLst>
          </p:cNvPr>
          <p:cNvSpPr/>
          <p:nvPr/>
        </p:nvSpPr>
        <p:spPr>
          <a:xfrm>
            <a:off x="6246822" y="4237467"/>
            <a:ext cx="5170996" cy="93010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cs-CZ"/>
          </a:p>
        </p:txBody>
      </p:sp>
      <p:sp>
        <p:nvSpPr>
          <p:cNvPr id="46" name="Obdélník 45">
            <a:extLst>
              <a:ext uri="{FF2B5EF4-FFF2-40B4-BE49-F238E27FC236}">
                <a16:creationId xmlns:a16="http://schemas.microsoft.com/office/drawing/2014/main" id="{59E1765D-8631-607D-8E3A-082A40979766}"/>
              </a:ext>
            </a:extLst>
          </p:cNvPr>
          <p:cNvSpPr/>
          <p:nvPr/>
        </p:nvSpPr>
        <p:spPr>
          <a:xfrm>
            <a:off x="6246822" y="5415100"/>
            <a:ext cx="5170996" cy="93010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cs-CZ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77747372-B44B-47B1-4AC3-09071FB18621}"/>
              </a:ext>
            </a:extLst>
          </p:cNvPr>
          <p:cNvSpPr txBox="1"/>
          <p:nvPr/>
        </p:nvSpPr>
        <p:spPr>
          <a:xfrm>
            <a:off x="4025372" y="1857044"/>
            <a:ext cx="7392446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5"/>
              </a:spcBef>
              <a:spcAft>
                <a:spcPts val="1200"/>
              </a:spcAft>
              <a:tabLst>
                <a:tab pos="444500" algn="l"/>
              </a:tabLst>
            </a:pPr>
            <a:r>
              <a:rPr lang="cs-CZ" sz="2400" dirty="0"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Vyvěšeny na www stránkách výzvy č. 45:</a:t>
            </a:r>
          </a:p>
          <a:p>
            <a:pPr>
              <a:spcBef>
                <a:spcPts val="45"/>
              </a:spcBef>
              <a:spcAft>
                <a:spcPts val="1200"/>
              </a:spcAft>
              <a:tabLst>
                <a:tab pos="444500" algn="l"/>
              </a:tabLst>
            </a:pPr>
            <a:r>
              <a:rPr lang="cs-CZ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https://www.mpsv.cz/documents/20142/2649574/%C4%8Cast%C3%A9+dotazy+%281%29.pdf/9da790b9-2a13-5bbb-6b03-7cbd8aef6dc7</a:t>
            </a:r>
            <a:endParaRPr lang="cs-CZ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45"/>
              </a:spcBef>
              <a:spcAft>
                <a:spcPts val="1200"/>
              </a:spcAft>
              <a:tabLst>
                <a:tab pos="444500" algn="l"/>
              </a:tabLst>
            </a:pPr>
            <a:endParaRPr lang="cs-CZ" sz="2000" dirty="0"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 descr="Obsah obrázku silueta, černobílá&#10;&#10;Popis byl vytvořen automaticky se střední mírou spolehlivosti">
            <a:extLst>
              <a:ext uri="{FF2B5EF4-FFF2-40B4-BE49-F238E27FC236}">
                <a16:creationId xmlns:a16="http://schemas.microsoft.com/office/drawing/2014/main" id="{53401A23-7987-2E65-DC06-DD32DCE2EE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2348" y="127176"/>
            <a:ext cx="1612187" cy="1612187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9A1C5D45-7C4C-1C42-5D90-B6ECFEC56CDF}"/>
              </a:ext>
            </a:extLst>
          </p:cNvPr>
          <p:cNvSpPr txBox="1"/>
          <p:nvPr/>
        </p:nvSpPr>
        <p:spPr>
          <a:xfrm>
            <a:off x="5381617" y="5862579"/>
            <a:ext cx="46799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… více při setkání u kulatého stolu</a:t>
            </a: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01946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klipart, Grafika, ilustrace, grafický design&#10;&#10;Popis byl vytvořen automaticky">
            <a:extLst>
              <a:ext uri="{FF2B5EF4-FFF2-40B4-BE49-F238E27FC236}">
                <a16:creationId xmlns:a16="http://schemas.microsoft.com/office/drawing/2014/main" id="{C43B018C-0CF7-49D6-BD91-F1A44C3587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Nadpis 1">
            <a:extLst>
              <a:ext uri="{FF2B5EF4-FFF2-40B4-BE49-F238E27FC236}">
                <a16:creationId xmlns:a16="http://schemas.microsoft.com/office/drawing/2014/main" id="{7720FCB0-FBC8-4DBB-B3B8-172AF48623FB}"/>
              </a:ext>
            </a:extLst>
          </p:cNvPr>
          <p:cNvSpPr txBox="1">
            <a:spLocks/>
          </p:cNvSpPr>
          <p:nvPr/>
        </p:nvSpPr>
        <p:spPr>
          <a:xfrm>
            <a:off x="644265" y="601110"/>
            <a:ext cx="4159769" cy="161970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cs-CZ" sz="4000" b="1" kern="0" spc="-5"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Kontakty na vyhlašovatele výzvy</a:t>
            </a:r>
            <a:endParaRPr lang="cs-CZ" sz="4000" dirty="0">
              <a:latin typeface="Arial Black" panose="020B0A04020102020204" pitchFamily="34" charset="0"/>
            </a:endParaRPr>
          </a:p>
        </p:txBody>
      </p:sp>
      <p:sp>
        <p:nvSpPr>
          <p:cNvPr id="54" name="Obdélník 53">
            <a:extLst>
              <a:ext uri="{FF2B5EF4-FFF2-40B4-BE49-F238E27FC236}">
                <a16:creationId xmlns:a16="http://schemas.microsoft.com/office/drawing/2014/main" id="{DA87A54B-7B1F-485B-34E8-64754B9F420E}"/>
              </a:ext>
            </a:extLst>
          </p:cNvPr>
          <p:cNvSpPr/>
          <p:nvPr/>
        </p:nvSpPr>
        <p:spPr>
          <a:xfrm>
            <a:off x="6246822" y="764588"/>
            <a:ext cx="5170996" cy="93010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cs-CZ"/>
          </a:p>
        </p:txBody>
      </p:sp>
      <p:sp>
        <p:nvSpPr>
          <p:cNvPr id="52" name="Obdélník 51">
            <a:extLst>
              <a:ext uri="{FF2B5EF4-FFF2-40B4-BE49-F238E27FC236}">
                <a16:creationId xmlns:a16="http://schemas.microsoft.com/office/drawing/2014/main" id="{7FE18E16-5CBC-EB8E-B9A6-80CDC5A3880A}"/>
              </a:ext>
            </a:extLst>
          </p:cNvPr>
          <p:cNvSpPr/>
          <p:nvPr/>
        </p:nvSpPr>
        <p:spPr>
          <a:xfrm>
            <a:off x="6246822" y="1927216"/>
            <a:ext cx="5170996" cy="93010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cs-CZ"/>
          </a:p>
        </p:txBody>
      </p:sp>
      <p:sp>
        <p:nvSpPr>
          <p:cNvPr id="50" name="Obdélník 49">
            <a:extLst>
              <a:ext uri="{FF2B5EF4-FFF2-40B4-BE49-F238E27FC236}">
                <a16:creationId xmlns:a16="http://schemas.microsoft.com/office/drawing/2014/main" id="{AB45FB51-DA94-94B3-6650-885C665B65E2}"/>
              </a:ext>
            </a:extLst>
          </p:cNvPr>
          <p:cNvSpPr/>
          <p:nvPr/>
        </p:nvSpPr>
        <p:spPr>
          <a:xfrm>
            <a:off x="6246822" y="3089844"/>
            <a:ext cx="5170996" cy="93010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cs-CZ"/>
          </a:p>
        </p:txBody>
      </p:sp>
      <p:sp>
        <p:nvSpPr>
          <p:cNvPr id="48" name="Obdélník 47">
            <a:extLst>
              <a:ext uri="{FF2B5EF4-FFF2-40B4-BE49-F238E27FC236}">
                <a16:creationId xmlns:a16="http://schemas.microsoft.com/office/drawing/2014/main" id="{AD4E1A80-AECF-033D-E290-656C6D2F5A68}"/>
              </a:ext>
            </a:extLst>
          </p:cNvPr>
          <p:cNvSpPr/>
          <p:nvPr/>
        </p:nvSpPr>
        <p:spPr>
          <a:xfrm>
            <a:off x="6246822" y="4237467"/>
            <a:ext cx="5170996" cy="93010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cs-CZ"/>
          </a:p>
        </p:txBody>
      </p:sp>
      <p:sp>
        <p:nvSpPr>
          <p:cNvPr id="46" name="Obdélník 45">
            <a:extLst>
              <a:ext uri="{FF2B5EF4-FFF2-40B4-BE49-F238E27FC236}">
                <a16:creationId xmlns:a16="http://schemas.microsoft.com/office/drawing/2014/main" id="{59E1765D-8631-607D-8E3A-082A40979766}"/>
              </a:ext>
            </a:extLst>
          </p:cNvPr>
          <p:cNvSpPr/>
          <p:nvPr/>
        </p:nvSpPr>
        <p:spPr>
          <a:xfrm>
            <a:off x="6246822" y="5415100"/>
            <a:ext cx="5170996" cy="93010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cs-CZ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77747372-B44B-47B1-4AC3-09071FB18621}"/>
              </a:ext>
            </a:extLst>
          </p:cNvPr>
          <p:cNvSpPr txBox="1"/>
          <p:nvPr/>
        </p:nvSpPr>
        <p:spPr>
          <a:xfrm>
            <a:off x="6096000" y="2041266"/>
            <a:ext cx="6981826" cy="370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tabLst>
                <a:tab pos="444500" algn="l"/>
              </a:tabLst>
            </a:pPr>
            <a:r>
              <a:rPr lang="cs-CZ" sz="2000" dirty="0"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Emailové dotazy k výzvě: </a:t>
            </a:r>
          </a:p>
          <a:p>
            <a:pPr>
              <a:spcAft>
                <a:spcPts val="600"/>
              </a:spcAft>
              <a:tabLst>
                <a:tab pos="444500" algn="l"/>
              </a:tabLst>
            </a:pPr>
            <a:r>
              <a:rPr lang="cs-CZ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npo.detskeskupiny@mpsv.cz</a:t>
            </a:r>
            <a:endParaRPr lang="cs-CZ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45"/>
              </a:spcBef>
              <a:spcAft>
                <a:spcPts val="1200"/>
              </a:spcAft>
              <a:tabLst>
                <a:tab pos="444500" algn="l"/>
              </a:tabLst>
            </a:pPr>
            <a:endParaRPr lang="cs-CZ" sz="5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45"/>
              </a:spcBef>
              <a:spcAft>
                <a:spcPts val="1200"/>
              </a:spcAft>
              <a:tabLst>
                <a:tab pos="444500" algn="l"/>
              </a:tabLst>
            </a:pPr>
            <a:r>
              <a:rPr lang="cs-CZ" sz="2000" dirty="0"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Telefonické dotazy k výzvě:</a:t>
            </a:r>
          </a:p>
          <a:p>
            <a:pPr>
              <a:spcBef>
                <a:spcPts val="45"/>
              </a:spcBef>
              <a:spcAft>
                <a:spcPts val="1200"/>
              </a:spcAft>
              <a:tabLst>
                <a:tab pos="444500" algn="l"/>
              </a:tabLst>
            </a:pPr>
            <a:r>
              <a:rPr lang="cs-CZ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Mgr. Michaela Nováková (771 139 293)</a:t>
            </a:r>
          </a:p>
          <a:p>
            <a:pPr>
              <a:spcBef>
                <a:spcPts val="45"/>
              </a:spcBef>
              <a:spcAft>
                <a:spcPts val="4800"/>
              </a:spcAft>
              <a:tabLst>
                <a:tab pos="444500" algn="l"/>
              </a:tabLst>
            </a:pPr>
            <a:r>
              <a:rPr lang="cs-CZ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Ing. Klára Lundáková (773 189 797)</a:t>
            </a:r>
          </a:p>
          <a:p>
            <a:pPr>
              <a:spcBef>
                <a:spcPts val="45"/>
              </a:spcBef>
              <a:spcAft>
                <a:spcPts val="1200"/>
              </a:spcAft>
              <a:tabLst>
                <a:tab pos="444500" algn="l"/>
              </a:tabLst>
            </a:pPr>
            <a:endParaRPr lang="cs-CZ" sz="2000" dirty="0"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45"/>
              </a:spcBef>
              <a:spcAft>
                <a:spcPts val="1200"/>
              </a:spcAft>
              <a:tabLst>
                <a:tab pos="444500" algn="l"/>
              </a:tabLst>
            </a:pPr>
            <a:endParaRPr lang="cs-CZ" sz="2000" dirty="0"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E464BC8-805E-C437-A8E4-565CABCF2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980" y="2041266"/>
            <a:ext cx="1651510" cy="1048578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23102AA5-4DB6-ABF6-39A2-73CC7DDD86DF}"/>
              </a:ext>
            </a:extLst>
          </p:cNvPr>
          <p:cNvSpPr txBox="1"/>
          <p:nvPr/>
        </p:nvSpPr>
        <p:spPr>
          <a:xfrm>
            <a:off x="6096000" y="4584103"/>
            <a:ext cx="517099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45"/>
              </a:spcBef>
              <a:spcAft>
                <a:spcPts val="1200"/>
              </a:spcAft>
              <a:tabLst>
                <a:tab pos="444500" algn="l"/>
              </a:tabLst>
            </a:pPr>
            <a:r>
              <a:rPr lang="cs-CZ" sz="24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Možnost osobních i online konzultací</a:t>
            </a:r>
          </a:p>
        </p:txBody>
      </p:sp>
    </p:spTree>
    <p:extLst>
      <p:ext uri="{BB962C8B-B14F-4D97-AF65-F5344CB8AC3E}">
        <p14:creationId xmlns:p14="http://schemas.microsoft.com/office/powerpoint/2010/main" val="24826015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klipart, Grafika, ilustrace, grafický design&#10;&#10;Popis byl vytvořen automaticky">
            <a:extLst>
              <a:ext uri="{FF2B5EF4-FFF2-40B4-BE49-F238E27FC236}">
                <a16:creationId xmlns:a16="http://schemas.microsoft.com/office/drawing/2014/main" id="{C43B018C-0CF7-49D6-BD91-F1A44C3587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4" name="Obdélník 53">
            <a:extLst>
              <a:ext uri="{FF2B5EF4-FFF2-40B4-BE49-F238E27FC236}">
                <a16:creationId xmlns:a16="http://schemas.microsoft.com/office/drawing/2014/main" id="{DA87A54B-7B1F-485B-34E8-64754B9F420E}"/>
              </a:ext>
            </a:extLst>
          </p:cNvPr>
          <p:cNvSpPr/>
          <p:nvPr/>
        </p:nvSpPr>
        <p:spPr>
          <a:xfrm>
            <a:off x="6246822" y="764588"/>
            <a:ext cx="5170996" cy="93010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cs-CZ"/>
          </a:p>
        </p:txBody>
      </p:sp>
      <p:sp>
        <p:nvSpPr>
          <p:cNvPr id="52" name="Obdélník 51">
            <a:extLst>
              <a:ext uri="{FF2B5EF4-FFF2-40B4-BE49-F238E27FC236}">
                <a16:creationId xmlns:a16="http://schemas.microsoft.com/office/drawing/2014/main" id="{7FE18E16-5CBC-EB8E-B9A6-80CDC5A3880A}"/>
              </a:ext>
            </a:extLst>
          </p:cNvPr>
          <p:cNvSpPr/>
          <p:nvPr/>
        </p:nvSpPr>
        <p:spPr>
          <a:xfrm>
            <a:off x="6246822" y="1927216"/>
            <a:ext cx="5170996" cy="93010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cs-CZ"/>
          </a:p>
        </p:txBody>
      </p:sp>
      <p:sp>
        <p:nvSpPr>
          <p:cNvPr id="50" name="Obdélník 49">
            <a:extLst>
              <a:ext uri="{FF2B5EF4-FFF2-40B4-BE49-F238E27FC236}">
                <a16:creationId xmlns:a16="http://schemas.microsoft.com/office/drawing/2014/main" id="{AB45FB51-DA94-94B3-6650-885C665B65E2}"/>
              </a:ext>
            </a:extLst>
          </p:cNvPr>
          <p:cNvSpPr/>
          <p:nvPr/>
        </p:nvSpPr>
        <p:spPr>
          <a:xfrm>
            <a:off x="6246822" y="3089844"/>
            <a:ext cx="5170996" cy="93010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cs-CZ"/>
          </a:p>
        </p:txBody>
      </p:sp>
      <p:sp>
        <p:nvSpPr>
          <p:cNvPr id="48" name="Obdélník 47">
            <a:extLst>
              <a:ext uri="{FF2B5EF4-FFF2-40B4-BE49-F238E27FC236}">
                <a16:creationId xmlns:a16="http://schemas.microsoft.com/office/drawing/2014/main" id="{AD4E1A80-AECF-033D-E290-656C6D2F5A68}"/>
              </a:ext>
            </a:extLst>
          </p:cNvPr>
          <p:cNvSpPr/>
          <p:nvPr/>
        </p:nvSpPr>
        <p:spPr>
          <a:xfrm>
            <a:off x="6246822" y="4237467"/>
            <a:ext cx="5170996" cy="93010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cs-CZ"/>
          </a:p>
        </p:txBody>
      </p:sp>
      <p:sp>
        <p:nvSpPr>
          <p:cNvPr id="46" name="Obdélník 45">
            <a:extLst>
              <a:ext uri="{FF2B5EF4-FFF2-40B4-BE49-F238E27FC236}">
                <a16:creationId xmlns:a16="http://schemas.microsoft.com/office/drawing/2014/main" id="{59E1765D-8631-607D-8E3A-082A40979766}"/>
              </a:ext>
            </a:extLst>
          </p:cNvPr>
          <p:cNvSpPr/>
          <p:nvPr/>
        </p:nvSpPr>
        <p:spPr>
          <a:xfrm>
            <a:off x="6246822" y="5415100"/>
            <a:ext cx="5170996" cy="93010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cs-CZ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77747372-B44B-47B1-4AC3-09071FB18621}"/>
              </a:ext>
            </a:extLst>
          </p:cNvPr>
          <p:cNvSpPr txBox="1"/>
          <p:nvPr/>
        </p:nvSpPr>
        <p:spPr>
          <a:xfrm>
            <a:off x="3276599" y="1500486"/>
            <a:ext cx="6981826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tabLst>
                <a:tab pos="444500" algn="l"/>
              </a:tabLst>
            </a:pPr>
            <a:r>
              <a:rPr lang="cs-CZ" sz="40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Děkujeme za pozornost</a:t>
            </a:r>
          </a:p>
          <a:p>
            <a:pPr>
              <a:spcAft>
                <a:spcPts val="600"/>
              </a:spcAft>
              <a:tabLst>
                <a:tab pos="444500" algn="l"/>
              </a:tabLst>
            </a:pPr>
            <a:endParaRPr lang="cs-CZ" sz="2000" dirty="0"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  <a:tabLst>
                <a:tab pos="444500" algn="l"/>
              </a:tabLst>
            </a:pPr>
            <a:endParaRPr lang="cs-CZ" sz="2000" dirty="0"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600"/>
              </a:spcAft>
              <a:tabLst>
                <a:tab pos="444500" algn="l"/>
              </a:tabLst>
            </a:pPr>
            <a:r>
              <a:rPr lang="cs-CZ" sz="2400" dirty="0"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Petra Hájková</a:t>
            </a:r>
          </a:p>
          <a:p>
            <a:pPr algn="ctr">
              <a:spcAft>
                <a:spcPts val="600"/>
              </a:spcAft>
              <a:tabLst>
                <a:tab pos="444500" algn="l"/>
              </a:tabLst>
            </a:pPr>
            <a:r>
              <a:rPr lang="cs-CZ" sz="2400" dirty="0"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Ivana Červenková</a:t>
            </a:r>
          </a:p>
          <a:p>
            <a:pPr algn="ctr">
              <a:spcAft>
                <a:spcPts val="600"/>
              </a:spcAft>
              <a:tabLst>
                <a:tab pos="444500" algn="l"/>
              </a:tabLst>
            </a:pPr>
            <a:endParaRPr lang="cs-CZ" sz="2400"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600"/>
              </a:spcAft>
              <a:tabLst>
                <a:tab pos="444500" algn="l"/>
              </a:tabLst>
            </a:pPr>
            <a:endParaRPr lang="cs-CZ" sz="2400" dirty="0"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600"/>
              </a:spcAft>
              <a:tabLst>
                <a:tab pos="444500" algn="l"/>
              </a:tabLst>
            </a:pPr>
            <a:r>
              <a:rPr lang="cs-CZ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Odbor Národního plánu obnovy, MPSV</a:t>
            </a:r>
          </a:p>
          <a:p>
            <a:pPr>
              <a:spcBef>
                <a:spcPts val="45"/>
              </a:spcBef>
              <a:spcAft>
                <a:spcPts val="1200"/>
              </a:spcAft>
              <a:tabLst>
                <a:tab pos="444500" algn="l"/>
              </a:tabLst>
            </a:pPr>
            <a:endParaRPr lang="cs-CZ" sz="2000" dirty="0"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45"/>
              </a:spcBef>
              <a:spcAft>
                <a:spcPts val="1200"/>
              </a:spcAft>
              <a:tabLst>
                <a:tab pos="444500" algn="l"/>
              </a:tabLst>
            </a:pPr>
            <a:endParaRPr lang="cs-CZ" sz="2000" dirty="0"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2F03C6BA-1702-AF65-A968-04AD37B54F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9063" y="251789"/>
            <a:ext cx="2405846" cy="69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832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kreslené, Kreslený film, ilustrace, klipart&#10;&#10;Popis byl vytvořen automaticky">
            <a:extLst>
              <a:ext uri="{FF2B5EF4-FFF2-40B4-BE49-F238E27FC236}">
                <a16:creationId xmlns:a16="http://schemas.microsoft.com/office/drawing/2014/main" id="{6CDCB1EB-ADDB-B312-1EA5-3529AC6BBD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Nadpis 1">
            <a:extLst>
              <a:ext uri="{FF2B5EF4-FFF2-40B4-BE49-F238E27FC236}">
                <a16:creationId xmlns:a16="http://schemas.microsoft.com/office/drawing/2014/main" id="{D23AE683-91FB-201F-D975-9837BC10EDD7}"/>
              </a:ext>
            </a:extLst>
          </p:cNvPr>
          <p:cNvSpPr txBox="1">
            <a:spLocks/>
          </p:cNvSpPr>
          <p:nvPr/>
        </p:nvSpPr>
        <p:spPr>
          <a:xfrm>
            <a:off x="504825" y="542568"/>
            <a:ext cx="5871137" cy="194345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60363" indent="-360363">
              <a:spcBef>
                <a:spcPts val="45"/>
              </a:spcBef>
              <a:tabLst>
                <a:tab pos="444500" algn="l"/>
              </a:tabLst>
            </a:pPr>
            <a:r>
              <a:rPr lang="cs-CZ" sz="3600" b="1" dirty="0"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Budování kapacit</a:t>
            </a:r>
          </a:p>
          <a:p>
            <a:pPr marL="360363" indent="-360363">
              <a:spcBef>
                <a:spcPts val="45"/>
              </a:spcBef>
              <a:tabLst>
                <a:tab pos="444500" algn="l"/>
              </a:tabLst>
            </a:pPr>
            <a:r>
              <a:rPr lang="cs-CZ" sz="3600" b="1" dirty="0"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dětských skupin</a:t>
            </a:r>
          </a:p>
          <a:p>
            <a:pPr marL="360363" indent="-360363">
              <a:spcBef>
                <a:spcPts val="45"/>
              </a:spcBef>
              <a:tabLst>
                <a:tab pos="444500" algn="l"/>
              </a:tabLst>
            </a:pPr>
            <a:r>
              <a:rPr lang="cs-CZ" sz="3600" b="1" dirty="0"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 veřejném</a:t>
            </a:r>
          </a:p>
          <a:p>
            <a:pPr marL="360363" indent="-360363">
              <a:spcBef>
                <a:spcPts val="45"/>
              </a:spcBef>
              <a:tabLst>
                <a:tab pos="444500" algn="l"/>
              </a:tabLst>
            </a:pPr>
            <a:r>
              <a:rPr lang="cs-CZ" sz="3600" b="1" dirty="0"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sektoru</a:t>
            </a:r>
          </a:p>
          <a:p>
            <a:pPr marL="360363" indent="-360363" algn="just">
              <a:spcBef>
                <a:spcPts val="45"/>
              </a:spcBef>
              <a:tabLst>
                <a:tab pos="444500" algn="l"/>
              </a:tabLst>
            </a:pPr>
            <a:endParaRPr lang="cs-CZ" sz="3600" b="1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60363" indent="-360363" algn="just">
              <a:spcBef>
                <a:spcPts val="45"/>
              </a:spcBef>
              <a:tabLst>
                <a:tab pos="444500" algn="l"/>
              </a:tabLst>
            </a:pPr>
            <a:endParaRPr lang="cs-CZ" sz="3600" dirty="0">
              <a:latin typeface="Arial Black" panose="020B0A04020102020204" pitchFamily="34" charset="0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ABC53D82-5640-A449-D205-FC7F317C46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0175" y="317130"/>
            <a:ext cx="3001670" cy="86379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593CA0C1-6F9B-1000-3916-D88F4CC5A5B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0"/>
                    </a14:imgEffect>
                    <a14:imgEffect>
                      <a14:brightnessContrast contrast="5000"/>
                    </a14:imgEffect>
                  </a14:imgLayer>
                </a14:imgProps>
              </a:ext>
            </a:extLst>
          </a:blip>
          <a:srcRect l="33913" t="15073" r="17385" b="10133"/>
          <a:stretch/>
        </p:blipFill>
        <p:spPr>
          <a:xfrm>
            <a:off x="5301849" y="1990770"/>
            <a:ext cx="4531700" cy="3914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1081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klipart, kreslené, ilustrace, Grafika&#10;&#10;Popis byl vytvořen automaticky">
            <a:extLst>
              <a:ext uri="{FF2B5EF4-FFF2-40B4-BE49-F238E27FC236}">
                <a16:creationId xmlns:a16="http://schemas.microsoft.com/office/drawing/2014/main" id="{EC4BDE8C-082A-31C3-0BC1-74F23F881C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Nadpis 1">
            <a:extLst>
              <a:ext uri="{FF2B5EF4-FFF2-40B4-BE49-F238E27FC236}">
                <a16:creationId xmlns:a16="http://schemas.microsoft.com/office/drawing/2014/main" id="{4CAAB5F7-46CB-9EF5-DB13-E174173FEFF9}"/>
              </a:ext>
            </a:extLst>
          </p:cNvPr>
          <p:cNvSpPr txBox="1">
            <a:spLocks/>
          </p:cNvSpPr>
          <p:nvPr/>
        </p:nvSpPr>
        <p:spPr>
          <a:xfrm>
            <a:off x="919820" y="667380"/>
            <a:ext cx="3680756" cy="161970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cs-CZ" sz="3300" b="1" kern="0" spc="-5" dirty="0"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Možnosti financování dětských skupin z NPO</a:t>
            </a:r>
            <a:endParaRPr lang="cs-CZ" sz="3300" dirty="0">
              <a:latin typeface="Arial Black" panose="020B0A04020102020204" pitchFamily="34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A0517A25-3E91-A8C1-7B81-CC7DC911803C}"/>
              </a:ext>
            </a:extLst>
          </p:cNvPr>
          <p:cNvSpPr txBox="1"/>
          <p:nvPr/>
        </p:nvSpPr>
        <p:spPr>
          <a:xfrm>
            <a:off x="5010149" y="1265842"/>
            <a:ext cx="6943725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>
              <a:lnSpc>
                <a:spcPts val="1800"/>
              </a:lnSpc>
              <a:spcBef>
                <a:spcPts val="45"/>
              </a:spcBef>
              <a:spcAft>
                <a:spcPts val="1200"/>
              </a:spcAft>
              <a:tabLst>
                <a:tab pos="271463" algn="l"/>
              </a:tabLst>
            </a:pPr>
            <a:r>
              <a:rPr lang="cs-CZ" sz="3200" u="sng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Veřejný sektor</a:t>
            </a:r>
            <a:br>
              <a:rPr lang="cs-CZ" sz="2000" dirty="0">
                <a:solidFill>
                  <a:srgbClr val="EA8562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cs-CZ" sz="2000" dirty="0">
              <a:solidFill>
                <a:srgbClr val="EA8562"/>
              </a:solidFill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60363" indent="-360363">
              <a:spcBef>
                <a:spcPts val="45"/>
              </a:spcBef>
              <a:tabLst>
                <a:tab pos="444500" algn="l"/>
              </a:tabLst>
            </a:pPr>
            <a:r>
              <a:rPr lang="cs-CZ" sz="2000" dirty="0"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Název výzvy</a:t>
            </a:r>
            <a:r>
              <a:rPr lang="cs-CZ" sz="2000" b="1" dirty="0"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cs-CZ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Budování kapacit dětských skupin </a:t>
            </a:r>
          </a:p>
          <a:p>
            <a:pPr marL="360363" indent="-360363">
              <a:spcBef>
                <a:spcPts val="45"/>
              </a:spcBef>
              <a:tabLst>
                <a:tab pos="444500" algn="l"/>
              </a:tabLst>
            </a:pPr>
            <a:r>
              <a:rPr lang="cs-CZ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č. 45 – veřejný sektor </a:t>
            </a:r>
            <a:r>
              <a:rPr lang="cs-CZ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(průběžná)</a:t>
            </a:r>
          </a:p>
          <a:p>
            <a:pPr marL="360363" indent="-360363">
              <a:lnSpc>
                <a:spcPts val="800"/>
              </a:lnSpc>
              <a:spcBef>
                <a:spcPts val="45"/>
              </a:spcBef>
              <a:tabLst>
                <a:tab pos="444500" algn="l"/>
              </a:tabLst>
            </a:pPr>
            <a:r>
              <a:rPr lang="cs-CZ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endParaRPr lang="cs-CZ" sz="2000" dirty="0"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60363" indent="-360363">
              <a:spcBef>
                <a:spcPts val="45"/>
              </a:spcBef>
              <a:tabLst>
                <a:tab pos="444500" algn="l"/>
              </a:tabLst>
            </a:pPr>
            <a:r>
              <a:rPr lang="cs-CZ" sz="2000" dirty="0"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Účel financování: </a:t>
            </a:r>
            <a:r>
              <a:rPr lang="cs-CZ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vybudování nových dětských</a:t>
            </a:r>
          </a:p>
          <a:p>
            <a:pPr marL="360363" indent="-360363">
              <a:spcBef>
                <a:spcPts val="45"/>
              </a:spcBef>
              <a:tabLst>
                <a:tab pos="444500" algn="l"/>
              </a:tabLst>
            </a:pPr>
            <a:r>
              <a:rPr lang="cs-CZ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skupin</a:t>
            </a:r>
          </a:p>
          <a:p>
            <a:pPr marL="360363" indent="-360363">
              <a:lnSpc>
                <a:spcPts val="800"/>
              </a:lnSpc>
              <a:spcBef>
                <a:spcPts val="45"/>
              </a:spcBef>
              <a:tabLst>
                <a:tab pos="444500" algn="l"/>
              </a:tabLst>
            </a:pPr>
            <a:r>
              <a:rPr lang="cs-CZ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endParaRPr lang="cs-CZ" sz="2000" dirty="0"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60363" indent="-360363">
              <a:spcBef>
                <a:spcPts val="45"/>
              </a:spcBef>
              <a:tabLst>
                <a:tab pos="444500" algn="l"/>
              </a:tabLst>
            </a:pPr>
            <a:r>
              <a:rPr lang="cs-CZ" sz="2000" dirty="0"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Termín vyhlášení: </a:t>
            </a:r>
            <a:r>
              <a:rPr lang="cs-CZ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březen 2023</a:t>
            </a:r>
          </a:p>
          <a:p>
            <a:pPr marL="360363" indent="-360363">
              <a:spcBef>
                <a:spcPts val="45"/>
              </a:spcBef>
              <a:tabLst>
                <a:tab pos="444500" algn="l"/>
              </a:tabLst>
            </a:pPr>
            <a:endParaRPr lang="cs-CZ" sz="5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60363" indent="-360363">
              <a:spcBef>
                <a:spcPts val="45"/>
              </a:spcBef>
              <a:tabLst>
                <a:tab pos="444500" algn="l"/>
              </a:tabLst>
            </a:pPr>
            <a:endParaRPr lang="cs-CZ" sz="5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-360363">
              <a:spcBef>
                <a:spcPts val="45"/>
              </a:spcBef>
              <a:tabLst>
                <a:tab pos="444500" algn="l"/>
              </a:tabLst>
            </a:pPr>
            <a:r>
              <a:rPr lang="cs-CZ" sz="2000" dirty="0"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Ukončení příjmu žádostí:</a:t>
            </a:r>
            <a:r>
              <a:rPr lang="cs-CZ" sz="2000" b="1" dirty="0"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prosinec 2024 (prodlouženo)</a:t>
            </a:r>
          </a:p>
          <a:p>
            <a:pPr marL="360363" indent="-360363">
              <a:spcBef>
                <a:spcPts val="45"/>
              </a:spcBef>
              <a:tabLst>
                <a:tab pos="444500" algn="l"/>
              </a:tabLst>
            </a:pPr>
            <a:endParaRPr lang="cs-CZ" sz="5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60363" indent="-360363">
              <a:spcBef>
                <a:spcPts val="45"/>
              </a:spcBef>
              <a:tabLst>
                <a:tab pos="444500" algn="l"/>
              </a:tabLst>
            </a:pPr>
            <a:endParaRPr lang="cs-CZ" sz="5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60363" indent="-360363">
              <a:spcBef>
                <a:spcPts val="45"/>
              </a:spcBef>
              <a:tabLst>
                <a:tab pos="444500" algn="l"/>
              </a:tabLst>
            </a:pPr>
            <a:r>
              <a:rPr lang="cs-CZ" sz="2000" dirty="0"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Nejzazší termín ukončení realizace</a:t>
            </a:r>
            <a:r>
              <a:rPr lang="cs-CZ" sz="2000" b="1" dirty="0"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cs-CZ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březen 2026 </a:t>
            </a:r>
          </a:p>
          <a:p>
            <a:pPr marL="360363" indent="-360363">
              <a:lnSpc>
                <a:spcPts val="800"/>
              </a:lnSpc>
              <a:spcBef>
                <a:spcPts val="45"/>
              </a:spcBef>
              <a:tabLst>
                <a:tab pos="444500" algn="l"/>
              </a:tabLst>
            </a:pPr>
            <a:r>
              <a:rPr lang="cs-CZ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endParaRPr lang="cs-CZ" sz="2000" dirty="0"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60363" indent="-360363">
              <a:spcBef>
                <a:spcPts val="45"/>
              </a:spcBef>
              <a:tabLst>
                <a:tab pos="444500" algn="l"/>
              </a:tabLst>
            </a:pPr>
            <a:r>
              <a:rPr lang="cs-CZ" sz="2000" dirty="0"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Podpora: </a:t>
            </a:r>
            <a:r>
              <a:rPr lang="cs-CZ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100 % schválených způsobilých výdajů</a:t>
            </a:r>
          </a:p>
          <a:p>
            <a:pPr marL="360363" indent="-360363">
              <a:spcBef>
                <a:spcPts val="45"/>
              </a:spcBef>
              <a:tabLst>
                <a:tab pos="444500" algn="l"/>
              </a:tabLst>
            </a:pPr>
            <a:endParaRPr lang="cs-CZ" sz="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-360363">
              <a:spcBef>
                <a:spcPts val="45"/>
              </a:spcBef>
              <a:tabLst>
                <a:tab pos="444500" algn="l"/>
              </a:tabLst>
            </a:pPr>
            <a:r>
              <a:rPr lang="cs-CZ" sz="2000" dirty="0"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Maximální výše dotace: </a:t>
            </a:r>
            <a:r>
              <a:rPr lang="cs-CZ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25 mil. Kč vč. DPH;</a:t>
            </a:r>
          </a:p>
          <a:p>
            <a:pPr indent="-360363">
              <a:spcBef>
                <a:spcPts val="45"/>
              </a:spcBef>
              <a:tabLst>
                <a:tab pos="444500" algn="l"/>
              </a:tabLst>
            </a:pPr>
            <a:r>
              <a:rPr lang="cs-CZ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možnost navýšení pro objekty s kapacitou nad 24 dětí</a:t>
            </a:r>
          </a:p>
          <a:p>
            <a:pPr indent="-360363">
              <a:spcBef>
                <a:spcPts val="45"/>
              </a:spcBef>
              <a:tabLst>
                <a:tab pos="444500" algn="l"/>
              </a:tabLst>
            </a:pPr>
            <a:endParaRPr lang="cs-CZ" sz="1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-360363">
              <a:spcBef>
                <a:spcPts val="45"/>
              </a:spcBef>
              <a:tabLst>
                <a:tab pos="444500" algn="l"/>
              </a:tabLst>
            </a:pPr>
            <a:r>
              <a:rPr lang="cs-CZ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Projekt může být zahájen před podáním žádosti</a:t>
            </a:r>
          </a:p>
          <a:p>
            <a:pPr marL="360363" indent="-360363">
              <a:spcBef>
                <a:spcPts val="45"/>
              </a:spcBef>
              <a:tabLst>
                <a:tab pos="444500" algn="l"/>
              </a:tabLst>
            </a:pPr>
            <a:endParaRPr lang="cs-CZ" dirty="0"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97812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kreslené, klipart, ilustrace, Kreslený film&#10;&#10;Popis byl vytvořen automaticky">
            <a:extLst>
              <a:ext uri="{FF2B5EF4-FFF2-40B4-BE49-F238E27FC236}">
                <a16:creationId xmlns:a16="http://schemas.microsoft.com/office/drawing/2014/main" id="{A1C73967-9DE7-0C0E-ABA0-31D149FC0D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7" y="0"/>
            <a:ext cx="12192000" cy="6858000"/>
          </a:xfrm>
          <a:prstGeom prst="rect">
            <a:avLst/>
          </a:prstGeom>
        </p:spPr>
      </p:pic>
      <p:sp>
        <p:nvSpPr>
          <p:cNvPr id="4" name="Nadpis 1">
            <a:extLst>
              <a:ext uri="{FF2B5EF4-FFF2-40B4-BE49-F238E27FC236}">
                <a16:creationId xmlns:a16="http://schemas.microsoft.com/office/drawing/2014/main" id="{0E0960D6-3FEA-AF56-B97F-9F3162C955E9}"/>
              </a:ext>
            </a:extLst>
          </p:cNvPr>
          <p:cNvSpPr txBox="1">
            <a:spLocks/>
          </p:cNvSpPr>
          <p:nvPr/>
        </p:nvSpPr>
        <p:spPr>
          <a:xfrm>
            <a:off x="778039" y="698950"/>
            <a:ext cx="3519248" cy="211392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cs-CZ" sz="4000" b="1" kern="0" spc="-5" dirty="0"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Věcné zaměření výzvy č. 45</a:t>
            </a:r>
            <a:endParaRPr lang="cs-CZ" sz="4000" dirty="0">
              <a:latin typeface="Arial Black" panose="020B0A04020102020204" pitchFamily="34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08989287-B334-EB42-6486-B4F1A254B1D3}"/>
              </a:ext>
            </a:extLst>
          </p:cNvPr>
          <p:cNvSpPr txBox="1"/>
          <p:nvPr/>
        </p:nvSpPr>
        <p:spPr>
          <a:xfrm>
            <a:off x="4655464" y="1536174"/>
            <a:ext cx="640230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5"/>
              </a:spcBef>
            </a:pPr>
            <a:r>
              <a:rPr lang="cs-CZ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Výzva je zaměřena na </a:t>
            </a:r>
            <a:r>
              <a:rPr lang="cs-CZ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budování nových dětských skupin</a:t>
            </a:r>
            <a:r>
              <a:rPr lang="cs-CZ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</a:p>
          <a:p>
            <a:pPr>
              <a:spcBef>
                <a:spcPts val="45"/>
              </a:spcBef>
            </a:pPr>
            <a:endParaRPr lang="cs-CZ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45"/>
              </a:spcBef>
            </a:pPr>
            <a:r>
              <a:rPr lang="cs-CZ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ať už zcela </a:t>
            </a:r>
            <a:r>
              <a:rPr lang="cs-CZ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novou výstavbou či</a:t>
            </a:r>
          </a:p>
          <a:p>
            <a:pPr>
              <a:spcBef>
                <a:spcPts val="45"/>
              </a:spcBef>
            </a:pPr>
            <a:r>
              <a:rPr lang="cs-CZ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nákupem a rekonstrukcí budov</a:t>
            </a:r>
            <a:r>
              <a:rPr lang="cs-CZ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</a:p>
          <a:p>
            <a:pPr>
              <a:spcBef>
                <a:spcPts val="45"/>
              </a:spcBef>
            </a:pPr>
            <a:endParaRPr lang="cs-CZ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45"/>
              </a:spcBef>
            </a:pPr>
            <a:r>
              <a:rPr lang="cs-CZ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to </a:t>
            </a:r>
            <a:r>
              <a:rPr lang="cs-CZ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za účelem zvýšení kapacity dětských skupin</a:t>
            </a:r>
            <a:r>
              <a:rPr lang="cs-CZ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na území ČR, což má následně umožnit lepší zapojení rodičů </a:t>
            </a:r>
            <a:br>
              <a:rPr lang="cs-CZ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cs-CZ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 dětmi předškolního věku na trh práce. </a:t>
            </a:r>
            <a:endParaRPr lang="cs-CZ" sz="24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4459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klipart, Grafika, ilustrace, grafický design&#10;&#10;Popis byl vytvořen automaticky">
            <a:extLst>
              <a:ext uri="{FF2B5EF4-FFF2-40B4-BE49-F238E27FC236}">
                <a16:creationId xmlns:a16="http://schemas.microsoft.com/office/drawing/2014/main" id="{C43B018C-0CF7-49D6-BD91-F1A44C3587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Nadpis 1">
            <a:extLst>
              <a:ext uri="{FF2B5EF4-FFF2-40B4-BE49-F238E27FC236}">
                <a16:creationId xmlns:a16="http://schemas.microsoft.com/office/drawing/2014/main" id="{7720FCB0-FBC8-4DBB-B3B8-172AF48623FB}"/>
              </a:ext>
            </a:extLst>
          </p:cNvPr>
          <p:cNvSpPr txBox="1">
            <a:spLocks/>
          </p:cNvSpPr>
          <p:nvPr/>
        </p:nvSpPr>
        <p:spPr>
          <a:xfrm>
            <a:off x="774181" y="595570"/>
            <a:ext cx="3783144" cy="161970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cs-CZ" sz="4000" b="1" kern="0" spc="-5" dirty="0"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Oprávnění žadatelé výzvy č. 45</a:t>
            </a:r>
            <a:endParaRPr lang="cs-CZ" sz="4000" dirty="0">
              <a:latin typeface="Arial Black" panose="020B0A04020102020204" pitchFamily="34" charset="0"/>
            </a:endParaRPr>
          </a:p>
        </p:txBody>
      </p:sp>
      <p:sp>
        <p:nvSpPr>
          <p:cNvPr id="31" name="Obdélník: se zakulacenými rohy 30">
            <a:extLst>
              <a:ext uri="{FF2B5EF4-FFF2-40B4-BE49-F238E27FC236}">
                <a16:creationId xmlns:a16="http://schemas.microsoft.com/office/drawing/2014/main" id="{E0332C47-A0B6-396F-87AB-2AA78AB051CF}"/>
              </a:ext>
            </a:extLst>
          </p:cNvPr>
          <p:cNvSpPr/>
          <p:nvPr/>
        </p:nvSpPr>
        <p:spPr>
          <a:xfrm>
            <a:off x="5172554" y="764588"/>
            <a:ext cx="6245265" cy="930102"/>
          </a:xfrm>
          <a:prstGeom prst="roundRect">
            <a:avLst>
              <a:gd name="adj" fmla="val 10000"/>
            </a:avLst>
          </a:prstGeom>
          <a:solidFill>
            <a:schemeClr val="bg1"/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bg1">
              <a:lumMod val="95000"/>
              <a:hueOff val="0"/>
              <a:satOff val="0"/>
              <a:lumOff val="0"/>
              <a:alphaOff val="0"/>
            </a:schemeClr>
          </a:fillRef>
          <a:effectRef idx="0">
            <a:schemeClr val="bg1">
              <a:lumMod val="9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cs-CZ"/>
          </a:p>
        </p:txBody>
      </p:sp>
      <p:sp>
        <p:nvSpPr>
          <p:cNvPr id="32" name="Obdélník 31" descr="Město">
            <a:extLst>
              <a:ext uri="{FF2B5EF4-FFF2-40B4-BE49-F238E27FC236}">
                <a16:creationId xmlns:a16="http://schemas.microsoft.com/office/drawing/2014/main" id="{B1E7276F-2588-CDBB-8340-4DA01B3ECEE2}"/>
              </a:ext>
            </a:extLst>
          </p:cNvPr>
          <p:cNvSpPr/>
          <p:nvPr/>
        </p:nvSpPr>
        <p:spPr>
          <a:xfrm>
            <a:off x="5453909" y="973861"/>
            <a:ext cx="511556" cy="511556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grpSp>
        <p:nvGrpSpPr>
          <p:cNvPr id="33" name="Skupina 32">
            <a:extLst>
              <a:ext uri="{FF2B5EF4-FFF2-40B4-BE49-F238E27FC236}">
                <a16:creationId xmlns:a16="http://schemas.microsoft.com/office/drawing/2014/main" id="{F99B128C-6803-3FC6-82B4-17F874C05C5F}"/>
              </a:ext>
            </a:extLst>
          </p:cNvPr>
          <p:cNvGrpSpPr/>
          <p:nvPr/>
        </p:nvGrpSpPr>
        <p:grpSpPr>
          <a:xfrm>
            <a:off x="6246822" y="764588"/>
            <a:ext cx="5170996" cy="930102"/>
            <a:chOff x="1074268" y="4366"/>
            <a:chExt cx="5170996" cy="930102"/>
          </a:xfrm>
        </p:grpSpPr>
        <p:sp>
          <p:nvSpPr>
            <p:cNvPr id="54" name="Obdélník 53">
              <a:extLst>
                <a:ext uri="{FF2B5EF4-FFF2-40B4-BE49-F238E27FC236}">
                  <a16:creationId xmlns:a16="http://schemas.microsoft.com/office/drawing/2014/main" id="{DA87A54B-7B1F-485B-34E8-64754B9F420E}"/>
                </a:ext>
              </a:extLst>
            </p:cNvPr>
            <p:cNvSpPr/>
            <p:nvPr/>
          </p:nvSpPr>
          <p:spPr>
            <a:xfrm>
              <a:off x="1074268" y="4366"/>
              <a:ext cx="5170996" cy="930102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55" name="TextovéPole 54">
              <a:extLst>
                <a:ext uri="{FF2B5EF4-FFF2-40B4-BE49-F238E27FC236}">
                  <a16:creationId xmlns:a16="http://schemas.microsoft.com/office/drawing/2014/main" id="{8D7DB7DF-8473-1530-7FC8-A133FC35E57A}"/>
                </a:ext>
              </a:extLst>
            </p:cNvPr>
            <p:cNvSpPr txBox="1"/>
            <p:nvPr/>
          </p:nvSpPr>
          <p:spPr>
            <a:xfrm>
              <a:off x="1074268" y="4366"/>
              <a:ext cx="5170996" cy="9301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8436" tIns="98436" rIns="98436" bIns="98436" numCol="1" spcCol="1270" anchor="ctr" anchorCtr="0">
              <a:noAutofit/>
            </a:bodyPr>
            <a:lstStyle/>
            <a:p>
              <a:pPr marL="0" lvl="0" indent="0" algn="l" defTabSz="8445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kern="1200" dirty="0">
                  <a:latin typeface="Arial" panose="020B0604020202020204" pitchFamily="34" charset="0"/>
                  <a:cs typeface="Arial" panose="020B0604020202020204" pitchFamily="34" charset="0"/>
                </a:rPr>
                <a:t>Obec, městys, město, statutární město, městský obvod, městská část, kraj (bez rozdílu velikosti)</a:t>
              </a:r>
              <a:endParaRPr lang="en-US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4" name="Obdélník: se zakulacenými rohy 33">
            <a:extLst>
              <a:ext uri="{FF2B5EF4-FFF2-40B4-BE49-F238E27FC236}">
                <a16:creationId xmlns:a16="http://schemas.microsoft.com/office/drawing/2014/main" id="{FD1C96CB-5A78-3471-BFC6-E43EF517D07E}"/>
              </a:ext>
            </a:extLst>
          </p:cNvPr>
          <p:cNvSpPr/>
          <p:nvPr/>
        </p:nvSpPr>
        <p:spPr>
          <a:xfrm>
            <a:off x="5172554" y="1927216"/>
            <a:ext cx="6245265" cy="930102"/>
          </a:xfrm>
          <a:prstGeom prst="roundRect">
            <a:avLst>
              <a:gd name="adj" fmla="val 10000"/>
            </a:avLst>
          </a:prstGeom>
          <a:solidFill>
            <a:schemeClr val="bg1"/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bg1">
              <a:lumMod val="95000"/>
              <a:hueOff val="0"/>
              <a:satOff val="0"/>
              <a:lumOff val="0"/>
              <a:alphaOff val="0"/>
            </a:schemeClr>
          </a:fillRef>
          <a:effectRef idx="0">
            <a:schemeClr val="bg1">
              <a:lumMod val="9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cs-CZ"/>
          </a:p>
        </p:txBody>
      </p:sp>
      <p:sp>
        <p:nvSpPr>
          <p:cNvPr id="35" name="Obdélník 34" descr="Banka">
            <a:extLst>
              <a:ext uri="{FF2B5EF4-FFF2-40B4-BE49-F238E27FC236}">
                <a16:creationId xmlns:a16="http://schemas.microsoft.com/office/drawing/2014/main" id="{F7D9655A-E5E9-7D1D-8FFB-2F00A6D93B9A}"/>
              </a:ext>
            </a:extLst>
          </p:cNvPr>
          <p:cNvSpPr/>
          <p:nvPr/>
        </p:nvSpPr>
        <p:spPr>
          <a:xfrm>
            <a:off x="5453909" y="2136489"/>
            <a:ext cx="511556" cy="511556"/>
          </a:xfrm>
          <a:prstGeom prst="rect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grpSp>
        <p:nvGrpSpPr>
          <p:cNvPr id="36" name="Skupina 35">
            <a:extLst>
              <a:ext uri="{FF2B5EF4-FFF2-40B4-BE49-F238E27FC236}">
                <a16:creationId xmlns:a16="http://schemas.microsoft.com/office/drawing/2014/main" id="{7568BB06-3283-310A-F07B-ED38C8BB2D60}"/>
              </a:ext>
            </a:extLst>
          </p:cNvPr>
          <p:cNvGrpSpPr/>
          <p:nvPr/>
        </p:nvGrpSpPr>
        <p:grpSpPr>
          <a:xfrm>
            <a:off x="6246822" y="1927216"/>
            <a:ext cx="5170996" cy="930102"/>
            <a:chOff x="1074268" y="1166994"/>
            <a:chExt cx="5170996" cy="930102"/>
          </a:xfrm>
        </p:grpSpPr>
        <p:sp>
          <p:nvSpPr>
            <p:cNvPr id="52" name="Obdélník 51">
              <a:extLst>
                <a:ext uri="{FF2B5EF4-FFF2-40B4-BE49-F238E27FC236}">
                  <a16:creationId xmlns:a16="http://schemas.microsoft.com/office/drawing/2014/main" id="{7FE18E16-5CBC-EB8E-B9A6-80CDC5A3880A}"/>
                </a:ext>
              </a:extLst>
            </p:cNvPr>
            <p:cNvSpPr/>
            <p:nvPr/>
          </p:nvSpPr>
          <p:spPr>
            <a:xfrm>
              <a:off x="1074268" y="1166994"/>
              <a:ext cx="5170996" cy="930102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53" name="TextovéPole 52">
              <a:extLst>
                <a:ext uri="{FF2B5EF4-FFF2-40B4-BE49-F238E27FC236}">
                  <a16:creationId xmlns:a16="http://schemas.microsoft.com/office/drawing/2014/main" id="{12A2A9D0-2033-4207-E990-BFB3230D91B0}"/>
                </a:ext>
              </a:extLst>
            </p:cNvPr>
            <p:cNvSpPr txBox="1"/>
            <p:nvPr/>
          </p:nvSpPr>
          <p:spPr>
            <a:xfrm>
              <a:off x="1074268" y="1166994"/>
              <a:ext cx="5170996" cy="9301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8436" tIns="98436" rIns="98436" bIns="98436" numCol="1" spcCol="1270" anchor="ctr" anchorCtr="0">
              <a:noAutofit/>
            </a:bodyPr>
            <a:lstStyle/>
            <a:p>
              <a:pPr marL="0" lvl="0" indent="0" algn="l" defTabSz="8445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kern="1200" dirty="0">
                  <a:latin typeface="Arial" panose="020B0604020202020204" pitchFamily="34" charset="0"/>
                  <a:cs typeface="Arial" panose="020B0604020202020204" pitchFamily="34" charset="0"/>
                </a:rPr>
                <a:t>Příspěvková organizace územního samosprávného celku (obce, kraje, hl.m. Prahy)</a:t>
              </a:r>
              <a:endParaRPr lang="en-US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7" name="Obdélník: se zakulacenými rohy 36">
            <a:extLst>
              <a:ext uri="{FF2B5EF4-FFF2-40B4-BE49-F238E27FC236}">
                <a16:creationId xmlns:a16="http://schemas.microsoft.com/office/drawing/2014/main" id="{D5FE3B38-36BC-3FA4-DBD7-3B550EC24948}"/>
              </a:ext>
            </a:extLst>
          </p:cNvPr>
          <p:cNvSpPr/>
          <p:nvPr/>
        </p:nvSpPr>
        <p:spPr>
          <a:xfrm>
            <a:off x="5172554" y="3089844"/>
            <a:ext cx="6245265" cy="930102"/>
          </a:xfrm>
          <a:prstGeom prst="roundRect">
            <a:avLst>
              <a:gd name="adj" fmla="val 10000"/>
            </a:avLst>
          </a:prstGeom>
          <a:solidFill>
            <a:schemeClr val="bg1"/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bg1">
              <a:lumMod val="95000"/>
              <a:hueOff val="0"/>
              <a:satOff val="0"/>
              <a:lumOff val="0"/>
              <a:alphaOff val="0"/>
            </a:schemeClr>
          </a:fillRef>
          <a:effectRef idx="0">
            <a:schemeClr val="bg1">
              <a:lumMod val="9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cs-CZ"/>
          </a:p>
        </p:txBody>
      </p:sp>
      <p:sp>
        <p:nvSpPr>
          <p:cNvPr id="38" name="Obdélník 37" descr="Open Folder">
            <a:extLst>
              <a:ext uri="{FF2B5EF4-FFF2-40B4-BE49-F238E27FC236}">
                <a16:creationId xmlns:a16="http://schemas.microsoft.com/office/drawing/2014/main" id="{3CD03C9F-C349-F7BA-5CD1-9353C07D0258}"/>
              </a:ext>
            </a:extLst>
          </p:cNvPr>
          <p:cNvSpPr/>
          <p:nvPr/>
        </p:nvSpPr>
        <p:spPr>
          <a:xfrm>
            <a:off x="5453909" y="3299117"/>
            <a:ext cx="511556" cy="511556"/>
          </a:xfrm>
          <a:prstGeom prst="rect">
            <a:avLst/>
          </a:prstGeom>
          <a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grpSp>
        <p:nvGrpSpPr>
          <p:cNvPr id="39" name="Skupina 38">
            <a:extLst>
              <a:ext uri="{FF2B5EF4-FFF2-40B4-BE49-F238E27FC236}">
                <a16:creationId xmlns:a16="http://schemas.microsoft.com/office/drawing/2014/main" id="{C91ECC80-5ACA-C16C-F265-0DA25D1D0650}"/>
              </a:ext>
            </a:extLst>
          </p:cNvPr>
          <p:cNvGrpSpPr/>
          <p:nvPr/>
        </p:nvGrpSpPr>
        <p:grpSpPr>
          <a:xfrm>
            <a:off x="6246822" y="3089844"/>
            <a:ext cx="5170996" cy="930102"/>
            <a:chOff x="1074268" y="2329622"/>
            <a:chExt cx="5170996" cy="930102"/>
          </a:xfrm>
        </p:grpSpPr>
        <p:sp>
          <p:nvSpPr>
            <p:cNvPr id="50" name="Obdélník 49">
              <a:extLst>
                <a:ext uri="{FF2B5EF4-FFF2-40B4-BE49-F238E27FC236}">
                  <a16:creationId xmlns:a16="http://schemas.microsoft.com/office/drawing/2014/main" id="{AB45FB51-DA94-94B3-6650-885C665B65E2}"/>
                </a:ext>
              </a:extLst>
            </p:cNvPr>
            <p:cNvSpPr/>
            <p:nvPr/>
          </p:nvSpPr>
          <p:spPr>
            <a:xfrm>
              <a:off x="1074268" y="2329622"/>
              <a:ext cx="5170996" cy="930102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51" name="TextovéPole 50">
              <a:extLst>
                <a:ext uri="{FF2B5EF4-FFF2-40B4-BE49-F238E27FC236}">
                  <a16:creationId xmlns:a16="http://schemas.microsoft.com/office/drawing/2014/main" id="{570091EB-85CC-BE7E-B28A-F340D0BD8C56}"/>
                </a:ext>
              </a:extLst>
            </p:cNvPr>
            <p:cNvSpPr txBox="1"/>
            <p:nvPr/>
          </p:nvSpPr>
          <p:spPr>
            <a:xfrm>
              <a:off x="1074268" y="2329622"/>
              <a:ext cx="5170996" cy="9301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8436" tIns="98436" rIns="98436" bIns="98436" numCol="1" spcCol="1270" anchor="ctr" anchorCtr="0">
              <a:noAutofit/>
            </a:bodyPr>
            <a:lstStyle/>
            <a:p>
              <a:pPr marL="0" lvl="0" indent="0" algn="l" defTabSz="8445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kern="1200" dirty="0">
                  <a:latin typeface="Arial" panose="020B0604020202020204" pitchFamily="34" charset="0"/>
                  <a:cs typeface="Arial" panose="020B0604020202020204" pitchFamily="34" charset="0"/>
                </a:rPr>
                <a:t>Organizační složky státu a jimi zřizované příspěvkové organizace</a:t>
              </a:r>
              <a:endParaRPr lang="en-US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0" name="Obdélník: se zakulacenými rohy 39">
            <a:extLst>
              <a:ext uri="{FF2B5EF4-FFF2-40B4-BE49-F238E27FC236}">
                <a16:creationId xmlns:a16="http://schemas.microsoft.com/office/drawing/2014/main" id="{587BF5E7-5194-D6DA-7465-DCFA946FD6AD}"/>
              </a:ext>
            </a:extLst>
          </p:cNvPr>
          <p:cNvSpPr/>
          <p:nvPr/>
        </p:nvSpPr>
        <p:spPr>
          <a:xfrm>
            <a:off x="5172554" y="4252472"/>
            <a:ext cx="6245265" cy="930102"/>
          </a:xfrm>
          <a:prstGeom prst="roundRect">
            <a:avLst>
              <a:gd name="adj" fmla="val 10000"/>
            </a:avLst>
          </a:prstGeom>
          <a:solidFill>
            <a:schemeClr val="bg1"/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bg1">
              <a:lumMod val="95000"/>
              <a:hueOff val="0"/>
              <a:satOff val="0"/>
              <a:lumOff val="0"/>
              <a:alphaOff val="0"/>
            </a:schemeClr>
          </a:fillRef>
          <a:effectRef idx="0">
            <a:schemeClr val="bg1">
              <a:lumMod val="9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cs-CZ"/>
          </a:p>
        </p:txBody>
      </p:sp>
      <p:sp>
        <p:nvSpPr>
          <p:cNvPr id="41" name="Obdélník 40" descr="Autobus">
            <a:extLst>
              <a:ext uri="{FF2B5EF4-FFF2-40B4-BE49-F238E27FC236}">
                <a16:creationId xmlns:a16="http://schemas.microsoft.com/office/drawing/2014/main" id="{8A640AED-F767-8922-E0F7-0B1C46FAF898}"/>
              </a:ext>
            </a:extLst>
          </p:cNvPr>
          <p:cNvSpPr/>
          <p:nvPr/>
        </p:nvSpPr>
        <p:spPr>
          <a:xfrm>
            <a:off x="5453909" y="4461745"/>
            <a:ext cx="511556" cy="511556"/>
          </a:xfrm>
          <a:prstGeom prst="rect">
            <a:avLst/>
          </a:prstGeom>
          <a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grpSp>
        <p:nvGrpSpPr>
          <p:cNvPr id="42" name="Skupina 41">
            <a:extLst>
              <a:ext uri="{FF2B5EF4-FFF2-40B4-BE49-F238E27FC236}">
                <a16:creationId xmlns:a16="http://schemas.microsoft.com/office/drawing/2014/main" id="{275B5CBF-DC09-D8A7-BBCC-35EDAA442971}"/>
              </a:ext>
            </a:extLst>
          </p:cNvPr>
          <p:cNvGrpSpPr/>
          <p:nvPr/>
        </p:nvGrpSpPr>
        <p:grpSpPr>
          <a:xfrm>
            <a:off x="6246822" y="4252472"/>
            <a:ext cx="5170996" cy="930102"/>
            <a:chOff x="1074268" y="3492250"/>
            <a:chExt cx="5170996" cy="930102"/>
          </a:xfrm>
        </p:grpSpPr>
        <p:sp>
          <p:nvSpPr>
            <p:cNvPr id="48" name="Obdélník 47">
              <a:extLst>
                <a:ext uri="{FF2B5EF4-FFF2-40B4-BE49-F238E27FC236}">
                  <a16:creationId xmlns:a16="http://schemas.microsoft.com/office/drawing/2014/main" id="{AD4E1A80-AECF-033D-E290-656C6D2F5A68}"/>
                </a:ext>
              </a:extLst>
            </p:cNvPr>
            <p:cNvSpPr/>
            <p:nvPr/>
          </p:nvSpPr>
          <p:spPr>
            <a:xfrm>
              <a:off x="1074268" y="3492250"/>
              <a:ext cx="5170996" cy="930102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49" name="TextovéPole 48">
              <a:extLst>
                <a:ext uri="{FF2B5EF4-FFF2-40B4-BE49-F238E27FC236}">
                  <a16:creationId xmlns:a16="http://schemas.microsoft.com/office/drawing/2014/main" id="{9DE290E4-D2D6-96B3-2231-32918F300746}"/>
                </a:ext>
              </a:extLst>
            </p:cNvPr>
            <p:cNvSpPr txBox="1"/>
            <p:nvPr/>
          </p:nvSpPr>
          <p:spPr>
            <a:xfrm>
              <a:off x="1074268" y="3492250"/>
              <a:ext cx="5170996" cy="9301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8436" tIns="98436" rIns="98436" bIns="98436" numCol="1" spcCol="1270" anchor="ctr" anchorCtr="0">
              <a:noAutofit/>
            </a:bodyPr>
            <a:lstStyle/>
            <a:p>
              <a:pPr marL="0" lvl="0" indent="0" algn="l" defTabSz="8445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kern="1200" dirty="0">
                  <a:latin typeface="Arial" panose="020B0604020202020204" pitchFamily="34" charset="0"/>
                  <a:cs typeface="Arial" panose="020B0604020202020204" pitchFamily="34" charset="0"/>
                </a:rPr>
                <a:t>Dobrovolný svazek obcí</a:t>
              </a:r>
              <a:endParaRPr lang="en-US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3" name="Obdélník: se zakulacenými rohy 42">
            <a:extLst>
              <a:ext uri="{FF2B5EF4-FFF2-40B4-BE49-F238E27FC236}">
                <a16:creationId xmlns:a16="http://schemas.microsoft.com/office/drawing/2014/main" id="{175F4D2F-1834-0810-6E73-5416E292F14F}"/>
              </a:ext>
            </a:extLst>
          </p:cNvPr>
          <p:cNvSpPr/>
          <p:nvPr/>
        </p:nvSpPr>
        <p:spPr>
          <a:xfrm>
            <a:off x="5172554" y="5415100"/>
            <a:ext cx="6245265" cy="930102"/>
          </a:xfrm>
          <a:prstGeom prst="roundRect">
            <a:avLst>
              <a:gd name="adj" fmla="val 10000"/>
            </a:avLst>
          </a:prstGeom>
          <a:solidFill>
            <a:schemeClr val="bg1"/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bg1">
              <a:lumMod val="95000"/>
              <a:hueOff val="0"/>
              <a:satOff val="0"/>
              <a:lumOff val="0"/>
              <a:alphaOff val="0"/>
            </a:schemeClr>
          </a:fillRef>
          <a:effectRef idx="0">
            <a:schemeClr val="bg1">
              <a:lumMod val="9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cs-CZ"/>
          </a:p>
        </p:txBody>
      </p:sp>
      <p:sp>
        <p:nvSpPr>
          <p:cNvPr id="44" name="Obdélník 43" descr="Školní budova">
            <a:extLst>
              <a:ext uri="{FF2B5EF4-FFF2-40B4-BE49-F238E27FC236}">
                <a16:creationId xmlns:a16="http://schemas.microsoft.com/office/drawing/2014/main" id="{97705F07-661A-A917-2E4B-EF6D4A5572AB}"/>
              </a:ext>
            </a:extLst>
          </p:cNvPr>
          <p:cNvSpPr/>
          <p:nvPr/>
        </p:nvSpPr>
        <p:spPr>
          <a:xfrm>
            <a:off x="5453909" y="5624373"/>
            <a:ext cx="511556" cy="511556"/>
          </a:xfrm>
          <a:prstGeom prst="rect">
            <a:avLst/>
          </a:prstGeom>
          <a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grpSp>
        <p:nvGrpSpPr>
          <p:cNvPr id="45" name="Skupina 44">
            <a:extLst>
              <a:ext uri="{FF2B5EF4-FFF2-40B4-BE49-F238E27FC236}">
                <a16:creationId xmlns:a16="http://schemas.microsoft.com/office/drawing/2014/main" id="{E8C2758B-D1CE-3BEF-592D-6307108F0463}"/>
              </a:ext>
            </a:extLst>
          </p:cNvPr>
          <p:cNvGrpSpPr/>
          <p:nvPr/>
        </p:nvGrpSpPr>
        <p:grpSpPr>
          <a:xfrm>
            <a:off x="6246822" y="5415100"/>
            <a:ext cx="5170996" cy="930102"/>
            <a:chOff x="1074268" y="4654878"/>
            <a:chExt cx="5170996" cy="930102"/>
          </a:xfrm>
        </p:grpSpPr>
        <p:sp>
          <p:nvSpPr>
            <p:cNvPr id="46" name="Obdélník 45">
              <a:extLst>
                <a:ext uri="{FF2B5EF4-FFF2-40B4-BE49-F238E27FC236}">
                  <a16:creationId xmlns:a16="http://schemas.microsoft.com/office/drawing/2014/main" id="{59E1765D-8631-607D-8E3A-082A40979766}"/>
                </a:ext>
              </a:extLst>
            </p:cNvPr>
            <p:cNvSpPr/>
            <p:nvPr/>
          </p:nvSpPr>
          <p:spPr>
            <a:xfrm>
              <a:off x="1074268" y="4654878"/>
              <a:ext cx="5170996" cy="930102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47" name="TextovéPole 46">
              <a:extLst>
                <a:ext uri="{FF2B5EF4-FFF2-40B4-BE49-F238E27FC236}">
                  <a16:creationId xmlns:a16="http://schemas.microsoft.com/office/drawing/2014/main" id="{E2D32C98-E324-0EB6-BE6C-A91D06D35B6B}"/>
                </a:ext>
              </a:extLst>
            </p:cNvPr>
            <p:cNvSpPr txBox="1"/>
            <p:nvPr/>
          </p:nvSpPr>
          <p:spPr>
            <a:xfrm>
              <a:off x="1074268" y="4654878"/>
              <a:ext cx="5170996" cy="9301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8436" tIns="98436" rIns="98436" bIns="98436" numCol="1" spcCol="1270" anchor="ctr" anchorCtr="0">
              <a:noAutofit/>
            </a:bodyPr>
            <a:lstStyle/>
            <a:p>
              <a:pPr marL="0" lvl="0" indent="0" algn="l" defTabSz="8445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kern="1200" dirty="0">
                  <a:latin typeface="Arial" panose="020B0604020202020204" pitchFamily="34" charset="0"/>
                  <a:cs typeface="Arial" panose="020B0604020202020204" pitchFamily="34" charset="0"/>
                </a:rPr>
                <a:t>Veřejnoprávní VŠ, ústavy Akademie věd, veřejné výzkumné instituce</a:t>
              </a:r>
              <a:endParaRPr lang="en-US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2313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klipart, Grafika, ilustrace, grafický design&#10;&#10;Popis byl vytvořen automaticky">
            <a:extLst>
              <a:ext uri="{FF2B5EF4-FFF2-40B4-BE49-F238E27FC236}">
                <a16:creationId xmlns:a16="http://schemas.microsoft.com/office/drawing/2014/main" id="{C43B018C-0CF7-49D6-BD91-F1A44C3587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Nadpis 1">
            <a:extLst>
              <a:ext uri="{FF2B5EF4-FFF2-40B4-BE49-F238E27FC236}">
                <a16:creationId xmlns:a16="http://schemas.microsoft.com/office/drawing/2014/main" id="{7720FCB0-FBC8-4DBB-B3B8-172AF48623FB}"/>
              </a:ext>
            </a:extLst>
          </p:cNvPr>
          <p:cNvSpPr txBox="1">
            <a:spLocks/>
          </p:cNvSpPr>
          <p:nvPr/>
        </p:nvSpPr>
        <p:spPr>
          <a:xfrm>
            <a:off x="659882" y="633670"/>
            <a:ext cx="4159769" cy="161970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cs-CZ" sz="4000" b="1" kern="0" spc="-5" dirty="0"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Podporované aktivity           - hlavní</a:t>
            </a:r>
            <a:endParaRPr lang="cs-CZ" sz="4000" dirty="0">
              <a:latin typeface="Arial Black" panose="020B0A04020102020204" pitchFamily="34" charset="0"/>
            </a:endParaRPr>
          </a:p>
        </p:txBody>
      </p:sp>
      <p:sp>
        <p:nvSpPr>
          <p:cNvPr id="54" name="Obdélník 53">
            <a:extLst>
              <a:ext uri="{FF2B5EF4-FFF2-40B4-BE49-F238E27FC236}">
                <a16:creationId xmlns:a16="http://schemas.microsoft.com/office/drawing/2014/main" id="{DA87A54B-7B1F-485B-34E8-64754B9F420E}"/>
              </a:ext>
            </a:extLst>
          </p:cNvPr>
          <p:cNvSpPr/>
          <p:nvPr/>
        </p:nvSpPr>
        <p:spPr>
          <a:xfrm>
            <a:off x="6246822" y="764588"/>
            <a:ext cx="5170996" cy="93010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cs-CZ"/>
          </a:p>
        </p:txBody>
      </p:sp>
      <p:sp>
        <p:nvSpPr>
          <p:cNvPr id="52" name="Obdélník 51">
            <a:extLst>
              <a:ext uri="{FF2B5EF4-FFF2-40B4-BE49-F238E27FC236}">
                <a16:creationId xmlns:a16="http://schemas.microsoft.com/office/drawing/2014/main" id="{7FE18E16-5CBC-EB8E-B9A6-80CDC5A3880A}"/>
              </a:ext>
            </a:extLst>
          </p:cNvPr>
          <p:cNvSpPr/>
          <p:nvPr/>
        </p:nvSpPr>
        <p:spPr>
          <a:xfrm>
            <a:off x="6246822" y="1927216"/>
            <a:ext cx="5170996" cy="93010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cs-CZ"/>
          </a:p>
        </p:txBody>
      </p:sp>
      <p:sp>
        <p:nvSpPr>
          <p:cNvPr id="50" name="Obdélník 49">
            <a:extLst>
              <a:ext uri="{FF2B5EF4-FFF2-40B4-BE49-F238E27FC236}">
                <a16:creationId xmlns:a16="http://schemas.microsoft.com/office/drawing/2014/main" id="{AB45FB51-DA94-94B3-6650-885C665B65E2}"/>
              </a:ext>
            </a:extLst>
          </p:cNvPr>
          <p:cNvSpPr/>
          <p:nvPr/>
        </p:nvSpPr>
        <p:spPr>
          <a:xfrm>
            <a:off x="6246822" y="3089844"/>
            <a:ext cx="5170996" cy="93010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cs-CZ"/>
          </a:p>
        </p:txBody>
      </p:sp>
      <p:sp>
        <p:nvSpPr>
          <p:cNvPr id="48" name="Obdélník 47">
            <a:extLst>
              <a:ext uri="{FF2B5EF4-FFF2-40B4-BE49-F238E27FC236}">
                <a16:creationId xmlns:a16="http://schemas.microsoft.com/office/drawing/2014/main" id="{AD4E1A80-AECF-033D-E290-656C6D2F5A68}"/>
              </a:ext>
            </a:extLst>
          </p:cNvPr>
          <p:cNvSpPr/>
          <p:nvPr/>
        </p:nvSpPr>
        <p:spPr>
          <a:xfrm>
            <a:off x="6246822" y="4237467"/>
            <a:ext cx="5170996" cy="93010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cs-CZ"/>
          </a:p>
        </p:txBody>
      </p:sp>
      <p:sp>
        <p:nvSpPr>
          <p:cNvPr id="46" name="Obdélník 45">
            <a:extLst>
              <a:ext uri="{FF2B5EF4-FFF2-40B4-BE49-F238E27FC236}">
                <a16:creationId xmlns:a16="http://schemas.microsoft.com/office/drawing/2014/main" id="{59E1765D-8631-607D-8E3A-082A40979766}"/>
              </a:ext>
            </a:extLst>
          </p:cNvPr>
          <p:cNvSpPr/>
          <p:nvPr/>
        </p:nvSpPr>
        <p:spPr>
          <a:xfrm>
            <a:off x="6246822" y="5415100"/>
            <a:ext cx="5170996" cy="93010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cs-CZ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77747372-B44B-47B1-4AC3-09071FB18621}"/>
              </a:ext>
            </a:extLst>
          </p:cNvPr>
          <p:cNvSpPr txBox="1"/>
          <p:nvPr/>
        </p:nvSpPr>
        <p:spPr>
          <a:xfrm>
            <a:off x="4819651" y="1146017"/>
            <a:ext cx="761047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363" indent="-360363">
              <a:spcBef>
                <a:spcPts val="45"/>
              </a:spcBef>
              <a:spcAft>
                <a:spcPts val="1200"/>
              </a:spcAft>
              <a:buFont typeface="Wingdings" panose="05000000000000000000" pitchFamily="2" charset="2"/>
              <a:buChar char="ü"/>
              <a:tabLst>
                <a:tab pos="444500" algn="l"/>
              </a:tabLst>
            </a:pPr>
            <a:r>
              <a:rPr lang="cs-CZ" sz="2200" dirty="0"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Výstavba nové budovy</a:t>
            </a:r>
          </a:p>
          <a:p>
            <a:pPr marL="360363" indent="-360363">
              <a:spcBef>
                <a:spcPts val="45"/>
              </a:spcBef>
              <a:spcAft>
                <a:spcPts val="1200"/>
              </a:spcAft>
              <a:buFont typeface="Wingdings" panose="05000000000000000000" pitchFamily="2" charset="2"/>
              <a:buChar char="ü"/>
              <a:tabLst>
                <a:tab pos="444500" algn="l"/>
              </a:tabLst>
            </a:pPr>
            <a:r>
              <a:rPr lang="cs-CZ" sz="2200" dirty="0"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Rekonstrukce stávající budovy                       </a:t>
            </a:r>
            <a:r>
              <a:rPr lang="cs-CZ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(přístavby a nástavby objektů</a:t>
            </a:r>
          </a:p>
          <a:p>
            <a:pPr marL="360363" indent="-360363">
              <a:spcBef>
                <a:spcPts val="45"/>
              </a:spcBef>
              <a:spcAft>
                <a:spcPts val="1200"/>
              </a:spcAft>
              <a:buFont typeface="Wingdings" panose="05000000000000000000" pitchFamily="2" charset="2"/>
              <a:buChar char="ü"/>
              <a:tabLst>
                <a:tab pos="444500" algn="l"/>
              </a:tabLst>
            </a:pPr>
            <a:r>
              <a:rPr lang="cs-CZ" sz="2200" dirty="0"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Nákup pozemku a budovy k rekonstrukci              </a:t>
            </a:r>
            <a:r>
              <a:rPr lang="cs-CZ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(či příp. demolici)</a:t>
            </a:r>
          </a:p>
          <a:p>
            <a:pPr marL="360363" indent="-360363">
              <a:spcBef>
                <a:spcPts val="45"/>
              </a:spcBef>
              <a:spcAft>
                <a:spcPts val="1200"/>
              </a:spcAft>
              <a:buFont typeface="Wingdings" panose="05000000000000000000" pitchFamily="2" charset="2"/>
              <a:buChar char="ü"/>
              <a:tabLst>
                <a:tab pos="444500" algn="l"/>
              </a:tabLst>
            </a:pPr>
            <a:r>
              <a:rPr lang="cs-CZ" sz="2200" dirty="0"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Úprava venkovních ploch určená pro pobyt     a hry dětí předškolního věku </a:t>
            </a:r>
          </a:p>
          <a:p>
            <a:pPr marL="360363" indent="-360363">
              <a:spcBef>
                <a:spcPts val="45"/>
              </a:spcBef>
              <a:spcAft>
                <a:spcPts val="1200"/>
              </a:spcAft>
              <a:buFont typeface="Wingdings" panose="05000000000000000000" pitchFamily="2" charset="2"/>
              <a:buChar char="ü"/>
              <a:tabLst>
                <a:tab pos="444500" algn="l"/>
              </a:tabLst>
            </a:pPr>
            <a:r>
              <a:rPr lang="cs-CZ" sz="2200" dirty="0"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Inženýrské sítě</a:t>
            </a:r>
          </a:p>
          <a:p>
            <a:pPr marL="360363" indent="-360363">
              <a:spcBef>
                <a:spcPts val="45"/>
              </a:spcBef>
              <a:spcAft>
                <a:spcPts val="1200"/>
              </a:spcAft>
              <a:buFont typeface="Wingdings" panose="05000000000000000000" pitchFamily="2" charset="2"/>
              <a:buChar char="ü"/>
              <a:tabLst>
                <a:tab pos="444500" algn="l"/>
              </a:tabLst>
            </a:pPr>
            <a:r>
              <a:rPr lang="cs-CZ" sz="2200" dirty="0"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Energetické úspory </a:t>
            </a:r>
            <a:r>
              <a:rPr lang="cs-CZ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(zateplení budovy, výměna oken, tepelné čerpadlo, fotovoltaika, solární systémy, rekuperace…)</a:t>
            </a:r>
          </a:p>
          <a:p>
            <a:pPr marL="360363" indent="-360363">
              <a:spcBef>
                <a:spcPts val="45"/>
              </a:spcBef>
              <a:spcAft>
                <a:spcPts val="1200"/>
              </a:spcAft>
              <a:buFont typeface="Wingdings" panose="05000000000000000000" pitchFamily="2" charset="2"/>
              <a:buChar char="ü"/>
              <a:tabLst>
                <a:tab pos="444500" algn="l"/>
              </a:tabLst>
            </a:pPr>
            <a:r>
              <a:rPr lang="cs-CZ" sz="2200" dirty="0"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Pořízení systémů protipožární ochrany</a:t>
            </a:r>
          </a:p>
        </p:txBody>
      </p:sp>
    </p:spTree>
    <p:extLst>
      <p:ext uri="{BB962C8B-B14F-4D97-AF65-F5344CB8AC3E}">
        <p14:creationId xmlns:p14="http://schemas.microsoft.com/office/powerpoint/2010/main" val="4273018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klipart, Grafika, ilustrace, grafický design&#10;&#10;Popis byl vytvořen automaticky">
            <a:extLst>
              <a:ext uri="{FF2B5EF4-FFF2-40B4-BE49-F238E27FC236}">
                <a16:creationId xmlns:a16="http://schemas.microsoft.com/office/drawing/2014/main" id="{C43B018C-0CF7-49D6-BD91-F1A44C3587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Nadpis 1">
            <a:extLst>
              <a:ext uri="{FF2B5EF4-FFF2-40B4-BE49-F238E27FC236}">
                <a16:creationId xmlns:a16="http://schemas.microsoft.com/office/drawing/2014/main" id="{7720FCB0-FBC8-4DBB-B3B8-172AF48623FB}"/>
              </a:ext>
            </a:extLst>
          </p:cNvPr>
          <p:cNvSpPr txBox="1">
            <a:spLocks/>
          </p:cNvSpPr>
          <p:nvPr/>
        </p:nvSpPr>
        <p:spPr>
          <a:xfrm>
            <a:off x="574157" y="544438"/>
            <a:ext cx="4159769" cy="161970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cs-CZ" sz="4000" b="1" kern="0" spc="-5" dirty="0"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Podporované aktivity           - vedlejší </a:t>
            </a:r>
            <a:endParaRPr lang="cs-CZ" sz="4000" dirty="0">
              <a:latin typeface="Arial Black" panose="020B0A04020102020204" pitchFamily="34" charset="0"/>
            </a:endParaRPr>
          </a:p>
        </p:txBody>
      </p:sp>
      <p:sp>
        <p:nvSpPr>
          <p:cNvPr id="54" name="Obdélník 53">
            <a:extLst>
              <a:ext uri="{FF2B5EF4-FFF2-40B4-BE49-F238E27FC236}">
                <a16:creationId xmlns:a16="http://schemas.microsoft.com/office/drawing/2014/main" id="{DA87A54B-7B1F-485B-34E8-64754B9F420E}"/>
              </a:ext>
            </a:extLst>
          </p:cNvPr>
          <p:cNvSpPr/>
          <p:nvPr/>
        </p:nvSpPr>
        <p:spPr>
          <a:xfrm>
            <a:off x="6246822" y="764588"/>
            <a:ext cx="5170996" cy="93010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cs-CZ"/>
          </a:p>
        </p:txBody>
      </p:sp>
      <p:sp>
        <p:nvSpPr>
          <p:cNvPr id="52" name="Obdélník 51">
            <a:extLst>
              <a:ext uri="{FF2B5EF4-FFF2-40B4-BE49-F238E27FC236}">
                <a16:creationId xmlns:a16="http://schemas.microsoft.com/office/drawing/2014/main" id="{7FE18E16-5CBC-EB8E-B9A6-80CDC5A3880A}"/>
              </a:ext>
            </a:extLst>
          </p:cNvPr>
          <p:cNvSpPr/>
          <p:nvPr/>
        </p:nvSpPr>
        <p:spPr>
          <a:xfrm>
            <a:off x="6246822" y="1927216"/>
            <a:ext cx="5170996" cy="93010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cs-CZ"/>
          </a:p>
        </p:txBody>
      </p:sp>
      <p:sp>
        <p:nvSpPr>
          <p:cNvPr id="50" name="Obdélník 49">
            <a:extLst>
              <a:ext uri="{FF2B5EF4-FFF2-40B4-BE49-F238E27FC236}">
                <a16:creationId xmlns:a16="http://schemas.microsoft.com/office/drawing/2014/main" id="{AB45FB51-DA94-94B3-6650-885C665B65E2}"/>
              </a:ext>
            </a:extLst>
          </p:cNvPr>
          <p:cNvSpPr/>
          <p:nvPr/>
        </p:nvSpPr>
        <p:spPr>
          <a:xfrm>
            <a:off x="6246822" y="3089844"/>
            <a:ext cx="5170996" cy="93010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cs-CZ"/>
          </a:p>
        </p:txBody>
      </p:sp>
      <p:sp>
        <p:nvSpPr>
          <p:cNvPr id="48" name="Obdélník 47">
            <a:extLst>
              <a:ext uri="{FF2B5EF4-FFF2-40B4-BE49-F238E27FC236}">
                <a16:creationId xmlns:a16="http://schemas.microsoft.com/office/drawing/2014/main" id="{AD4E1A80-AECF-033D-E290-656C6D2F5A68}"/>
              </a:ext>
            </a:extLst>
          </p:cNvPr>
          <p:cNvSpPr/>
          <p:nvPr/>
        </p:nvSpPr>
        <p:spPr>
          <a:xfrm>
            <a:off x="6246822" y="4237467"/>
            <a:ext cx="5170996" cy="93010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cs-CZ"/>
          </a:p>
        </p:txBody>
      </p:sp>
      <p:sp>
        <p:nvSpPr>
          <p:cNvPr id="46" name="Obdélník 45">
            <a:extLst>
              <a:ext uri="{FF2B5EF4-FFF2-40B4-BE49-F238E27FC236}">
                <a16:creationId xmlns:a16="http://schemas.microsoft.com/office/drawing/2014/main" id="{59E1765D-8631-607D-8E3A-082A40979766}"/>
              </a:ext>
            </a:extLst>
          </p:cNvPr>
          <p:cNvSpPr/>
          <p:nvPr/>
        </p:nvSpPr>
        <p:spPr>
          <a:xfrm>
            <a:off x="6246822" y="5415100"/>
            <a:ext cx="5170996" cy="93010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cs-CZ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77747372-B44B-47B1-4AC3-09071FB18621}"/>
              </a:ext>
            </a:extLst>
          </p:cNvPr>
          <p:cNvSpPr txBox="1"/>
          <p:nvPr/>
        </p:nvSpPr>
        <p:spPr>
          <a:xfrm>
            <a:off x="4636017" y="1354291"/>
            <a:ext cx="6981826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363" indent="-360363">
              <a:spcBef>
                <a:spcPts val="45"/>
              </a:spcBef>
              <a:spcAft>
                <a:spcPts val="1200"/>
              </a:spcAft>
              <a:buFont typeface="Wingdings" panose="05000000000000000000" pitchFamily="2" charset="2"/>
              <a:buChar char="ü"/>
              <a:tabLst>
                <a:tab pos="444500" algn="l"/>
              </a:tabLst>
            </a:pPr>
            <a:r>
              <a:rPr lang="cs-CZ" sz="2200" dirty="0"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Pořízení interiérového i exteriérového vybavení </a:t>
            </a:r>
          </a:p>
          <a:p>
            <a:pPr marL="360363" indent="-360363">
              <a:spcBef>
                <a:spcPts val="45"/>
              </a:spcBef>
              <a:spcAft>
                <a:spcPts val="1200"/>
              </a:spcAft>
              <a:buFont typeface="Wingdings" panose="05000000000000000000" pitchFamily="2" charset="2"/>
              <a:buChar char="ü"/>
              <a:tabLst>
                <a:tab pos="444500" algn="l"/>
              </a:tabLst>
            </a:pPr>
            <a:r>
              <a:rPr lang="cs-CZ" sz="2200" dirty="0"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Pořízení herních prvků a didaktických pomůcek</a:t>
            </a:r>
          </a:p>
          <a:p>
            <a:pPr marL="360363" indent="-360363">
              <a:spcBef>
                <a:spcPts val="45"/>
              </a:spcBef>
              <a:spcAft>
                <a:spcPts val="1200"/>
              </a:spcAft>
              <a:buFont typeface="Wingdings" panose="05000000000000000000" pitchFamily="2" charset="2"/>
              <a:buChar char="ü"/>
              <a:tabLst>
                <a:tab pos="444500" algn="l"/>
              </a:tabLst>
            </a:pPr>
            <a:r>
              <a:rPr lang="cs-CZ" sz="2200" dirty="0"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Dotační poradenství a administrace projektu, studie proveditelnosti </a:t>
            </a:r>
          </a:p>
          <a:p>
            <a:pPr marL="360363" indent="-360363">
              <a:spcBef>
                <a:spcPts val="45"/>
              </a:spcBef>
              <a:spcAft>
                <a:spcPts val="1200"/>
              </a:spcAft>
              <a:buFont typeface="Wingdings" panose="05000000000000000000" pitchFamily="2" charset="2"/>
              <a:buChar char="ü"/>
              <a:tabLst>
                <a:tab pos="444500" algn="l"/>
              </a:tabLst>
            </a:pPr>
            <a:r>
              <a:rPr lang="cs-CZ" sz="2200" dirty="0"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Projektová dokumentace stavby, posudek energetické náročnosti, PENB</a:t>
            </a:r>
          </a:p>
          <a:p>
            <a:pPr marL="360363" indent="-360363">
              <a:spcBef>
                <a:spcPts val="45"/>
              </a:spcBef>
              <a:spcAft>
                <a:spcPts val="1200"/>
              </a:spcAft>
              <a:buFont typeface="Wingdings" panose="05000000000000000000" pitchFamily="2" charset="2"/>
              <a:buChar char="ü"/>
              <a:tabLst>
                <a:tab pos="444500" algn="l"/>
              </a:tabLst>
            </a:pPr>
            <a:r>
              <a:rPr lang="cs-CZ" sz="2200" dirty="0"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Zabezpečení výstavby </a:t>
            </a:r>
            <a:r>
              <a:rPr lang="cs-CZ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(technický dozor investora, BOZP, autorský dozor)</a:t>
            </a:r>
          </a:p>
          <a:p>
            <a:pPr marL="360363" indent="-360363">
              <a:spcBef>
                <a:spcPts val="45"/>
              </a:spcBef>
              <a:spcAft>
                <a:spcPts val="1200"/>
              </a:spcAft>
              <a:buFont typeface="Wingdings" panose="05000000000000000000" pitchFamily="2" charset="2"/>
              <a:buChar char="ü"/>
              <a:tabLst>
                <a:tab pos="444500" algn="l"/>
              </a:tabLst>
            </a:pPr>
            <a:r>
              <a:rPr lang="cs-CZ" sz="2200" dirty="0"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Výdaje na povinnou publicitu projektu</a:t>
            </a:r>
          </a:p>
        </p:txBody>
      </p:sp>
    </p:spTree>
    <p:extLst>
      <p:ext uri="{BB962C8B-B14F-4D97-AF65-F5344CB8AC3E}">
        <p14:creationId xmlns:p14="http://schemas.microsoft.com/office/powerpoint/2010/main" val="17330362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klipart, Grafika, ilustrace, grafický design&#10;&#10;Popis byl vytvořen automaticky">
            <a:extLst>
              <a:ext uri="{FF2B5EF4-FFF2-40B4-BE49-F238E27FC236}">
                <a16:creationId xmlns:a16="http://schemas.microsoft.com/office/drawing/2014/main" id="{C43B018C-0CF7-49D6-BD91-F1A44C3587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Nadpis 1">
            <a:extLst>
              <a:ext uri="{FF2B5EF4-FFF2-40B4-BE49-F238E27FC236}">
                <a16:creationId xmlns:a16="http://schemas.microsoft.com/office/drawing/2014/main" id="{7720FCB0-FBC8-4DBB-B3B8-172AF48623FB}"/>
              </a:ext>
            </a:extLst>
          </p:cNvPr>
          <p:cNvSpPr txBox="1">
            <a:spLocks/>
          </p:cNvSpPr>
          <p:nvPr/>
        </p:nvSpPr>
        <p:spPr>
          <a:xfrm>
            <a:off x="644036" y="631238"/>
            <a:ext cx="4154446" cy="161970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cs-CZ" sz="4000" b="1" kern="0" spc="-5" dirty="0"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 přinesla březnová revize výzvy?  </a:t>
            </a:r>
            <a:endParaRPr lang="cs-CZ" sz="4000" dirty="0">
              <a:latin typeface="Arial Black" panose="020B0A04020102020204" pitchFamily="34" charset="0"/>
            </a:endParaRPr>
          </a:p>
        </p:txBody>
      </p:sp>
      <p:sp>
        <p:nvSpPr>
          <p:cNvPr id="54" name="Obdélník 53">
            <a:extLst>
              <a:ext uri="{FF2B5EF4-FFF2-40B4-BE49-F238E27FC236}">
                <a16:creationId xmlns:a16="http://schemas.microsoft.com/office/drawing/2014/main" id="{DA87A54B-7B1F-485B-34E8-64754B9F420E}"/>
              </a:ext>
            </a:extLst>
          </p:cNvPr>
          <p:cNvSpPr/>
          <p:nvPr/>
        </p:nvSpPr>
        <p:spPr>
          <a:xfrm>
            <a:off x="6246822" y="764588"/>
            <a:ext cx="5170996" cy="93010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cs-CZ"/>
          </a:p>
        </p:txBody>
      </p:sp>
      <p:sp>
        <p:nvSpPr>
          <p:cNvPr id="52" name="Obdélník 51">
            <a:extLst>
              <a:ext uri="{FF2B5EF4-FFF2-40B4-BE49-F238E27FC236}">
                <a16:creationId xmlns:a16="http://schemas.microsoft.com/office/drawing/2014/main" id="{7FE18E16-5CBC-EB8E-B9A6-80CDC5A3880A}"/>
              </a:ext>
            </a:extLst>
          </p:cNvPr>
          <p:cNvSpPr/>
          <p:nvPr/>
        </p:nvSpPr>
        <p:spPr>
          <a:xfrm>
            <a:off x="6246822" y="1927216"/>
            <a:ext cx="5170996" cy="93010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cs-CZ"/>
          </a:p>
        </p:txBody>
      </p:sp>
      <p:sp>
        <p:nvSpPr>
          <p:cNvPr id="50" name="Obdélník 49">
            <a:extLst>
              <a:ext uri="{FF2B5EF4-FFF2-40B4-BE49-F238E27FC236}">
                <a16:creationId xmlns:a16="http://schemas.microsoft.com/office/drawing/2014/main" id="{AB45FB51-DA94-94B3-6650-885C665B65E2}"/>
              </a:ext>
            </a:extLst>
          </p:cNvPr>
          <p:cNvSpPr/>
          <p:nvPr/>
        </p:nvSpPr>
        <p:spPr>
          <a:xfrm>
            <a:off x="6246822" y="3089844"/>
            <a:ext cx="5170996" cy="93010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cs-CZ"/>
          </a:p>
        </p:txBody>
      </p:sp>
      <p:sp>
        <p:nvSpPr>
          <p:cNvPr id="48" name="Obdélník 47">
            <a:extLst>
              <a:ext uri="{FF2B5EF4-FFF2-40B4-BE49-F238E27FC236}">
                <a16:creationId xmlns:a16="http://schemas.microsoft.com/office/drawing/2014/main" id="{AD4E1A80-AECF-033D-E290-656C6D2F5A68}"/>
              </a:ext>
            </a:extLst>
          </p:cNvPr>
          <p:cNvSpPr/>
          <p:nvPr/>
        </p:nvSpPr>
        <p:spPr>
          <a:xfrm>
            <a:off x="6246822" y="4237467"/>
            <a:ext cx="5170996" cy="93010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cs-CZ"/>
          </a:p>
        </p:txBody>
      </p:sp>
      <p:sp>
        <p:nvSpPr>
          <p:cNvPr id="46" name="Obdélník 45">
            <a:extLst>
              <a:ext uri="{FF2B5EF4-FFF2-40B4-BE49-F238E27FC236}">
                <a16:creationId xmlns:a16="http://schemas.microsoft.com/office/drawing/2014/main" id="{59E1765D-8631-607D-8E3A-082A40979766}"/>
              </a:ext>
            </a:extLst>
          </p:cNvPr>
          <p:cNvSpPr/>
          <p:nvPr/>
        </p:nvSpPr>
        <p:spPr>
          <a:xfrm>
            <a:off x="6246822" y="5415100"/>
            <a:ext cx="5170996" cy="93010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cs-CZ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77747372-B44B-47B1-4AC3-09071FB18621}"/>
              </a:ext>
            </a:extLst>
          </p:cNvPr>
          <p:cNvSpPr txBox="1"/>
          <p:nvPr/>
        </p:nvSpPr>
        <p:spPr>
          <a:xfrm>
            <a:off x="4798482" y="1333115"/>
            <a:ext cx="724111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cs-CZ" sz="2200" b="0" i="0" u="none" strike="noStrike" baseline="0" dirty="0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Prodloužení příjmu žádostí do </a:t>
            </a:r>
            <a:r>
              <a:rPr lang="cs-CZ" sz="2200" b="1" i="0" u="none" strike="noStrike" baseline="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31. 12. 2024</a:t>
            </a:r>
            <a:endParaRPr lang="cs-CZ" sz="2200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cs-CZ" sz="2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Odstranění alokací pro kraje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cs-CZ" sz="2200" b="0" i="0" u="none" strike="noStrike" baseline="0" dirty="0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Navýšení max. výše dotace pro velkokapacitní objekty nad 24 dětí:</a:t>
            </a:r>
            <a:r>
              <a:rPr lang="cs-CZ" sz="2200" b="0" i="0" u="none" strike="noStrike" baseline="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             </a:t>
            </a:r>
            <a:r>
              <a:rPr lang="cs-CZ" sz="2200" b="1" i="0" u="none" strike="noStrike" baseline="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+ 900 tis. Kč na každé další dítě</a:t>
            </a:r>
            <a:endParaRPr lang="cs-CZ" sz="2200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cs-CZ" sz="2200" b="0" i="0" u="none" strike="noStrike" baseline="0" dirty="0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Zařazení úprav venkovního prostranství </a:t>
            </a:r>
            <a:r>
              <a:rPr lang="cs-CZ" sz="2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(úprava terénu, zatravnění, oplocení) </a:t>
            </a:r>
            <a:r>
              <a:rPr lang="cs-CZ" sz="2200" b="0" i="0" u="none" strike="noStrike" baseline="0" dirty="0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do hlavních výdajů</a:t>
            </a:r>
            <a:r>
              <a:rPr lang="cs-CZ" sz="2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projektu bez ohledu na kapacitu dětské skupiny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cs-CZ" sz="2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 datu podání žádosti postačí </a:t>
            </a:r>
            <a:r>
              <a:rPr lang="cs-CZ" sz="2200" b="0" i="0" u="none" strike="noStrike" baseline="0" dirty="0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žádost o společné (územní a stavební) </a:t>
            </a:r>
            <a:r>
              <a:rPr lang="cs-CZ" sz="2200" b="1" i="0" u="none" strike="noStrike" baseline="0" dirty="0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řízení</a:t>
            </a:r>
          </a:p>
          <a:p>
            <a:pPr marL="360363" indent="-360363">
              <a:spcBef>
                <a:spcPts val="45"/>
              </a:spcBef>
              <a:spcAft>
                <a:spcPts val="1200"/>
              </a:spcAft>
              <a:buFont typeface="Wingdings" panose="05000000000000000000" pitchFamily="2" charset="2"/>
              <a:buChar char="ü"/>
              <a:tabLst>
                <a:tab pos="444500" algn="l"/>
              </a:tabLst>
            </a:pPr>
            <a:endParaRPr lang="cs-CZ" sz="2000" dirty="0"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4488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klipart, Grafika, ilustrace, grafický design&#10;&#10;Popis byl vytvořen automaticky">
            <a:extLst>
              <a:ext uri="{FF2B5EF4-FFF2-40B4-BE49-F238E27FC236}">
                <a16:creationId xmlns:a16="http://schemas.microsoft.com/office/drawing/2014/main" id="{C43B018C-0CF7-49D6-BD91-F1A44C3587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Nadpis 1">
            <a:extLst>
              <a:ext uri="{FF2B5EF4-FFF2-40B4-BE49-F238E27FC236}">
                <a16:creationId xmlns:a16="http://schemas.microsoft.com/office/drawing/2014/main" id="{7720FCB0-FBC8-4DBB-B3B8-172AF48623FB}"/>
              </a:ext>
            </a:extLst>
          </p:cNvPr>
          <p:cNvSpPr txBox="1">
            <a:spLocks/>
          </p:cNvSpPr>
          <p:nvPr/>
        </p:nvSpPr>
        <p:spPr>
          <a:xfrm>
            <a:off x="644036" y="631238"/>
            <a:ext cx="4154446" cy="161970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cs-CZ" sz="4000" b="1" kern="0" spc="-5" dirty="0"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 přinesla březnová revize výzvy?  </a:t>
            </a:r>
            <a:endParaRPr lang="cs-CZ" sz="4000" dirty="0">
              <a:latin typeface="Arial Black" panose="020B0A04020102020204" pitchFamily="34" charset="0"/>
            </a:endParaRPr>
          </a:p>
        </p:txBody>
      </p:sp>
      <p:sp>
        <p:nvSpPr>
          <p:cNvPr id="54" name="Obdélník 53">
            <a:extLst>
              <a:ext uri="{FF2B5EF4-FFF2-40B4-BE49-F238E27FC236}">
                <a16:creationId xmlns:a16="http://schemas.microsoft.com/office/drawing/2014/main" id="{DA87A54B-7B1F-485B-34E8-64754B9F420E}"/>
              </a:ext>
            </a:extLst>
          </p:cNvPr>
          <p:cNvSpPr/>
          <p:nvPr/>
        </p:nvSpPr>
        <p:spPr>
          <a:xfrm>
            <a:off x="6246822" y="764588"/>
            <a:ext cx="5170996" cy="93010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cs-CZ"/>
          </a:p>
        </p:txBody>
      </p:sp>
      <p:sp>
        <p:nvSpPr>
          <p:cNvPr id="52" name="Obdélník 51">
            <a:extLst>
              <a:ext uri="{FF2B5EF4-FFF2-40B4-BE49-F238E27FC236}">
                <a16:creationId xmlns:a16="http://schemas.microsoft.com/office/drawing/2014/main" id="{7FE18E16-5CBC-EB8E-B9A6-80CDC5A3880A}"/>
              </a:ext>
            </a:extLst>
          </p:cNvPr>
          <p:cNvSpPr/>
          <p:nvPr/>
        </p:nvSpPr>
        <p:spPr>
          <a:xfrm>
            <a:off x="6246822" y="1927216"/>
            <a:ext cx="5170996" cy="93010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cs-CZ"/>
          </a:p>
        </p:txBody>
      </p:sp>
      <p:sp>
        <p:nvSpPr>
          <p:cNvPr id="50" name="Obdélník 49">
            <a:extLst>
              <a:ext uri="{FF2B5EF4-FFF2-40B4-BE49-F238E27FC236}">
                <a16:creationId xmlns:a16="http://schemas.microsoft.com/office/drawing/2014/main" id="{AB45FB51-DA94-94B3-6650-885C665B65E2}"/>
              </a:ext>
            </a:extLst>
          </p:cNvPr>
          <p:cNvSpPr/>
          <p:nvPr/>
        </p:nvSpPr>
        <p:spPr>
          <a:xfrm>
            <a:off x="6246822" y="3089844"/>
            <a:ext cx="5170996" cy="93010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cs-CZ"/>
          </a:p>
        </p:txBody>
      </p:sp>
      <p:sp>
        <p:nvSpPr>
          <p:cNvPr id="48" name="Obdélník 47">
            <a:extLst>
              <a:ext uri="{FF2B5EF4-FFF2-40B4-BE49-F238E27FC236}">
                <a16:creationId xmlns:a16="http://schemas.microsoft.com/office/drawing/2014/main" id="{AD4E1A80-AECF-033D-E290-656C6D2F5A68}"/>
              </a:ext>
            </a:extLst>
          </p:cNvPr>
          <p:cNvSpPr/>
          <p:nvPr/>
        </p:nvSpPr>
        <p:spPr>
          <a:xfrm>
            <a:off x="6246822" y="4237467"/>
            <a:ext cx="5170996" cy="93010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cs-CZ"/>
          </a:p>
        </p:txBody>
      </p:sp>
      <p:sp>
        <p:nvSpPr>
          <p:cNvPr id="46" name="Obdélník 45">
            <a:extLst>
              <a:ext uri="{FF2B5EF4-FFF2-40B4-BE49-F238E27FC236}">
                <a16:creationId xmlns:a16="http://schemas.microsoft.com/office/drawing/2014/main" id="{59E1765D-8631-607D-8E3A-082A40979766}"/>
              </a:ext>
            </a:extLst>
          </p:cNvPr>
          <p:cNvSpPr/>
          <p:nvPr/>
        </p:nvSpPr>
        <p:spPr>
          <a:xfrm>
            <a:off x="6246822" y="5415100"/>
            <a:ext cx="5170996" cy="93010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cs-CZ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77747372-B44B-47B1-4AC3-09071FB18621}"/>
              </a:ext>
            </a:extLst>
          </p:cNvPr>
          <p:cNvSpPr txBox="1"/>
          <p:nvPr/>
        </p:nvSpPr>
        <p:spPr>
          <a:xfrm>
            <a:off x="4714876" y="920621"/>
            <a:ext cx="7460194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endParaRPr lang="cs-CZ" sz="22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cs-CZ" sz="2200" b="0" i="0" u="none" strike="noStrike" baseline="0" dirty="0">
                <a:solidFill>
                  <a:srgbClr val="000000"/>
                </a:solidFill>
                <a:latin typeface="Arial Black" panose="020B0A04020102020204" pitchFamily="34" charset="0"/>
              </a:rPr>
              <a:t>Odstraněna příloha „Protokol DNSH“ </a:t>
            </a:r>
            <a:r>
              <a:rPr lang="cs-CZ" sz="2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(zapracováno do textace studie proveditelnosti, str. 10)</a:t>
            </a:r>
          </a:p>
          <a:p>
            <a:pPr marL="285750" indent="-285750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cs-CZ" sz="2200" dirty="0"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Odstraněna příloha „Analýza potřebnosti“ </a:t>
            </a:r>
            <a:r>
              <a:rPr lang="cs-CZ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(zapracováno do textace studie proveditelnosti, str. 7-8)</a:t>
            </a:r>
          </a:p>
          <a:p>
            <a:pPr marL="360363" indent="-360363">
              <a:spcAft>
                <a:spcPts val="1800"/>
              </a:spcAft>
              <a:buFont typeface="Wingdings" panose="05000000000000000000" pitchFamily="2" charset="2"/>
              <a:buChar char="ü"/>
              <a:tabLst>
                <a:tab pos="444500" algn="l"/>
              </a:tabLst>
            </a:pPr>
            <a:r>
              <a:rPr lang="cs-CZ" sz="2200" dirty="0"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Aktualizována příloha P7 Specifických pravidel pro žadatele a příjemce</a:t>
            </a:r>
          </a:p>
          <a:p>
            <a:pPr marL="360363" indent="-360363"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444500" algn="l"/>
              </a:tabLst>
            </a:pPr>
            <a:r>
              <a:rPr lang="cs-CZ" sz="2200" b="1" i="0" u="none" strike="noStrike" baseline="0" dirty="0">
                <a:latin typeface="Arial Black" panose="020B0A04020102020204" pitchFamily="34" charset="0"/>
              </a:rPr>
              <a:t>Maximální limit na vybavení </a:t>
            </a:r>
            <a:r>
              <a:rPr lang="pl-PL" sz="2200" b="1" i="0" u="none" strike="noStrike" baseline="0" dirty="0">
                <a:latin typeface="Arial Black" panose="020B0A04020102020204" pitchFamily="34" charset="0"/>
              </a:rPr>
              <a:t>interiéru          na jedno dítě v dětské skupině:</a:t>
            </a:r>
          </a:p>
          <a:p>
            <a:pPr>
              <a:spcAft>
                <a:spcPts val="1200"/>
              </a:spcAft>
              <a:tabLst>
                <a:tab pos="444500" algn="l"/>
              </a:tabLst>
            </a:pPr>
            <a:r>
              <a:rPr lang="pl-PL" sz="2200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   </a:t>
            </a:r>
            <a:r>
              <a:rPr lang="pl-PL" sz="2200" b="1" i="0" u="none" strike="noStrike" baseline="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37 411 Kč bez DPH</a:t>
            </a:r>
          </a:p>
          <a:p>
            <a:pPr>
              <a:spcBef>
                <a:spcPts val="45"/>
              </a:spcBef>
              <a:spcAft>
                <a:spcPts val="1200"/>
              </a:spcAft>
              <a:tabLst>
                <a:tab pos="444500" algn="l"/>
              </a:tabLst>
            </a:pPr>
            <a:endParaRPr lang="cs-CZ" sz="2000" dirty="0"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29183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2531</TotalTime>
  <Words>921</Words>
  <Application>Microsoft Office PowerPoint</Application>
  <PresentationFormat>Širokoúhlá obrazovka</PresentationFormat>
  <Paragraphs>111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2" baseType="lpstr">
      <vt:lpstr>Arial</vt:lpstr>
      <vt:lpstr>Arial Black</vt:lpstr>
      <vt:lpstr>Calibri</vt:lpstr>
      <vt:lpstr>Calibri Light</vt:lpstr>
      <vt:lpstr>Wingdings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MPSV ČR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Plán pro oživení a odolnost České republiky</dc:title>
  <dc:creator>Nováková Michaela Mgr. (MPSV)</dc:creator>
  <cp:lastModifiedBy>Vít Franěk</cp:lastModifiedBy>
  <cp:revision>259</cp:revision>
  <dcterms:created xsi:type="dcterms:W3CDTF">2023-04-16T12:58:41Z</dcterms:created>
  <dcterms:modified xsi:type="dcterms:W3CDTF">2024-05-20T10:41:50Z</dcterms:modified>
</cp:coreProperties>
</file>