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1387" r:id="rId2"/>
    <p:sldId id="1388" r:id="rId3"/>
    <p:sldId id="1389" r:id="rId4"/>
    <p:sldId id="1390" r:id="rId5"/>
    <p:sldId id="1391" r:id="rId6"/>
    <p:sldId id="1392" r:id="rId7"/>
    <p:sldId id="1393" r:id="rId8"/>
    <p:sldId id="1396" r:id="rId9"/>
    <p:sldId id="1394" r:id="rId10"/>
    <p:sldId id="1395" r:id="rId11"/>
    <p:sldId id="1405" r:id="rId12"/>
    <p:sldId id="1404" r:id="rId13"/>
    <p:sldId id="1406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9F8B47C-E910-76C2-6458-D55A03153403}" name="Červenková Ivana Ing., Ph.D. (MPSV)" initials="ČIIP(" userId="S::ivana.cervenkova2@mpsv.cz::b7777452-d5c3-4228-87cb-4820ae44966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105"/>
    <a:srgbClr val="EB871F"/>
    <a:srgbClr val="EA8562"/>
    <a:srgbClr val="649DD4"/>
    <a:srgbClr val="3F1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3ECD8-392D-4982-8C64-65DCA85D3C70}" type="datetimeFigureOut">
              <a:rPr lang="cs-CZ" smtClean="0"/>
              <a:t>19.03.2024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AF5D1-0032-422B-9BFD-4A89DB3350A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4907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66E194-03B5-40C8-A232-49D6206289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B814AFE-D693-487A-A69B-1E60A1306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CECEE8-BA0F-4380-AAC6-4444FC362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176A-119F-4791-B6D2-DD681A514440}" type="datetimeFigureOut">
              <a:rPr lang="cs-CZ" smtClean="0"/>
              <a:t>19.03.2024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D0693B-DBD7-493A-A6BA-55813B10C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06DB2B-7446-4B0E-B506-673F70B5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E299-92D1-4360-BEA6-2188615D8D8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857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3ECF1F-6BA8-4FBA-B29D-3C40EAF0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FB109BF-44B8-4B5F-B39E-47FE368E6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554E1F-68D0-4F3A-BEAD-B3849FEFA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176A-119F-4791-B6D2-DD681A514440}" type="datetimeFigureOut">
              <a:rPr lang="cs-CZ" smtClean="0"/>
              <a:t>19.03.2024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E3CBF9-6544-4EAF-841E-9A9E0641A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A8A2AE5-7A8A-4680-8B08-5BFAC4826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E299-92D1-4360-BEA6-2188615D8D8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4760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7FB8E37-D737-46D1-91A2-ED24A9A365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CCA6AD4-FAE1-4352-825D-72B53F7838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C634281-F598-4A94-BF78-27FAB2DD5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176A-119F-4791-B6D2-DD681A514440}" type="datetimeFigureOut">
              <a:rPr lang="cs-CZ" smtClean="0"/>
              <a:t>19.03.2024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6169802-7BEE-4E76-BF0F-CD2C573A2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032D05-13CD-46A7-94DE-B78600AFF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E299-92D1-4360-BEA6-2188615D8D8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890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A4780D-659E-4D87-96F2-A63D38480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64072C-D1AC-4243-9DB8-121B39904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EFB358-CA73-4E29-8190-5101DD36E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176A-119F-4791-B6D2-DD681A514440}" type="datetimeFigureOut">
              <a:rPr lang="cs-CZ" smtClean="0"/>
              <a:t>19.03.2024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D27EBE-BA6F-4AB7-B62B-8BBE595E6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283CF8-BB82-436B-B3A1-83DBF32BA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E299-92D1-4360-BEA6-2188615D8D8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902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C892AB-6910-4F2B-B73D-38F325C66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B2DF714-81BA-400F-90A3-F9BBBB79B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0F4E76-BC2B-4511-ADA8-DC165F375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176A-119F-4791-B6D2-DD681A514440}" type="datetimeFigureOut">
              <a:rPr lang="cs-CZ" smtClean="0"/>
              <a:t>19.03.2024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968B75-C6BB-4E86-8B29-DAF5BCEF8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3D9A10-BFD1-4F46-909D-7E07990DA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E299-92D1-4360-BEA6-2188615D8D8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2192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913145-54FB-4381-9025-A61EF20DD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FB1017-2C67-41DF-833C-AACDA91B18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563AAF2-A83B-42E9-B2FC-CBD78CB7D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9D4C612-DDF7-4AF7-A26E-47F423B32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176A-119F-4791-B6D2-DD681A514440}" type="datetimeFigureOut">
              <a:rPr lang="cs-CZ" smtClean="0"/>
              <a:t>19.03.2024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80F9D77-9CD5-4BD7-B883-77FCD9B6C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9C81E40-26E9-4DF3-AD73-EA8AC8F28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E299-92D1-4360-BEA6-2188615D8D8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8500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15C1CB-15C8-4425-85B2-43D82112D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B61854E-46A0-4A07-9E5D-A3554D4F5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2F416CD-079B-4E6A-892D-CFAE1387B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7F95253-EF86-42FF-9554-7AB13E4EF9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C57130D-9DC1-4078-BE68-040CA173F6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6519329-F397-4C45-9EC1-0669CE685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176A-119F-4791-B6D2-DD681A514440}" type="datetimeFigureOut">
              <a:rPr lang="cs-CZ" smtClean="0"/>
              <a:t>19.03.2024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B6142BD-EC95-42DC-B108-6D48FBF69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CA361A5-95B9-44C6-B489-4F26DD765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E299-92D1-4360-BEA6-2188615D8D8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4661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3A21BB-1F57-4195-A038-FB23A6460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F4DD56E-1298-42E1-AB92-62836F16E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176A-119F-4791-B6D2-DD681A514440}" type="datetimeFigureOut">
              <a:rPr lang="cs-CZ" smtClean="0"/>
              <a:t>19.03.2024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2323EBC-FA91-4003-AE9A-214D606F7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6C1C9C5-6E0B-4D2B-B1F9-6F73C2419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E299-92D1-4360-BEA6-2188615D8D8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5622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047E039-BEA3-48DA-AAF7-F26EDB62C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176A-119F-4791-B6D2-DD681A514440}" type="datetimeFigureOut">
              <a:rPr lang="cs-CZ" smtClean="0"/>
              <a:t>19.03.2024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C85A2B5-9902-472B-924D-A60E64BE3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7445F08-B40C-4F6F-86FC-87B05D43D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E299-92D1-4360-BEA6-2188615D8D8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4995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6068FA-90FA-4A3E-AB77-619B226D0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E6D99F-28A9-449C-B3B6-C83831370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A3C8B5B-2278-408E-8225-9AB7748D9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9A1781-735D-426E-B7CF-E17B91B62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176A-119F-4791-B6D2-DD681A514440}" type="datetimeFigureOut">
              <a:rPr lang="cs-CZ" smtClean="0"/>
              <a:t>19.03.2024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36ABECC-F734-448F-B1B3-AFCFC60C1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11BE624-879E-40D4-9411-EAA9B2C92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E299-92D1-4360-BEA6-2188615D8D8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7773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65E55A-9C52-4530-B48D-F89DB8E0E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1CB3F6A-ABC0-43CD-8EC8-0F518B2CEF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7D141B6-C6D7-44B9-9821-8D002EE08C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147117F-5B3F-45CF-9EA5-36C76BB7F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176A-119F-4791-B6D2-DD681A514440}" type="datetimeFigureOut">
              <a:rPr lang="cs-CZ" smtClean="0"/>
              <a:t>19.03.2024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6FF2AB0-D95B-48B9-98D7-769D9690B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E3627D6-55F2-4091-8B01-3D81E1FEC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E299-92D1-4360-BEA6-2188615D8D8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0645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09DC5CB-6E24-4746-8578-553C8063A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44B6912-3E94-46D5-8759-6CB3D7CA3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A52912-8C3D-4627-9425-D047912A48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3176A-119F-4791-B6D2-DD681A514440}" type="datetimeFigureOut">
              <a:rPr lang="cs-CZ" smtClean="0"/>
              <a:t>19.03.2024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5B8DE9-FA72-4316-BCE0-AD303F89D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3130B6-66C8-4CB9-A66A-C1A503E79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CE299-92D1-4360-BEA6-2188615D8D8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9485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npo.detskeskupiny@mpsv.cz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Lidská tvář, dítě, batole, chlapec&#10;&#10;Popis byl vytvořen automaticky">
            <a:extLst>
              <a:ext uri="{FF2B5EF4-FFF2-40B4-BE49-F238E27FC236}">
                <a16:creationId xmlns:a16="http://schemas.microsoft.com/office/drawing/2014/main" id="{DCB08CAB-1A00-9282-346A-72A2F2A4C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D277D8E-D459-FC41-07CD-917A70D45AEA}"/>
              </a:ext>
            </a:extLst>
          </p:cNvPr>
          <p:cNvSpPr txBox="1">
            <a:spLocks/>
          </p:cNvSpPr>
          <p:nvPr/>
        </p:nvSpPr>
        <p:spPr>
          <a:xfrm>
            <a:off x="989152" y="1710859"/>
            <a:ext cx="6134098" cy="289122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1106805">
              <a:spcBef>
                <a:spcPts val="140"/>
              </a:spcBef>
            </a:pPr>
            <a:r>
              <a:rPr lang="cs-CZ" sz="4000" b="1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Budování</a:t>
            </a:r>
            <a:br>
              <a:rPr lang="cs-CZ" sz="4000" b="1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dětských skupin </a:t>
            </a:r>
            <a:br>
              <a:rPr lang="cs-CZ" sz="4000" b="1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</a:br>
            <a:endParaRPr lang="cs-CZ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846B2F1-7CC6-9CCC-6218-CF661B078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546" y="6011741"/>
            <a:ext cx="2245663" cy="64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73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lipart, Grafika, ilustrace, grafický design&#10;&#10;Popis byl vytvořen automaticky">
            <a:extLst>
              <a:ext uri="{FF2B5EF4-FFF2-40B4-BE49-F238E27FC236}">
                <a16:creationId xmlns:a16="http://schemas.microsoft.com/office/drawing/2014/main" id="{C43B018C-0CF7-49D6-BD91-F1A44C358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7720FCB0-FBC8-4DBB-B3B8-172AF48623FB}"/>
              </a:ext>
            </a:extLst>
          </p:cNvPr>
          <p:cNvSpPr txBox="1">
            <a:spLocks/>
          </p:cNvSpPr>
          <p:nvPr/>
        </p:nvSpPr>
        <p:spPr>
          <a:xfrm>
            <a:off x="774181" y="595570"/>
            <a:ext cx="3783144" cy="16197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000" b="1" kern="0" spc="-5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Oprávnění žadatelé výzvy č. 45</a:t>
            </a:r>
            <a:endParaRPr lang="cs-CZ" sz="4000" dirty="0">
              <a:latin typeface="Arial Black" panose="020B0A04020102020204" pitchFamily="34" charset="0"/>
            </a:endParaRPr>
          </a:p>
        </p:txBody>
      </p:sp>
      <p:sp>
        <p:nvSpPr>
          <p:cNvPr id="31" name="Obdélník: se zakulacenými rohy 30">
            <a:extLst>
              <a:ext uri="{FF2B5EF4-FFF2-40B4-BE49-F238E27FC236}">
                <a16:creationId xmlns:a16="http://schemas.microsoft.com/office/drawing/2014/main" id="{E0332C47-A0B6-396F-87AB-2AA78AB051CF}"/>
              </a:ext>
            </a:extLst>
          </p:cNvPr>
          <p:cNvSpPr/>
          <p:nvPr/>
        </p:nvSpPr>
        <p:spPr>
          <a:xfrm>
            <a:off x="5172554" y="764588"/>
            <a:ext cx="6245265" cy="930102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Obdélník 31" descr="Město">
            <a:extLst>
              <a:ext uri="{FF2B5EF4-FFF2-40B4-BE49-F238E27FC236}">
                <a16:creationId xmlns:a16="http://schemas.microsoft.com/office/drawing/2014/main" id="{B1E7276F-2588-CDBB-8340-4DA01B3ECEE2}"/>
              </a:ext>
            </a:extLst>
          </p:cNvPr>
          <p:cNvSpPr/>
          <p:nvPr/>
        </p:nvSpPr>
        <p:spPr>
          <a:xfrm>
            <a:off x="5453909" y="973861"/>
            <a:ext cx="511556" cy="511556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3" name="Skupina 32">
            <a:extLst>
              <a:ext uri="{FF2B5EF4-FFF2-40B4-BE49-F238E27FC236}">
                <a16:creationId xmlns:a16="http://schemas.microsoft.com/office/drawing/2014/main" id="{F99B128C-6803-3FC6-82B4-17F874C05C5F}"/>
              </a:ext>
            </a:extLst>
          </p:cNvPr>
          <p:cNvGrpSpPr/>
          <p:nvPr/>
        </p:nvGrpSpPr>
        <p:grpSpPr>
          <a:xfrm>
            <a:off x="6246822" y="764588"/>
            <a:ext cx="5170996" cy="930102"/>
            <a:chOff x="1074268" y="4366"/>
            <a:chExt cx="5170996" cy="930102"/>
          </a:xfrm>
        </p:grpSpPr>
        <p:sp>
          <p:nvSpPr>
            <p:cNvPr id="54" name="Obdélník 53">
              <a:extLst>
                <a:ext uri="{FF2B5EF4-FFF2-40B4-BE49-F238E27FC236}">
                  <a16:creationId xmlns:a16="http://schemas.microsoft.com/office/drawing/2014/main" id="{DA87A54B-7B1F-485B-34E8-64754B9F420E}"/>
                </a:ext>
              </a:extLst>
            </p:cNvPr>
            <p:cNvSpPr/>
            <p:nvPr/>
          </p:nvSpPr>
          <p:spPr>
            <a:xfrm>
              <a:off x="1074268" y="4366"/>
              <a:ext cx="5170996" cy="93010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TextovéPole 54">
              <a:extLst>
                <a:ext uri="{FF2B5EF4-FFF2-40B4-BE49-F238E27FC236}">
                  <a16:creationId xmlns:a16="http://schemas.microsoft.com/office/drawing/2014/main" id="{8D7DB7DF-8473-1530-7FC8-A133FC35E57A}"/>
                </a:ext>
              </a:extLst>
            </p:cNvPr>
            <p:cNvSpPr txBox="1"/>
            <p:nvPr/>
          </p:nvSpPr>
          <p:spPr>
            <a:xfrm>
              <a:off x="1074268" y="4366"/>
              <a:ext cx="5170996" cy="9301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436" tIns="98436" rIns="98436" bIns="98436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kern="1200" dirty="0">
                  <a:latin typeface="Arial" panose="020B0604020202020204" pitchFamily="34" charset="0"/>
                  <a:cs typeface="Arial" panose="020B0604020202020204" pitchFamily="34" charset="0"/>
                </a:rPr>
                <a:t>Obec, městys, město, statutární město, městský obvod, městská část, kraj (bez rozdílu velikosti)</a:t>
              </a:r>
              <a:endParaRPr lang="en-US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Obdélník: se zakulacenými rohy 33">
            <a:extLst>
              <a:ext uri="{FF2B5EF4-FFF2-40B4-BE49-F238E27FC236}">
                <a16:creationId xmlns:a16="http://schemas.microsoft.com/office/drawing/2014/main" id="{FD1C96CB-5A78-3471-BFC6-E43EF517D07E}"/>
              </a:ext>
            </a:extLst>
          </p:cNvPr>
          <p:cNvSpPr/>
          <p:nvPr/>
        </p:nvSpPr>
        <p:spPr>
          <a:xfrm>
            <a:off x="5172554" y="1927216"/>
            <a:ext cx="6245265" cy="930102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Obdélník 34" descr="Banka">
            <a:extLst>
              <a:ext uri="{FF2B5EF4-FFF2-40B4-BE49-F238E27FC236}">
                <a16:creationId xmlns:a16="http://schemas.microsoft.com/office/drawing/2014/main" id="{F7D9655A-E5E9-7D1D-8FFB-2F00A6D93B9A}"/>
              </a:ext>
            </a:extLst>
          </p:cNvPr>
          <p:cNvSpPr/>
          <p:nvPr/>
        </p:nvSpPr>
        <p:spPr>
          <a:xfrm>
            <a:off x="5453909" y="2136489"/>
            <a:ext cx="511556" cy="511556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6" name="Skupina 35">
            <a:extLst>
              <a:ext uri="{FF2B5EF4-FFF2-40B4-BE49-F238E27FC236}">
                <a16:creationId xmlns:a16="http://schemas.microsoft.com/office/drawing/2014/main" id="{7568BB06-3283-310A-F07B-ED38C8BB2D60}"/>
              </a:ext>
            </a:extLst>
          </p:cNvPr>
          <p:cNvGrpSpPr/>
          <p:nvPr/>
        </p:nvGrpSpPr>
        <p:grpSpPr>
          <a:xfrm>
            <a:off x="6246822" y="1927216"/>
            <a:ext cx="5170996" cy="930102"/>
            <a:chOff x="1074268" y="1166994"/>
            <a:chExt cx="5170996" cy="930102"/>
          </a:xfrm>
        </p:grpSpPr>
        <p:sp>
          <p:nvSpPr>
            <p:cNvPr id="52" name="Obdélník 51">
              <a:extLst>
                <a:ext uri="{FF2B5EF4-FFF2-40B4-BE49-F238E27FC236}">
                  <a16:creationId xmlns:a16="http://schemas.microsoft.com/office/drawing/2014/main" id="{7FE18E16-5CBC-EB8E-B9A6-80CDC5A3880A}"/>
                </a:ext>
              </a:extLst>
            </p:cNvPr>
            <p:cNvSpPr/>
            <p:nvPr/>
          </p:nvSpPr>
          <p:spPr>
            <a:xfrm>
              <a:off x="1074268" y="1166994"/>
              <a:ext cx="5170996" cy="93010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TextovéPole 52">
              <a:extLst>
                <a:ext uri="{FF2B5EF4-FFF2-40B4-BE49-F238E27FC236}">
                  <a16:creationId xmlns:a16="http://schemas.microsoft.com/office/drawing/2014/main" id="{12A2A9D0-2033-4207-E990-BFB3230D91B0}"/>
                </a:ext>
              </a:extLst>
            </p:cNvPr>
            <p:cNvSpPr txBox="1"/>
            <p:nvPr/>
          </p:nvSpPr>
          <p:spPr>
            <a:xfrm>
              <a:off x="1074268" y="1166994"/>
              <a:ext cx="5170996" cy="9301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436" tIns="98436" rIns="98436" bIns="98436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kern="1200" dirty="0">
                  <a:latin typeface="Arial" panose="020B0604020202020204" pitchFamily="34" charset="0"/>
                  <a:cs typeface="Arial" panose="020B0604020202020204" pitchFamily="34" charset="0"/>
                </a:rPr>
                <a:t>Příspěvková organizace územního samosprávného celku (obce, kraje, hl.m. Prahy)</a:t>
              </a:r>
              <a:endParaRPr lang="en-US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Obdélník: se zakulacenými rohy 36">
            <a:extLst>
              <a:ext uri="{FF2B5EF4-FFF2-40B4-BE49-F238E27FC236}">
                <a16:creationId xmlns:a16="http://schemas.microsoft.com/office/drawing/2014/main" id="{D5FE3B38-36BC-3FA4-DBD7-3B550EC24948}"/>
              </a:ext>
            </a:extLst>
          </p:cNvPr>
          <p:cNvSpPr/>
          <p:nvPr/>
        </p:nvSpPr>
        <p:spPr>
          <a:xfrm>
            <a:off x="5172554" y="3089844"/>
            <a:ext cx="6245265" cy="930102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Obdélník 37" descr="Open Folder">
            <a:extLst>
              <a:ext uri="{FF2B5EF4-FFF2-40B4-BE49-F238E27FC236}">
                <a16:creationId xmlns:a16="http://schemas.microsoft.com/office/drawing/2014/main" id="{3CD03C9F-C349-F7BA-5CD1-9353C07D0258}"/>
              </a:ext>
            </a:extLst>
          </p:cNvPr>
          <p:cNvSpPr/>
          <p:nvPr/>
        </p:nvSpPr>
        <p:spPr>
          <a:xfrm>
            <a:off x="5453909" y="3299117"/>
            <a:ext cx="511556" cy="511556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9" name="Skupina 38">
            <a:extLst>
              <a:ext uri="{FF2B5EF4-FFF2-40B4-BE49-F238E27FC236}">
                <a16:creationId xmlns:a16="http://schemas.microsoft.com/office/drawing/2014/main" id="{C91ECC80-5ACA-C16C-F265-0DA25D1D0650}"/>
              </a:ext>
            </a:extLst>
          </p:cNvPr>
          <p:cNvGrpSpPr/>
          <p:nvPr/>
        </p:nvGrpSpPr>
        <p:grpSpPr>
          <a:xfrm>
            <a:off x="6246822" y="3089844"/>
            <a:ext cx="5170996" cy="930102"/>
            <a:chOff x="1074268" y="2329622"/>
            <a:chExt cx="5170996" cy="930102"/>
          </a:xfrm>
        </p:grpSpPr>
        <p:sp>
          <p:nvSpPr>
            <p:cNvPr id="50" name="Obdélník 49">
              <a:extLst>
                <a:ext uri="{FF2B5EF4-FFF2-40B4-BE49-F238E27FC236}">
                  <a16:creationId xmlns:a16="http://schemas.microsoft.com/office/drawing/2014/main" id="{AB45FB51-DA94-94B3-6650-885C665B65E2}"/>
                </a:ext>
              </a:extLst>
            </p:cNvPr>
            <p:cNvSpPr/>
            <p:nvPr/>
          </p:nvSpPr>
          <p:spPr>
            <a:xfrm>
              <a:off x="1074268" y="2329622"/>
              <a:ext cx="5170996" cy="93010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TextovéPole 50">
              <a:extLst>
                <a:ext uri="{FF2B5EF4-FFF2-40B4-BE49-F238E27FC236}">
                  <a16:creationId xmlns:a16="http://schemas.microsoft.com/office/drawing/2014/main" id="{570091EB-85CC-BE7E-B28A-F340D0BD8C56}"/>
                </a:ext>
              </a:extLst>
            </p:cNvPr>
            <p:cNvSpPr txBox="1"/>
            <p:nvPr/>
          </p:nvSpPr>
          <p:spPr>
            <a:xfrm>
              <a:off x="1074268" y="2329622"/>
              <a:ext cx="5170996" cy="9301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436" tIns="98436" rIns="98436" bIns="98436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kern="1200" dirty="0">
                  <a:latin typeface="Arial" panose="020B0604020202020204" pitchFamily="34" charset="0"/>
                  <a:cs typeface="Arial" panose="020B0604020202020204" pitchFamily="34" charset="0"/>
                </a:rPr>
                <a:t>Organizační složky státu a jimi zřizované příspěvkové organizace</a:t>
              </a:r>
              <a:endParaRPr lang="en-US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Obdélník: se zakulacenými rohy 39">
            <a:extLst>
              <a:ext uri="{FF2B5EF4-FFF2-40B4-BE49-F238E27FC236}">
                <a16:creationId xmlns:a16="http://schemas.microsoft.com/office/drawing/2014/main" id="{587BF5E7-5194-D6DA-7465-DCFA946FD6AD}"/>
              </a:ext>
            </a:extLst>
          </p:cNvPr>
          <p:cNvSpPr/>
          <p:nvPr/>
        </p:nvSpPr>
        <p:spPr>
          <a:xfrm>
            <a:off x="5172554" y="4252472"/>
            <a:ext cx="6245265" cy="930102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Obdélník 40" descr="Autobus">
            <a:extLst>
              <a:ext uri="{FF2B5EF4-FFF2-40B4-BE49-F238E27FC236}">
                <a16:creationId xmlns:a16="http://schemas.microsoft.com/office/drawing/2014/main" id="{8A640AED-F767-8922-E0F7-0B1C46FAF898}"/>
              </a:ext>
            </a:extLst>
          </p:cNvPr>
          <p:cNvSpPr/>
          <p:nvPr/>
        </p:nvSpPr>
        <p:spPr>
          <a:xfrm>
            <a:off x="5453909" y="4461745"/>
            <a:ext cx="511556" cy="511556"/>
          </a:xfrm>
          <a:prstGeom prst="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2" name="Skupina 41">
            <a:extLst>
              <a:ext uri="{FF2B5EF4-FFF2-40B4-BE49-F238E27FC236}">
                <a16:creationId xmlns:a16="http://schemas.microsoft.com/office/drawing/2014/main" id="{275B5CBF-DC09-D8A7-BBCC-35EDAA442971}"/>
              </a:ext>
            </a:extLst>
          </p:cNvPr>
          <p:cNvGrpSpPr/>
          <p:nvPr/>
        </p:nvGrpSpPr>
        <p:grpSpPr>
          <a:xfrm>
            <a:off x="6246822" y="4252472"/>
            <a:ext cx="5170996" cy="930102"/>
            <a:chOff x="1074268" y="3492250"/>
            <a:chExt cx="5170996" cy="930102"/>
          </a:xfrm>
        </p:grpSpPr>
        <p:sp>
          <p:nvSpPr>
            <p:cNvPr id="48" name="Obdélník 47">
              <a:extLst>
                <a:ext uri="{FF2B5EF4-FFF2-40B4-BE49-F238E27FC236}">
                  <a16:creationId xmlns:a16="http://schemas.microsoft.com/office/drawing/2014/main" id="{AD4E1A80-AECF-033D-E290-656C6D2F5A68}"/>
                </a:ext>
              </a:extLst>
            </p:cNvPr>
            <p:cNvSpPr/>
            <p:nvPr/>
          </p:nvSpPr>
          <p:spPr>
            <a:xfrm>
              <a:off x="1074268" y="3492250"/>
              <a:ext cx="5170996" cy="93010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TextovéPole 48">
              <a:extLst>
                <a:ext uri="{FF2B5EF4-FFF2-40B4-BE49-F238E27FC236}">
                  <a16:creationId xmlns:a16="http://schemas.microsoft.com/office/drawing/2014/main" id="{9DE290E4-D2D6-96B3-2231-32918F300746}"/>
                </a:ext>
              </a:extLst>
            </p:cNvPr>
            <p:cNvSpPr txBox="1"/>
            <p:nvPr/>
          </p:nvSpPr>
          <p:spPr>
            <a:xfrm>
              <a:off x="1074268" y="3492250"/>
              <a:ext cx="5170996" cy="9301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436" tIns="98436" rIns="98436" bIns="98436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kern="1200" dirty="0">
                  <a:latin typeface="Arial" panose="020B0604020202020204" pitchFamily="34" charset="0"/>
                  <a:cs typeface="Arial" panose="020B0604020202020204" pitchFamily="34" charset="0"/>
                </a:rPr>
                <a:t>Dobrovolný svazek obcí</a:t>
              </a:r>
              <a:endParaRPr lang="en-US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Obdélník: se zakulacenými rohy 42">
            <a:extLst>
              <a:ext uri="{FF2B5EF4-FFF2-40B4-BE49-F238E27FC236}">
                <a16:creationId xmlns:a16="http://schemas.microsoft.com/office/drawing/2014/main" id="{175F4D2F-1834-0810-6E73-5416E292F14F}"/>
              </a:ext>
            </a:extLst>
          </p:cNvPr>
          <p:cNvSpPr/>
          <p:nvPr/>
        </p:nvSpPr>
        <p:spPr>
          <a:xfrm>
            <a:off x="5172554" y="5415100"/>
            <a:ext cx="6245265" cy="930102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Obdélník 43" descr="Školní budova">
            <a:extLst>
              <a:ext uri="{FF2B5EF4-FFF2-40B4-BE49-F238E27FC236}">
                <a16:creationId xmlns:a16="http://schemas.microsoft.com/office/drawing/2014/main" id="{97705F07-661A-A917-2E4B-EF6D4A5572AB}"/>
              </a:ext>
            </a:extLst>
          </p:cNvPr>
          <p:cNvSpPr/>
          <p:nvPr/>
        </p:nvSpPr>
        <p:spPr>
          <a:xfrm>
            <a:off x="5453909" y="5624373"/>
            <a:ext cx="511556" cy="511556"/>
          </a:xfrm>
          <a:prstGeom prst="rect">
            <a:avLst/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5" name="Skupina 44">
            <a:extLst>
              <a:ext uri="{FF2B5EF4-FFF2-40B4-BE49-F238E27FC236}">
                <a16:creationId xmlns:a16="http://schemas.microsoft.com/office/drawing/2014/main" id="{E8C2758B-D1CE-3BEF-592D-6307108F0463}"/>
              </a:ext>
            </a:extLst>
          </p:cNvPr>
          <p:cNvGrpSpPr/>
          <p:nvPr/>
        </p:nvGrpSpPr>
        <p:grpSpPr>
          <a:xfrm>
            <a:off x="6246822" y="5415100"/>
            <a:ext cx="5170996" cy="930102"/>
            <a:chOff x="1074268" y="4654878"/>
            <a:chExt cx="5170996" cy="930102"/>
          </a:xfrm>
        </p:grpSpPr>
        <p:sp>
          <p:nvSpPr>
            <p:cNvPr id="46" name="Obdélník 45">
              <a:extLst>
                <a:ext uri="{FF2B5EF4-FFF2-40B4-BE49-F238E27FC236}">
                  <a16:creationId xmlns:a16="http://schemas.microsoft.com/office/drawing/2014/main" id="{59E1765D-8631-607D-8E3A-082A40979766}"/>
                </a:ext>
              </a:extLst>
            </p:cNvPr>
            <p:cNvSpPr/>
            <p:nvPr/>
          </p:nvSpPr>
          <p:spPr>
            <a:xfrm>
              <a:off x="1074268" y="4654878"/>
              <a:ext cx="5170996" cy="93010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TextovéPole 46">
              <a:extLst>
                <a:ext uri="{FF2B5EF4-FFF2-40B4-BE49-F238E27FC236}">
                  <a16:creationId xmlns:a16="http://schemas.microsoft.com/office/drawing/2014/main" id="{E2D32C98-E324-0EB6-BE6C-A91D06D35B6B}"/>
                </a:ext>
              </a:extLst>
            </p:cNvPr>
            <p:cNvSpPr txBox="1"/>
            <p:nvPr/>
          </p:nvSpPr>
          <p:spPr>
            <a:xfrm>
              <a:off x="1074268" y="4654878"/>
              <a:ext cx="5170996" cy="9301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436" tIns="98436" rIns="98436" bIns="98436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kern="1200" dirty="0">
                  <a:latin typeface="Arial" panose="020B0604020202020204" pitchFamily="34" charset="0"/>
                  <a:cs typeface="Arial" panose="020B0604020202020204" pitchFamily="34" charset="0"/>
                </a:rPr>
                <a:t>Veřejnoprávní VŠ, ústavy Akademie věd, veřejné výzkumné instituce</a:t>
              </a:r>
              <a:endParaRPr lang="en-US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2313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lipart, Grafika, ilustrace, grafický design&#10;&#10;Popis byl vytvořen automaticky">
            <a:extLst>
              <a:ext uri="{FF2B5EF4-FFF2-40B4-BE49-F238E27FC236}">
                <a16:creationId xmlns:a16="http://schemas.microsoft.com/office/drawing/2014/main" id="{C43B018C-0CF7-49D6-BD91-F1A44C358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7720FCB0-FBC8-4DBB-B3B8-172AF48623FB}"/>
              </a:ext>
            </a:extLst>
          </p:cNvPr>
          <p:cNvSpPr txBox="1">
            <a:spLocks/>
          </p:cNvSpPr>
          <p:nvPr/>
        </p:nvSpPr>
        <p:spPr>
          <a:xfrm>
            <a:off x="659882" y="633670"/>
            <a:ext cx="4159769" cy="16197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000" b="1" kern="0" spc="-5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Podporované aktivity           - hlavní</a:t>
            </a:r>
            <a:endParaRPr lang="cs-CZ" sz="4000" dirty="0">
              <a:latin typeface="Arial Black" panose="020B0A04020102020204" pitchFamily="34" charset="0"/>
            </a:endParaRPr>
          </a:p>
        </p:txBody>
      </p:sp>
      <p:sp>
        <p:nvSpPr>
          <p:cNvPr id="54" name="Obdélník 53">
            <a:extLst>
              <a:ext uri="{FF2B5EF4-FFF2-40B4-BE49-F238E27FC236}">
                <a16:creationId xmlns:a16="http://schemas.microsoft.com/office/drawing/2014/main" id="{DA87A54B-7B1F-485B-34E8-64754B9F420E}"/>
              </a:ext>
            </a:extLst>
          </p:cNvPr>
          <p:cNvSpPr/>
          <p:nvPr/>
        </p:nvSpPr>
        <p:spPr>
          <a:xfrm>
            <a:off x="6246822" y="764588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2" name="Obdélník 51">
            <a:extLst>
              <a:ext uri="{FF2B5EF4-FFF2-40B4-BE49-F238E27FC236}">
                <a16:creationId xmlns:a16="http://schemas.microsoft.com/office/drawing/2014/main" id="{7FE18E16-5CBC-EB8E-B9A6-80CDC5A3880A}"/>
              </a:ext>
            </a:extLst>
          </p:cNvPr>
          <p:cNvSpPr/>
          <p:nvPr/>
        </p:nvSpPr>
        <p:spPr>
          <a:xfrm>
            <a:off x="6246822" y="1927216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0" name="Obdélník 49">
            <a:extLst>
              <a:ext uri="{FF2B5EF4-FFF2-40B4-BE49-F238E27FC236}">
                <a16:creationId xmlns:a16="http://schemas.microsoft.com/office/drawing/2014/main" id="{AB45FB51-DA94-94B3-6650-885C665B65E2}"/>
              </a:ext>
            </a:extLst>
          </p:cNvPr>
          <p:cNvSpPr/>
          <p:nvPr/>
        </p:nvSpPr>
        <p:spPr>
          <a:xfrm>
            <a:off x="6246822" y="3089844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Obdélník 47">
            <a:extLst>
              <a:ext uri="{FF2B5EF4-FFF2-40B4-BE49-F238E27FC236}">
                <a16:creationId xmlns:a16="http://schemas.microsoft.com/office/drawing/2014/main" id="{AD4E1A80-AECF-033D-E290-656C6D2F5A68}"/>
              </a:ext>
            </a:extLst>
          </p:cNvPr>
          <p:cNvSpPr/>
          <p:nvPr/>
        </p:nvSpPr>
        <p:spPr>
          <a:xfrm>
            <a:off x="6246822" y="4237467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" name="Obdélník 45">
            <a:extLst>
              <a:ext uri="{FF2B5EF4-FFF2-40B4-BE49-F238E27FC236}">
                <a16:creationId xmlns:a16="http://schemas.microsoft.com/office/drawing/2014/main" id="{59E1765D-8631-607D-8E3A-082A40979766}"/>
              </a:ext>
            </a:extLst>
          </p:cNvPr>
          <p:cNvSpPr/>
          <p:nvPr/>
        </p:nvSpPr>
        <p:spPr>
          <a:xfrm>
            <a:off x="6246822" y="5415100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7747372-B44B-47B1-4AC3-09071FB18621}"/>
              </a:ext>
            </a:extLst>
          </p:cNvPr>
          <p:cNvSpPr txBox="1"/>
          <p:nvPr/>
        </p:nvSpPr>
        <p:spPr>
          <a:xfrm>
            <a:off x="4581524" y="1354292"/>
            <a:ext cx="76104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spcBef>
                <a:spcPts val="45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444500" algn="l"/>
              </a:tabLst>
            </a:pPr>
            <a:r>
              <a:rPr lang="cs-CZ" sz="20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Výstavba nové budovy</a:t>
            </a:r>
          </a:p>
          <a:p>
            <a:pPr marL="360363" indent="-360363">
              <a:spcBef>
                <a:spcPts val="45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444500" algn="l"/>
              </a:tabLst>
            </a:pPr>
            <a:r>
              <a:rPr lang="cs-CZ" sz="20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Rekonstrukce stávající budovy                       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(přístavby a nástavby objektů</a:t>
            </a:r>
          </a:p>
          <a:p>
            <a:pPr marL="360363" indent="-360363">
              <a:spcBef>
                <a:spcPts val="45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444500" algn="l"/>
              </a:tabLst>
            </a:pPr>
            <a:r>
              <a:rPr lang="cs-CZ" sz="20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Nákup pozemku a budovy k rekonstrukci              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(či příp. demolici)</a:t>
            </a:r>
          </a:p>
          <a:p>
            <a:pPr marL="360363" indent="-360363">
              <a:spcBef>
                <a:spcPts val="45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444500" algn="l"/>
              </a:tabLst>
            </a:pPr>
            <a:r>
              <a:rPr lang="cs-CZ" sz="20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Úprava venkovních ploch určená pro pobyt a hry dětí předškolního věku </a:t>
            </a:r>
          </a:p>
          <a:p>
            <a:pPr marL="360363" indent="-360363">
              <a:spcBef>
                <a:spcPts val="45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444500" algn="l"/>
              </a:tabLst>
            </a:pPr>
            <a:r>
              <a:rPr lang="cs-CZ" sz="20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Inženýrské sítě</a:t>
            </a:r>
          </a:p>
          <a:p>
            <a:pPr marL="360363" indent="-360363">
              <a:spcBef>
                <a:spcPts val="45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444500" algn="l"/>
              </a:tabLst>
            </a:pPr>
            <a:r>
              <a:rPr lang="cs-CZ" sz="20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Energetické úspory 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(zateplení budovy, výměna oken, tepelné čerpadlo, fotovoltaika, solární systémy, rekuperace…)</a:t>
            </a:r>
          </a:p>
          <a:p>
            <a:pPr marL="360363" indent="-360363">
              <a:spcBef>
                <a:spcPts val="45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444500" algn="l"/>
              </a:tabLst>
            </a:pPr>
            <a:r>
              <a:rPr lang="cs-CZ" sz="20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Pořízení systémů protipožární ochrany</a:t>
            </a:r>
          </a:p>
        </p:txBody>
      </p:sp>
    </p:spTree>
    <p:extLst>
      <p:ext uri="{BB962C8B-B14F-4D97-AF65-F5344CB8AC3E}">
        <p14:creationId xmlns:p14="http://schemas.microsoft.com/office/powerpoint/2010/main" val="4273018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lipart, Grafika, ilustrace, grafický design&#10;&#10;Popis byl vytvořen automaticky">
            <a:extLst>
              <a:ext uri="{FF2B5EF4-FFF2-40B4-BE49-F238E27FC236}">
                <a16:creationId xmlns:a16="http://schemas.microsoft.com/office/drawing/2014/main" id="{C43B018C-0CF7-49D6-BD91-F1A44C358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7720FCB0-FBC8-4DBB-B3B8-172AF48623FB}"/>
              </a:ext>
            </a:extLst>
          </p:cNvPr>
          <p:cNvSpPr txBox="1">
            <a:spLocks/>
          </p:cNvSpPr>
          <p:nvPr/>
        </p:nvSpPr>
        <p:spPr>
          <a:xfrm>
            <a:off x="574157" y="544438"/>
            <a:ext cx="4159769" cy="16197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000" b="1" kern="0" spc="-5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Podporované aktivity           - vedlejší </a:t>
            </a:r>
            <a:endParaRPr lang="cs-CZ" sz="4000" dirty="0">
              <a:latin typeface="Arial Black" panose="020B0A04020102020204" pitchFamily="34" charset="0"/>
            </a:endParaRPr>
          </a:p>
        </p:txBody>
      </p:sp>
      <p:sp>
        <p:nvSpPr>
          <p:cNvPr id="54" name="Obdélník 53">
            <a:extLst>
              <a:ext uri="{FF2B5EF4-FFF2-40B4-BE49-F238E27FC236}">
                <a16:creationId xmlns:a16="http://schemas.microsoft.com/office/drawing/2014/main" id="{DA87A54B-7B1F-485B-34E8-64754B9F420E}"/>
              </a:ext>
            </a:extLst>
          </p:cNvPr>
          <p:cNvSpPr/>
          <p:nvPr/>
        </p:nvSpPr>
        <p:spPr>
          <a:xfrm>
            <a:off x="6246822" y="764588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2" name="Obdélník 51">
            <a:extLst>
              <a:ext uri="{FF2B5EF4-FFF2-40B4-BE49-F238E27FC236}">
                <a16:creationId xmlns:a16="http://schemas.microsoft.com/office/drawing/2014/main" id="{7FE18E16-5CBC-EB8E-B9A6-80CDC5A3880A}"/>
              </a:ext>
            </a:extLst>
          </p:cNvPr>
          <p:cNvSpPr/>
          <p:nvPr/>
        </p:nvSpPr>
        <p:spPr>
          <a:xfrm>
            <a:off x="6246822" y="1927216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0" name="Obdélník 49">
            <a:extLst>
              <a:ext uri="{FF2B5EF4-FFF2-40B4-BE49-F238E27FC236}">
                <a16:creationId xmlns:a16="http://schemas.microsoft.com/office/drawing/2014/main" id="{AB45FB51-DA94-94B3-6650-885C665B65E2}"/>
              </a:ext>
            </a:extLst>
          </p:cNvPr>
          <p:cNvSpPr/>
          <p:nvPr/>
        </p:nvSpPr>
        <p:spPr>
          <a:xfrm>
            <a:off x="6246822" y="3089844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Obdélník 47">
            <a:extLst>
              <a:ext uri="{FF2B5EF4-FFF2-40B4-BE49-F238E27FC236}">
                <a16:creationId xmlns:a16="http://schemas.microsoft.com/office/drawing/2014/main" id="{AD4E1A80-AECF-033D-E290-656C6D2F5A68}"/>
              </a:ext>
            </a:extLst>
          </p:cNvPr>
          <p:cNvSpPr/>
          <p:nvPr/>
        </p:nvSpPr>
        <p:spPr>
          <a:xfrm>
            <a:off x="6246822" y="4237467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" name="Obdélník 45">
            <a:extLst>
              <a:ext uri="{FF2B5EF4-FFF2-40B4-BE49-F238E27FC236}">
                <a16:creationId xmlns:a16="http://schemas.microsoft.com/office/drawing/2014/main" id="{59E1765D-8631-607D-8E3A-082A40979766}"/>
              </a:ext>
            </a:extLst>
          </p:cNvPr>
          <p:cNvSpPr/>
          <p:nvPr/>
        </p:nvSpPr>
        <p:spPr>
          <a:xfrm>
            <a:off x="6246822" y="5415100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7747372-B44B-47B1-4AC3-09071FB18621}"/>
              </a:ext>
            </a:extLst>
          </p:cNvPr>
          <p:cNvSpPr txBox="1"/>
          <p:nvPr/>
        </p:nvSpPr>
        <p:spPr>
          <a:xfrm>
            <a:off x="4636017" y="1354291"/>
            <a:ext cx="698182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spcBef>
                <a:spcPts val="45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444500" algn="l"/>
              </a:tabLst>
            </a:pPr>
            <a:r>
              <a:rPr lang="cs-CZ" sz="20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Pořízení interiérového i exteriérového vybavení </a:t>
            </a:r>
          </a:p>
          <a:p>
            <a:pPr marL="360363" indent="-360363">
              <a:spcBef>
                <a:spcPts val="45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444500" algn="l"/>
              </a:tabLst>
            </a:pPr>
            <a:r>
              <a:rPr lang="cs-CZ" sz="20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Pořízení herních prvků a didaktických pomůcek</a:t>
            </a:r>
          </a:p>
          <a:p>
            <a:pPr marL="360363" indent="-360363">
              <a:spcBef>
                <a:spcPts val="45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444500" algn="l"/>
              </a:tabLst>
            </a:pPr>
            <a:r>
              <a:rPr lang="cs-CZ" sz="20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Dotační poradenství a administrace projektu, studie proveditelnosti </a:t>
            </a:r>
          </a:p>
          <a:p>
            <a:pPr marL="360363" indent="-360363">
              <a:spcBef>
                <a:spcPts val="45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444500" algn="l"/>
              </a:tabLst>
            </a:pPr>
            <a:r>
              <a:rPr lang="cs-CZ" sz="20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Projektová dokumentace stavby, posudek energetické náročnosti, PENB</a:t>
            </a:r>
          </a:p>
          <a:p>
            <a:pPr marL="360363" indent="-360363">
              <a:spcBef>
                <a:spcPts val="45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444500" algn="l"/>
              </a:tabLst>
            </a:pPr>
            <a:r>
              <a:rPr lang="cs-CZ" sz="20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Zabezpečení výstavby 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(technický dozor investora, BOZP, autorský dozor)</a:t>
            </a:r>
          </a:p>
          <a:p>
            <a:pPr marL="360363" indent="-360363">
              <a:spcBef>
                <a:spcPts val="45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444500" algn="l"/>
              </a:tabLst>
            </a:pPr>
            <a:r>
              <a:rPr lang="cs-CZ" sz="20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Výdaje na povinnou publicitu projektu</a:t>
            </a:r>
          </a:p>
        </p:txBody>
      </p:sp>
    </p:spTree>
    <p:extLst>
      <p:ext uri="{BB962C8B-B14F-4D97-AF65-F5344CB8AC3E}">
        <p14:creationId xmlns:p14="http://schemas.microsoft.com/office/powerpoint/2010/main" val="1733036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lipart, Grafika, ilustrace, grafický design&#10;&#10;Popis byl vytvořen automaticky">
            <a:extLst>
              <a:ext uri="{FF2B5EF4-FFF2-40B4-BE49-F238E27FC236}">
                <a16:creationId xmlns:a16="http://schemas.microsoft.com/office/drawing/2014/main" id="{C43B018C-0CF7-49D6-BD91-F1A44C358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7720FCB0-FBC8-4DBB-B3B8-172AF48623FB}"/>
              </a:ext>
            </a:extLst>
          </p:cNvPr>
          <p:cNvSpPr txBox="1">
            <a:spLocks/>
          </p:cNvSpPr>
          <p:nvPr/>
        </p:nvSpPr>
        <p:spPr>
          <a:xfrm>
            <a:off x="644265" y="601110"/>
            <a:ext cx="4159769" cy="16197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000" b="1" kern="0" spc="-5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Kontakty na vyhlašovatele výzvy</a:t>
            </a:r>
            <a:endParaRPr lang="cs-CZ" sz="4000" dirty="0">
              <a:latin typeface="Arial Black" panose="020B0A04020102020204" pitchFamily="34" charset="0"/>
            </a:endParaRPr>
          </a:p>
        </p:txBody>
      </p:sp>
      <p:sp>
        <p:nvSpPr>
          <p:cNvPr id="54" name="Obdélník 53">
            <a:extLst>
              <a:ext uri="{FF2B5EF4-FFF2-40B4-BE49-F238E27FC236}">
                <a16:creationId xmlns:a16="http://schemas.microsoft.com/office/drawing/2014/main" id="{DA87A54B-7B1F-485B-34E8-64754B9F420E}"/>
              </a:ext>
            </a:extLst>
          </p:cNvPr>
          <p:cNvSpPr/>
          <p:nvPr/>
        </p:nvSpPr>
        <p:spPr>
          <a:xfrm>
            <a:off x="6246822" y="764588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2" name="Obdélník 51">
            <a:extLst>
              <a:ext uri="{FF2B5EF4-FFF2-40B4-BE49-F238E27FC236}">
                <a16:creationId xmlns:a16="http://schemas.microsoft.com/office/drawing/2014/main" id="{7FE18E16-5CBC-EB8E-B9A6-80CDC5A3880A}"/>
              </a:ext>
            </a:extLst>
          </p:cNvPr>
          <p:cNvSpPr/>
          <p:nvPr/>
        </p:nvSpPr>
        <p:spPr>
          <a:xfrm>
            <a:off x="6246822" y="1927216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0" name="Obdélník 49">
            <a:extLst>
              <a:ext uri="{FF2B5EF4-FFF2-40B4-BE49-F238E27FC236}">
                <a16:creationId xmlns:a16="http://schemas.microsoft.com/office/drawing/2014/main" id="{AB45FB51-DA94-94B3-6650-885C665B65E2}"/>
              </a:ext>
            </a:extLst>
          </p:cNvPr>
          <p:cNvSpPr/>
          <p:nvPr/>
        </p:nvSpPr>
        <p:spPr>
          <a:xfrm>
            <a:off x="6246822" y="3089844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Obdélník 47">
            <a:extLst>
              <a:ext uri="{FF2B5EF4-FFF2-40B4-BE49-F238E27FC236}">
                <a16:creationId xmlns:a16="http://schemas.microsoft.com/office/drawing/2014/main" id="{AD4E1A80-AECF-033D-E290-656C6D2F5A68}"/>
              </a:ext>
            </a:extLst>
          </p:cNvPr>
          <p:cNvSpPr/>
          <p:nvPr/>
        </p:nvSpPr>
        <p:spPr>
          <a:xfrm>
            <a:off x="6246822" y="4237467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" name="Obdélník 45">
            <a:extLst>
              <a:ext uri="{FF2B5EF4-FFF2-40B4-BE49-F238E27FC236}">
                <a16:creationId xmlns:a16="http://schemas.microsoft.com/office/drawing/2014/main" id="{59E1765D-8631-607D-8E3A-082A40979766}"/>
              </a:ext>
            </a:extLst>
          </p:cNvPr>
          <p:cNvSpPr/>
          <p:nvPr/>
        </p:nvSpPr>
        <p:spPr>
          <a:xfrm>
            <a:off x="6246822" y="5415100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7747372-B44B-47B1-4AC3-09071FB18621}"/>
              </a:ext>
            </a:extLst>
          </p:cNvPr>
          <p:cNvSpPr txBox="1"/>
          <p:nvPr/>
        </p:nvSpPr>
        <p:spPr>
          <a:xfrm>
            <a:off x="5448299" y="1892901"/>
            <a:ext cx="6981826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444500" algn="l"/>
              </a:tabLst>
            </a:pPr>
            <a:r>
              <a:rPr lang="cs-CZ" sz="20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Emailové dotazy k výzvě: </a:t>
            </a:r>
          </a:p>
          <a:p>
            <a:pPr>
              <a:spcAft>
                <a:spcPts val="600"/>
              </a:spcAft>
              <a:tabLst>
                <a:tab pos="444500" algn="l"/>
              </a:tabLst>
            </a:pP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npo.detskeskupiny@mpsv.cz</a:t>
            </a:r>
            <a:endParaRPr lang="cs-CZ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45"/>
              </a:spcBef>
              <a:spcAft>
                <a:spcPts val="1200"/>
              </a:spcAft>
              <a:tabLst>
                <a:tab pos="444500" algn="l"/>
              </a:tabLst>
            </a:pPr>
            <a:endParaRPr lang="cs-CZ" sz="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45"/>
              </a:spcBef>
              <a:spcAft>
                <a:spcPts val="1200"/>
              </a:spcAft>
              <a:tabLst>
                <a:tab pos="444500" algn="l"/>
              </a:tabLst>
            </a:pPr>
            <a:r>
              <a:rPr lang="cs-CZ" sz="20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Telefonické dotazy k výzvě:</a:t>
            </a:r>
          </a:p>
          <a:p>
            <a:pPr>
              <a:spcBef>
                <a:spcPts val="45"/>
              </a:spcBef>
              <a:spcAft>
                <a:spcPts val="1200"/>
              </a:spcAft>
              <a:tabLst>
                <a:tab pos="444500" algn="l"/>
              </a:tabLst>
            </a:pP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Mgr. Michaela Nováková (771 139 293)</a:t>
            </a:r>
          </a:p>
          <a:p>
            <a:pPr>
              <a:spcBef>
                <a:spcPts val="45"/>
              </a:spcBef>
              <a:spcAft>
                <a:spcPts val="1200"/>
              </a:spcAft>
              <a:tabLst>
                <a:tab pos="444500" algn="l"/>
              </a:tabLst>
            </a:pP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Ing. Klára Lundáková (773 189 797)</a:t>
            </a:r>
          </a:p>
          <a:p>
            <a:pPr>
              <a:spcBef>
                <a:spcPts val="45"/>
              </a:spcBef>
              <a:spcAft>
                <a:spcPts val="1200"/>
              </a:spcAft>
              <a:tabLst>
                <a:tab pos="444500" algn="l"/>
              </a:tabLst>
            </a:pPr>
            <a:endParaRPr lang="cs-CZ" sz="2000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45"/>
              </a:spcBef>
              <a:spcAft>
                <a:spcPts val="1200"/>
              </a:spcAft>
              <a:tabLst>
                <a:tab pos="444500" algn="l"/>
              </a:tabLst>
            </a:pPr>
            <a:endParaRPr lang="cs-CZ" sz="2000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601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reslené, Kreslený film, ilustrace, Animace&#10;&#10;Popis byl vytvořen automaticky">
            <a:extLst>
              <a:ext uri="{FF2B5EF4-FFF2-40B4-BE49-F238E27FC236}">
                <a16:creationId xmlns:a16="http://schemas.microsoft.com/office/drawing/2014/main" id="{A3CB520C-AD41-81E0-DD95-5E1E0CC0D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125D3C7-59AF-0CBD-39F9-D0184EFEEE59}"/>
              </a:ext>
            </a:extLst>
          </p:cNvPr>
          <p:cNvSpPr txBox="1">
            <a:spLocks/>
          </p:cNvSpPr>
          <p:nvPr/>
        </p:nvSpPr>
        <p:spPr>
          <a:xfrm>
            <a:off x="986077" y="1048380"/>
            <a:ext cx="3200400" cy="16197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000" b="1" kern="0" spc="-5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Problémy trhu práce </a:t>
            </a:r>
          </a:p>
          <a:p>
            <a:pPr>
              <a:lnSpc>
                <a:spcPct val="100000"/>
              </a:lnSpc>
            </a:pPr>
            <a:r>
              <a:rPr lang="cs-CZ" sz="4000" b="1" kern="0" spc="-5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ČR</a:t>
            </a:r>
            <a:endParaRPr lang="cs-CZ" sz="4000" dirty="0">
              <a:latin typeface="Arial Black" panose="020B0A040201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8397B1D-172E-F691-2E01-9655CB8CAF6F}"/>
              </a:ext>
            </a:extLst>
          </p:cNvPr>
          <p:cNvSpPr txBox="1"/>
          <p:nvPr/>
        </p:nvSpPr>
        <p:spPr>
          <a:xfrm>
            <a:off x="5322975" y="1072444"/>
            <a:ext cx="65221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Rozdíl v míře zaměstnanosti žen a mužů </a:t>
            </a: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 jeden z nejvyšších v rámci EU.</a:t>
            </a:r>
          </a:p>
          <a:p>
            <a:pPr marL="342900" indent="-342900">
              <a:spcBef>
                <a:spcPts val="45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Obdobně </a:t>
            </a:r>
            <a:r>
              <a:rPr lang="cs-CZ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rozdíl v průměrné mzdě žen </a:t>
            </a:r>
            <a:br>
              <a:rPr lang="cs-CZ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mužů </a:t>
            </a: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patří v ČR k nejvyšším v rámci EU.</a:t>
            </a:r>
          </a:p>
          <a:p>
            <a:pPr marL="342900" indent="-342900">
              <a:spcBef>
                <a:spcPts val="45"/>
              </a:spcBef>
              <a:buFont typeface="Arial" panose="020B0604020202020204" pitchFamily="34" charset="0"/>
              <a:buChar char="•"/>
            </a:pPr>
            <a:endParaRPr lang="cs-CZ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Zásadní vliv na tyto nerovnosti má nedostatek služeb péče o malé děti.</a:t>
            </a:r>
          </a:p>
          <a:p>
            <a:pPr marL="342900" indent="-342900">
              <a:spcBef>
                <a:spcPts val="45"/>
              </a:spcBef>
              <a:buFont typeface="Arial" panose="020B0604020202020204" pitchFamily="34" charset="0"/>
              <a:buChar char="•"/>
            </a:pPr>
            <a:endParaRPr lang="cs-CZ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Pečující rodič (nejčastěji maminky) musí mít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svobodnou volbu v plánování svého návratu do práce a mít možnost vhodně sladit rodinný život s pracovním. </a:t>
            </a:r>
          </a:p>
          <a:p>
            <a:pPr marL="342900" indent="-342900">
              <a:spcBef>
                <a:spcPts val="45"/>
              </a:spcBef>
              <a:buFont typeface="Arial" panose="020B0604020202020204" pitchFamily="34" charset="0"/>
              <a:buChar char="•"/>
            </a:pPr>
            <a:endParaRPr lang="cs-CZ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388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kreslené, klipart, Kreslený film, ilustrace&#10;&#10;Popis byl vytvořen automaticky">
            <a:extLst>
              <a:ext uri="{FF2B5EF4-FFF2-40B4-BE49-F238E27FC236}">
                <a16:creationId xmlns:a16="http://schemas.microsoft.com/office/drawing/2014/main" id="{6F993C42-DB09-3D8C-6027-D160E7BEB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8CC38A35-2189-6CD9-131B-FE2BAA1B682C}"/>
              </a:ext>
            </a:extLst>
          </p:cNvPr>
          <p:cNvSpPr txBox="1">
            <a:spLocks/>
          </p:cNvSpPr>
          <p:nvPr/>
        </p:nvSpPr>
        <p:spPr>
          <a:xfrm>
            <a:off x="986077" y="1048380"/>
            <a:ext cx="3200400" cy="16197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000" b="1" kern="0" spc="-5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 je dětská skupina?</a:t>
            </a:r>
            <a:endParaRPr lang="cs-CZ" sz="4000" dirty="0">
              <a:latin typeface="Arial Black" panose="020B0A040201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102650F-6BBB-215A-99BF-863631EC1802}"/>
              </a:ext>
            </a:extLst>
          </p:cNvPr>
          <p:cNvSpPr txBox="1"/>
          <p:nvPr/>
        </p:nvSpPr>
        <p:spPr>
          <a:xfrm>
            <a:off x="5322975" y="1072444"/>
            <a:ext cx="6534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"/>
              </a:spcBef>
            </a:pPr>
            <a:r>
              <a:rPr lang="cs-CZ" sz="24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Služba péče o děti od 6 měsíců věku do zahájení povinné školní docházky.</a:t>
            </a:r>
          </a:p>
          <a:p>
            <a:pPr>
              <a:spcBef>
                <a:spcPts val="45"/>
              </a:spcBef>
            </a:pPr>
            <a:endParaRPr lang="cs-CZ" sz="2400" b="1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45"/>
              </a:spcBef>
            </a:pPr>
            <a:r>
              <a:rPr lang="cs-CZ" sz="24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 4 – 24 dětí.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FCB7CE2-C92A-036B-C63E-9BA55DEEB85C}"/>
              </a:ext>
            </a:extLst>
          </p:cNvPr>
          <p:cNvSpPr txBox="1"/>
          <p:nvPr/>
        </p:nvSpPr>
        <p:spPr>
          <a:xfrm>
            <a:off x="5322975" y="2865150"/>
            <a:ext cx="636570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Základní právní rámec nastavuje </a:t>
            </a:r>
            <a:r>
              <a:rPr lang="cs-CZ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zákon č. 247/2014 Sb.</a:t>
            </a:r>
          </a:p>
          <a:p>
            <a:pPr marL="285750" indent="-285750">
              <a:spcBef>
                <a:spcPts val="45"/>
              </a:spcBef>
              <a:buFont typeface="Arial" panose="020B0604020202020204" pitchFamily="34" charset="0"/>
              <a:buChar char="•"/>
            </a:pPr>
            <a:endParaRPr lang="cs-CZ" sz="1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Služba péče o dítě v dětské skupině na základě </a:t>
            </a:r>
            <a:r>
              <a:rPr lang="cs-CZ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platného oprávnění k  poskytování</a:t>
            </a:r>
            <a:endParaRPr lang="cs-CZ" sz="1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45"/>
              </a:spcBef>
              <a:buFont typeface="Arial" panose="020B0604020202020204" pitchFamily="34" charset="0"/>
              <a:buChar char="•"/>
            </a:pPr>
            <a:endParaRPr lang="cs-CZ" sz="1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Kapacitu a věkové rozpětí si určuje provozovatel sám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podle zájmu rodičů a svých možností</a:t>
            </a:r>
          </a:p>
          <a:p>
            <a:pPr marL="285750" indent="-285750">
              <a:spcBef>
                <a:spcPts val="45"/>
              </a:spcBef>
              <a:buFont typeface="Arial" panose="020B0604020202020204" pitchFamily="34" charset="0"/>
              <a:buChar char="•"/>
            </a:pPr>
            <a:endParaRPr lang="cs-CZ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neziskové bázi – </a:t>
            </a:r>
            <a:r>
              <a:rPr lang="cs-CZ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finančně dostupná</a:t>
            </a:r>
          </a:p>
          <a:p>
            <a:pPr marL="285750" indent="-285750">
              <a:spcBef>
                <a:spcPts val="45"/>
              </a:spcBef>
              <a:buFont typeface="Arial" panose="020B0604020202020204" pitchFamily="34" charset="0"/>
              <a:buChar char="•"/>
            </a:pPr>
            <a:endParaRPr lang="cs-CZ" sz="1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Péči zajišťuje odborně způsobilý personál (pečující osoby)</a:t>
            </a:r>
          </a:p>
          <a:p>
            <a:pPr marL="285750" indent="-285750">
              <a:spcBef>
                <a:spcPts val="45"/>
              </a:spcBef>
              <a:buFont typeface="Arial" panose="020B0604020202020204" pitchFamily="34" charset="0"/>
              <a:buChar char="•"/>
            </a:pPr>
            <a:endParaRPr lang="cs-CZ" sz="1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Standardy kvality péče o děti v DS 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zaručení určité úrovně služeb </a:t>
            </a:r>
          </a:p>
        </p:txBody>
      </p:sp>
    </p:spTree>
    <p:extLst>
      <p:ext uri="{BB962C8B-B14F-4D97-AF65-F5344CB8AC3E}">
        <p14:creationId xmlns:p14="http://schemas.microsoft.com/office/powerpoint/2010/main" val="2758116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kreslené, Kreslený film, ilustrace, Animace&#10;&#10;Popis byl vytvořen automaticky">
            <a:extLst>
              <a:ext uri="{FF2B5EF4-FFF2-40B4-BE49-F238E27FC236}">
                <a16:creationId xmlns:a16="http://schemas.microsoft.com/office/drawing/2014/main" id="{388D81BB-D55B-DC1F-FD1B-1B642FBF8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FD77BC18-2462-08FC-FB1D-1D503F172B74}"/>
              </a:ext>
            </a:extLst>
          </p:cNvPr>
          <p:cNvSpPr txBox="1">
            <a:spLocks/>
          </p:cNvSpPr>
          <p:nvPr/>
        </p:nvSpPr>
        <p:spPr>
          <a:xfrm>
            <a:off x="1098720" y="637563"/>
            <a:ext cx="4336898" cy="16197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4000" b="1" kern="0" spc="-5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Výhody </a:t>
            </a:r>
          </a:p>
          <a:p>
            <a:pPr>
              <a:lnSpc>
                <a:spcPct val="100000"/>
              </a:lnSpc>
            </a:pPr>
            <a:r>
              <a:rPr lang="pl-PL" sz="4000" b="1" kern="0" spc="-5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Dětské skupiny pro rodiče</a:t>
            </a:r>
            <a:endParaRPr lang="cs-CZ" sz="4000" dirty="0">
              <a:latin typeface="Arial Black" panose="020B0A04020102020204" pitchFamily="34" charset="0"/>
            </a:endParaRPr>
          </a:p>
        </p:txBody>
      </p:sp>
      <p:sp>
        <p:nvSpPr>
          <p:cNvPr id="14" name="Vývojový diagram: ukončení 13">
            <a:extLst>
              <a:ext uri="{FF2B5EF4-FFF2-40B4-BE49-F238E27FC236}">
                <a16:creationId xmlns:a16="http://schemas.microsoft.com/office/drawing/2014/main" id="{76E3DEC5-DA6B-4DC6-F769-5AE68F5A3DA3}"/>
              </a:ext>
            </a:extLst>
          </p:cNvPr>
          <p:cNvSpPr/>
          <p:nvPr/>
        </p:nvSpPr>
        <p:spPr>
          <a:xfrm>
            <a:off x="5047824" y="3251509"/>
            <a:ext cx="2880000" cy="1080000"/>
          </a:xfrm>
          <a:prstGeom prst="flowChartTerminator">
            <a:avLst/>
          </a:prstGeom>
          <a:solidFill>
            <a:srgbClr val="EB8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Pomoc přetíženým mateřským školám</a:t>
            </a:r>
          </a:p>
        </p:txBody>
      </p:sp>
      <p:sp>
        <p:nvSpPr>
          <p:cNvPr id="15" name="Vývojový diagram: ukončení 14">
            <a:extLst>
              <a:ext uri="{FF2B5EF4-FFF2-40B4-BE49-F238E27FC236}">
                <a16:creationId xmlns:a16="http://schemas.microsoft.com/office/drawing/2014/main" id="{19AFCF7E-B961-552D-830D-C27D3C79A38E}"/>
              </a:ext>
            </a:extLst>
          </p:cNvPr>
          <p:cNvSpPr/>
          <p:nvPr/>
        </p:nvSpPr>
        <p:spPr>
          <a:xfrm>
            <a:off x="8325923" y="3251509"/>
            <a:ext cx="2880000" cy="1080000"/>
          </a:xfrm>
          <a:prstGeom prst="flowChartTerminator">
            <a:avLst/>
          </a:prstGeom>
          <a:solidFill>
            <a:srgbClr val="649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Větší počet pečujících osob </a:t>
            </a:r>
          </a:p>
        </p:txBody>
      </p:sp>
      <p:sp>
        <p:nvSpPr>
          <p:cNvPr id="16" name="Vývojový diagram: ukončení 15">
            <a:extLst>
              <a:ext uri="{FF2B5EF4-FFF2-40B4-BE49-F238E27FC236}">
                <a16:creationId xmlns:a16="http://schemas.microsoft.com/office/drawing/2014/main" id="{8B3373F4-E4E2-8571-3C5D-2C8303DEC22D}"/>
              </a:ext>
            </a:extLst>
          </p:cNvPr>
          <p:cNvSpPr/>
          <p:nvPr/>
        </p:nvSpPr>
        <p:spPr>
          <a:xfrm>
            <a:off x="8325923" y="4497710"/>
            <a:ext cx="2880000" cy="1800000"/>
          </a:xfrm>
          <a:prstGeom prst="flowChartTerminator">
            <a:avLst/>
          </a:prstGeom>
          <a:solidFill>
            <a:srgbClr val="649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Docházka v DS až do zahájení povinné školní docházky </a:t>
            </a:r>
          </a:p>
        </p:txBody>
      </p:sp>
      <p:sp>
        <p:nvSpPr>
          <p:cNvPr id="17" name="Vývojový diagram: ukončení 16">
            <a:extLst>
              <a:ext uri="{FF2B5EF4-FFF2-40B4-BE49-F238E27FC236}">
                <a16:creationId xmlns:a16="http://schemas.microsoft.com/office/drawing/2014/main" id="{D77806CC-1460-888E-29EB-7CAC346E8E3F}"/>
              </a:ext>
            </a:extLst>
          </p:cNvPr>
          <p:cNvSpPr/>
          <p:nvPr/>
        </p:nvSpPr>
        <p:spPr>
          <a:xfrm>
            <a:off x="8325923" y="748017"/>
            <a:ext cx="2880000" cy="1080000"/>
          </a:xfrm>
          <a:prstGeom prst="flowChartTerminator">
            <a:avLst/>
          </a:prstGeom>
          <a:solidFill>
            <a:srgbClr val="649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Péče o nejmenší děti </a:t>
            </a:r>
          </a:p>
        </p:txBody>
      </p:sp>
      <p:sp>
        <p:nvSpPr>
          <p:cNvPr id="18" name="Vývojový diagram: ukončení 17">
            <a:extLst>
              <a:ext uri="{FF2B5EF4-FFF2-40B4-BE49-F238E27FC236}">
                <a16:creationId xmlns:a16="http://schemas.microsoft.com/office/drawing/2014/main" id="{4A0EC3E5-F286-5DCF-D755-0157F5D94BC6}"/>
              </a:ext>
            </a:extLst>
          </p:cNvPr>
          <p:cNvSpPr/>
          <p:nvPr/>
        </p:nvSpPr>
        <p:spPr>
          <a:xfrm>
            <a:off x="5047824" y="2005305"/>
            <a:ext cx="2880000" cy="1080000"/>
          </a:xfrm>
          <a:prstGeom prst="flowChartTerminator">
            <a:avLst/>
          </a:prstGeom>
          <a:solidFill>
            <a:srgbClr val="649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b="1" dirty="0"/>
              <a:t>Menší kolektiv dětí</a:t>
            </a:r>
          </a:p>
        </p:txBody>
      </p:sp>
      <p:sp>
        <p:nvSpPr>
          <p:cNvPr id="19" name="Vývojový diagram: ukončení 18">
            <a:extLst>
              <a:ext uri="{FF2B5EF4-FFF2-40B4-BE49-F238E27FC236}">
                <a16:creationId xmlns:a16="http://schemas.microsoft.com/office/drawing/2014/main" id="{A69D55FA-66FD-F5C6-23F3-6DD79B7B53AE}"/>
              </a:ext>
            </a:extLst>
          </p:cNvPr>
          <p:cNvSpPr/>
          <p:nvPr/>
        </p:nvSpPr>
        <p:spPr>
          <a:xfrm>
            <a:off x="5047824" y="748017"/>
            <a:ext cx="2880000" cy="1080000"/>
          </a:xfrm>
          <a:prstGeom prst="flowChartTerminator">
            <a:avLst/>
          </a:prstGeom>
          <a:solidFill>
            <a:srgbClr val="649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Flexibilita otevírací doby</a:t>
            </a:r>
          </a:p>
        </p:txBody>
      </p:sp>
      <p:sp>
        <p:nvSpPr>
          <p:cNvPr id="20" name="Vývojový diagram: ukončení 19">
            <a:extLst>
              <a:ext uri="{FF2B5EF4-FFF2-40B4-BE49-F238E27FC236}">
                <a16:creationId xmlns:a16="http://schemas.microsoft.com/office/drawing/2014/main" id="{BDF3D7F1-D25F-71E5-A579-0301B9BFD489}"/>
              </a:ext>
            </a:extLst>
          </p:cNvPr>
          <p:cNvSpPr/>
          <p:nvPr/>
        </p:nvSpPr>
        <p:spPr>
          <a:xfrm>
            <a:off x="8325923" y="2000614"/>
            <a:ext cx="2880000" cy="1080000"/>
          </a:xfrm>
          <a:prstGeom prst="flowChartTerminator">
            <a:avLst/>
          </a:prstGeom>
          <a:solidFill>
            <a:srgbClr val="649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Individuální přístup</a:t>
            </a:r>
          </a:p>
        </p:txBody>
      </p:sp>
      <p:sp>
        <p:nvSpPr>
          <p:cNvPr id="21" name="Vývojový diagram: ukončení 20">
            <a:extLst>
              <a:ext uri="{FF2B5EF4-FFF2-40B4-BE49-F238E27FC236}">
                <a16:creationId xmlns:a16="http://schemas.microsoft.com/office/drawing/2014/main" id="{5A47AF49-0DE0-B4FA-8318-F09D14CDE1C6}"/>
              </a:ext>
            </a:extLst>
          </p:cNvPr>
          <p:cNvSpPr/>
          <p:nvPr/>
        </p:nvSpPr>
        <p:spPr>
          <a:xfrm>
            <a:off x="5047824" y="4497710"/>
            <a:ext cx="2880000" cy="1080000"/>
          </a:xfrm>
          <a:prstGeom prst="flowChartTerminator">
            <a:avLst/>
          </a:prstGeom>
          <a:solidFill>
            <a:srgbClr val="649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Finančně dostupná</a:t>
            </a:r>
          </a:p>
        </p:txBody>
      </p:sp>
    </p:spTree>
    <p:extLst>
      <p:ext uri="{BB962C8B-B14F-4D97-AF65-F5344CB8AC3E}">
        <p14:creationId xmlns:p14="http://schemas.microsoft.com/office/powerpoint/2010/main" val="881987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kreslené, klipart, Kreslený film, ilustrace&#10;&#10;Popis byl vytvořen automaticky">
            <a:extLst>
              <a:ext uri="{FF2B5EF4-FFF2-40B4-BE49-F238E27FC236}">
                <a16:creationId xmlns:a16="http://schemas.microsoft.com/office/drawing/2014/main" id="{5EF67FC2-671E-0823-3621-72C179F41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Vývojový diagram: ukončení 3">
            <a:extLst>
              <a:ext uri="{FF2B5EF4-FFF2-40B4-BE49-F238E27FC236}">
                <a16:creationId xmlns:a16="http://schemas.microsoft.com/office/drawing/2014/main" id="{B5A8C9F0-3934-8E2B-A457-0D79B0E6B0D7}"/>
              </a:ext>
            </a:extLst>
          </p:cNvPr>
          <p:cNvSpPr/>
          <p:nvPr/>
        </p:nvSpPr>
        <p:spPr>
          <a:xfrm>
            <a:off x="5047824" y="3251509"/>
            <a:ext cx="2880000" cy="1080000"/>
          </a:xfrm>
          <a:prstGeom prst="flowChartTerminator">
            <a:avLst/>
          </a:prstGeom>
          <a:solidFill>
            <a:srgbClr val="EB8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Rychlost a jednoduchost</a:t>
            </a:r>
          </a:p>
        </p:txBody>
      </p:sp>
      <p:sp>
        <p:nvSpPr>
          <p:cNvPr id="5" name="Vývojový diagram: ukončení 4">
            <a:extLst>
              <a:ext uri="{FF2B5EF4-FFF2-40B4-BE49-F238E27FC236}">
                <a16:creationId xmlns:a16="http://schemas.microsoft.com/office/drawing/2014/main" id="{B40728A0-58EA-7FA2-58CF-B012628B2E62}"/>
              </a:ext>
            </a:extLst>
          </p:cNvPr>
          <p:cNvSpPr/>
          <p:nvPr/>
        </p:nvSpPr>
        <p:spPr>
          <a:xfrm>
            <a:off x="8325923" y="3251509"/>
            <a:ext cx="2880000" cy="1080000"/>
          </a:xfrm>
          <a:prstGeom prst="flowChartTerminator">
            <a:avLst/>
          </a:prstGeom>
          <a:solidFill>
            <a:srgbClr val="649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Dorovnání míst naplněným MŠ</a:t>
            </a:r>
          </a:p>
        </p:txBody>
      </p:sp>
      <p:sp>
        <p:nvSpPr>
          <p:cNvPr id="6" name="Vývojový diagram: ukončení 5">
            <a:extLst>
              <a:ext uri="{FF2B5EF4-FFF2-40B4-BE49-F238E27FC236}">
                <a16:creationId xmlns:a16="http://schemas.microsoft.com/office/drawing/2014/main" id="{99D2A0AB-761E-DCA0-719F-BC818C31169A}"/>
              </a:ext>
            </a:extLst>
          </p:cNvPr>
          <p:cNvSpPr/>
          <p:nvPr/>
        </p:nvSpPr>
        <p:spPr>
          <a:xfrm>
            <a:off x="8325923" y="4497710"/>
            <a:ext cx="2880000" cy="1080000"/>
          </a:xfrm>
          <a:prstGeom prst="flowChartTerminator">
            <a:avLst/>
          </a:prstGeom>
          <a:solidFill>
            <a:srgbClr val="649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Zapojení rodin do místní komunity</a:t>
            </a:r>
          </a:p>
        </p:txBody>
      </p:sp>
      <p:sp>
        <p:nvSpPr>
          <p:cNvPr id="7" name="Vývojový diagram: ukončení 6">
            <a:extLst>
              <a:ext uri="{FF2B5EF4-FFF2-40B4-BE49-F238E27FC236}">
                <a16:creationId xmlns:a16="http://schemas.microsoft.com/office/drawing/2014/main" id="{F08B13AB-5B89-35BD-B8A0-F5402E105D33}"/>
              </a:ext>
            </a:extLst>
          </p:cNvPr>
          <p:cNvSpPr/>
          <p:nvPr/>
        </p:nvSpPr>
        <p:spPr>
          <a:xfrm>
            <a:off x="8325923" y="748017"/>
            <a:ext cx="2880000" cy="1080000"/>
          </a:xfrm>
          <a:prstGeom prst="flowChartTerminator">
            <a:avLst/>
          </a:prstGeom>
          <a:solidFill>
            <a:srgbClr val="649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b="1">
                <a:ea typeface="Calibri" panose="020F0502020204030204" pitchFamily="34" charset="0"/>
                <a:cs typeface="Times New Roman" panose="02020603050405020304" pitchFamily="18" charset="0"/>
              </a:rPr>
              <a:t>Zvýšení zaměstnanosti</a:t>
            </a:r>
            <a:endParaRPr lang="cs-CZ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Vývojový diagram: ukončení 7">
            <a:extLst>
              <a:ext uri="{FF2B5EF4-FFF2-40B4-BE49-F238E27FC236}">
                <a16:creationId xmlns:a16="http://schemas.microsoft.com/office/drawing/2014/main" id="{E2519B16-46C3-9697-8E95-4B810BEAFBAE}"/>
              </a:ext>
            </a:extLst>
          </p:cNvPr>
          <p:cNvSpPr/>
          <p:nvPr/>
        </p:nvSpPr>
        <p:spPr>
          <a:xfrm>
            <a:off x="5047824" y="2005305"/>
            <a:ext cx="2880000" cy="1080000"/>
          </a:xfrm>
          <a:prstGeom prst="flowChartTerminator">
            <a:avLst/>
          </a:prstGeom>
          <a:solidFill>
            <a:srgbClr val="649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b="1"/>
              <a:t>Stabilní financování</a:t>
            </a:r>
            <a:endParaRPr lang="cs-CZ" sz="2400" b="1" dirty="0"/>
          </a:p>
        </p:txBody>
      </p:sp>
      <p:sp>
        <p:nvSpPr>
          <p:cNvPr id="9" name="Vývojový diagram: ukončení 8">
            <a:extLst>
              <a:ext uri="{FF2B5EF4-FFF2-40B4-BE49-F238E27FC236}">
                <a16:creationId xmlns:a16="http://schemas.microsoft.com/office/drawing/2014/main" id="{011D7691-C17F-8A03-2424-8076416EAFD4}"/>
              </a:ext>
            </a:extLst>
          </p:cNvPr>
          <p:cNvSpPr/>
          <p:nvPr/>
        </p:nvSpPr>
        <p:spPr>
          <a:xfrm>
            <a:off x="5047824" y="748017"/>
            <a:ext cx="2880000" cy="1080000"/>
          </a:xfrm>
          <a:prstGeom prst="flowChartTerminator">
            <a:avLst/>
          </a:prstGeom>
          <a:solidFill>
            <a:srgbClr val="649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Jasně stanovená pravidla</a:t>
            </a:r>
          </a:p>
        </p:txBody>
      </p:sp>
      <p:sp>
        <p:nvSpPr>
          <p:cNvPr id="10" name="Vývojový diagram: ukončení 9">
            <a:extLst>
              <a:ext uri="{FF2B5EF4-FFF2-40B4-BE49-F238E27FC236}">
                <a16:creationId xmlns:a16="http://schemas.microsoft.com/office/drawing/2014/main" id="{44653BF4-32B8-E613-64FD-2D42F5F02986}"/>
              </a:ext>
            </a:extLst>
          </p:cNvPr>
          <p:cNvSpPr/>
          <p:nvPr/>
        </p:nvSpPr>
        <p:spPr>
          <a:xfrm>
            <a:off x="8325923" y="2000614"/>
            <a:ext cx="2880000" cy="1080000"/>
          </a:xfrm>
          <a:prstGeom prst="flowChartTerminator">
            <a:avLst/>
          </a:prstGeom>
          <a:solidFill>
            <a:srgbClr val="649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Metodická podpora</a:t>
            </a:r>
          </a:p>
        </p:txBody>
      </p:sp>
      <p:sp>
        <p:nvSpPr>
          <p:cNvPr id="11" name="Vývojový diagram: ukončení 10">
            <a:extLst>
              <a:ext uri="{FF2B5EF4-FFF2-40B4-BE49-F238E27FC236}">
                <a16:creationId xmlns:a16="http://schemas.microsoft.com/office/drawing/2014/main" id="{F99FAEA9-6068-DA11-0F8A-1B13A1D0527F}"/>
              </a:ext>
            </a:extLst>
          </p:cNvPr>
          <p:cNvSpPr/>
          <p:nvPr/>
        </p:nvSpPr>
        <p:spPr>
          <a:xfrm>
            <a:off x="5047824" y="4497710"/>
            <a:ext cx="2880000" cy="1080000"/>
          </a:xfrm>
          <a:prstGeom prst="flowChartTerminator">
            <a:avLst/>
          </a:prstGeom>
          <a:solidFill>
            <a:srgbClr val="649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Státní příspěvek</a:t>
            </a: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C43AE801-99DE-2345-6A6A-5A56656C7137}"/>
              </a:ext>
            </a:extLst>
          </p:cNvPr>
          <p:cNvSpPr txBox="1">
            <a:spLocks/>
          </p:cNvSpPr>
          <p:nvPr/>
        </p:nvSpPr>
        <p:spPr>
          <a:xfrm>
            <a:off x="1098720" y="637563"/>
            <a:ext cx="4336898" cy="16197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4000" b="1" kern="0" spc="-5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Výhody </a:t>
            </a:r>
          </a:p>
          <a:p>
            <a:pPr>
              <a:lnSpc>
                <a:spcPct val="100000"/>
              </a:lnSpc>
            </a:pPr>
            <a:r>
              <a:rPr lang="pl-PL" sz="4000" b="1" kern="0" spc="-5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dětské skupiny </a:t>
            </a:r>
          </a:p>
          <a:p>
            <a:pPr>
              <a:lnSpc>
                <a:spcPct val="100000"/>
              </a:lnSpc>
            </a:pPr>
            <a:r>
              <a:rPr lang="pl-PL" sz="4000" b="1" kern="0" spc="-5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 obce</a:t>
            </a:r>
            <a:endParaRPr lang="cs-CZ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246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kreslené, klipart, ilustrace, Kreslený film&#10;&#10;Popis byl vytvořen automaticky">
            <a:extLst>
              <a:ext uri="{FF2B5EF4-FFF2-40B4-BE49-F238E27FC236}">
                <a16:creationId xmlns:a16="http://schemas.microsoft.com/office/drawing/2014/main" id="{4747D1DF-4C60-F2BD-E324-89C36C7AC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3745DD34-8ED1-FA9A-0DA3-92EF7BCAA648}"/>
              </a:ext>
            </a:extLst>
          </p:cNvPr>
          <p:cNvSpPr txBox="1">
            <a:spLocks/>
          </p:cNvSpPr>
          <p:nvPr/>
        </p:nvSpPr>
        <p:spPr>
          <a:xfrm>
            <a:off x="986076" y="1048380"/>
            <a:ext cx="4255159" cy="16197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3300" b="1" kern="0" spc="-5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Rozdíly mezi mateřskou školou a dětskou skupinou</a:t>
            </a:r>
            <a:endParaRPr lang="cs-CZ" sz="3300" dirty="0">
              <a:latin typeface="Arial Black" panose="020B0A040201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4BA915A-0B6E-E4CA-4F51-07E20E0E3744}"/>
              </a:ext>
            </a:extLst>
          </p:cNvPr>
          <p:cNvSpPr txBox="1"/>
          <p:nvPr/>
        </p:nvSpPr>
        <p:spPr>
          <a:xfrm>
            <a:off x="5329600" y="1108014"/>
            <a:ext cx="6906515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"/>
              </a:spcBef>
            </a:pPr>
            <a:r>
              <a:rPr lang="cs-CZ" sz="23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Mateřská škola </a:t>
            </a:r>
          </a:p>
          <a:p>
            <a:pPr>
              <a:spcBef>
                <a:spcPts val="45"/>
              </a:spcBef>
            </a:pPr>
            <a:endParaRPr lang="cs-CZ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MŠMT</a:t>
            </a:r>
          </a:p>
          <a:p>
            <a:pPr marL="342900" indent="-342900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cílovou skupinou jsou děti</a:t>
            </a:r>
          </a:p>
          <a:p>
            <a:pPr marL="342900" indent="-342900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děti ve věku od 2 let 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zahájení povinné školní docházky</a:t>
            </a:r>
          </a:p>
          <a:p>
            <a:pPr marL="342900" indent="-342900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předškolní vzdělávání</a:t>
            </a:r>
          </a:p>
          <a:p>
            <a:pPr marL="342900" indent="-342900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zajišťuje povinné předškolní vzdělávání</a:t>
            </a:r>
          </a:p>
          <a:p>
            <a:pPr marL="342900" indent="-342900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školní vzdělávací program</a:t>
            </a:r>
            <a:endParaRPr lang="cs-CZ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88544CF-F367-A648-B676-C321D7D06793}"/>
              </a:ext>
            </a:extLst>
          </p:cNvPr>
          <p:cNvSpPr txBox="1"/>
          <p:nvPr/>
        </p:nvSpPr>
        <p:spPr>
          <a:xfrm>
            <a:off x="5329600" y="3745199"/>
            <a:ext cx="6862399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"/>
              </a:spcBef>
            </a:pPr>
            <a:r>
              <a:rPr lang="cs-CZ" sz="23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Dětská skupina</a:t>
            </a:r>
          </a:p>
          <a:p>
            <a:pPr>
              <a:spcBef>
                <a:spcPts val="45"/>
              </a:spcBef>
            </a:pPr>
            <a:endParaRPr lang="cs-CZ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MPSV</a:t>
            </a:r>
          </a:p>
          <a:p>
            <a:pPr marL="342900" indent="-342900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cílovou skupinou jsou rodiče</a:t>
            </a:r>
          </a:p>
          <a:p>
            <a:pPr marL="342900" indent="-342900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děti ve věku od 6 měsíců 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zahájení povinné školní docházky</a:t>
            </a:r>
          </a:p>
          <a:p>
            <a:pPr marL="342900" indent="-342900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výchova a péče </a:t>
            </a:r>
          </a:p>
          <a:p>
            <a:pPr marL="342900" indent="-342900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povinné předškolní vzdělávání formou individuálního plánu</a:t>
            </a:r>
          </a:p>
          <a:p>
            <a:pPr marL="342900" indent="-342900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plán výchovy a péče</a:t>
            </a:r>
            <a:endParaRPr lang="cs-CZ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095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kreslené, Kreslený film, ilustrace, klipart&#10;&#10;Popis byl vytvořen automaticky">
            <a:extLst>
              <a:ext uri="{FF2B5EF4-FFF2-40B4-BE49-F238E27FC236}">
                <a16:creationId xmlns:a16="http://schemas.microsoft.com/office/drawing/2014/main" id="{6CDCB1EB-ADDB-B312-1EA5-3529AC6BB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D23AE683-91FB-201F-D975-9837BC10EDD7}"/>
              </a:ext>
            </a:extLst>
          </p:cNvPr>
          <p:cNvSpPr txBox="1">
            <a:spLocks/>
          </p:cNvSpPr>
          <p:nvPr/>
        </p:nvSpPr>
        <p:spPr>
          <a:xfrm>
            <a:off x="983128" y="973543"/>
            <a:ext cx="4333658" cy="16197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3600" b="1" kern="0" spc="-5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Plán pro oživení a odolnost České republiky</a:t>
            </a:r>
            <a:endParaRPr lang="cs-CZ" sz="3600" dirty="0">
              <a:latin typeface="Arial Black" panose="020B0A040201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A286F41-08A2-3CC2-7181-DA43450914C1}"/>
              </a:ext>
            </a:extLst>
          </p:cNvPr>
          <p:cNvSpPr txBox="1"/>
          <p:nvPr/>
        </p:nvSpPr>
        <p:spPr>
          <a:xfrm>
            <a:off x="5455816" y="3457752"/>
            <a:ext cx="6187579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"/>
              </a:spcBef>
            </a:pPr>
            <a:r>
              <a:rPr lang="cs-CZ" sz="25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DĚTSKÉ SKUPINY: </a:t>
            </a:r>
          </a:p>
          <a:p>
            <a:pPr>
              <a:spcBef>
                <a:spcPts val="45"/>
              </a:spcBef>
            </a:pPr>
            <a:endParaRPr lang="cs-CZ" sz="800" dirty="0">
              <a:solidFill>
                <a:srgbClr val="EB871F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45"/>
              </a:spcBef>
            </a:pPr>
            <a:r>
              <a:rPr lang="cs-CZ" sz="24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Investiční dotace </a:t>
            </a:r>
            <a:r>
              <a:rPr lang="cs-CZ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7 mld. Kč na</a:t>
            </a:r>
          </a:p>
          <a:p>
            <a:pPr>
              <a:spcBef>
                <a:spcPts val="45"/>
              </a:spcBef>
            </a:pPr>
            <a:r>
              <a:rPr lang="cs-CZ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zvýšení kapacity zařízení péče o děti</a:t>
            </a:r>
            <a:endParaRPr lang="cs-CZ" sz="1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45"/>
              </a:spcBef>
            </a:pPr>
            <a:endParaRPr lang="cs-CZ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45"/>
              </a:spcBef>
            </a:pPr>
            <a:endParaRPr lang="cs-CZ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45"/>
              </a:spcBef>
            </a:pPr>
            <a:endParaRPr lang="cs-CZ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4474C58-0E1A-86BF-7C6C-FC49BDC7C935}"/>
              </a:ext>
            </a:extLst>
          </p:cNvPr>
          <p:cNvSpPr txBox="1"/>
          <p:nvPr/>
        </p:nvSpPr>
        <p:spPr>
          <a:xfrm>
            <a:off x="5455816" y="1369605"/>
            <a:ext cx="659715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0" i="0" dirty="0">
                <a:effectLst/>
              </a:rPr>
              <a:t>Plán reforem a investic ke zmírnění dopadů pandemie COVID-19 a znovunastartování ekonomiky s využitím finančních prostředků</a:t>
            </a:r>
          </a:p>
          <a:p>
            <a:endParaRPr lang="cs-CZ" sz="2600" u="sng" dirty="0"/>
          </a:p>
          <a:p>
            <a:endParaRPr lang="cs-CZ" sz="2600" b="0" i="0" u="sng" dirty="0">
              <a:effectLst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BC53D82-5640-A449-D205-FC7F317C4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1443" y="256844"/>
            <a:ext cx="2069961" cy="59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08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klipart, kreslené, ilustrace, Grafika&#10;&#10;Popis byl vytvořen automaticky">
            <a:extLst>
              <a:ext uri="{FF2B5EF4-FFF2-40B4-BE49-F238E27FC236}">
                <a16:creationId xmlns:a16="http://schemas.microsoft.com/office/drawing/2014/main" id="{EC4BDE8C-082A-31C3-0BC1-74F23F881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4CAAB5F7-46CB-9EF5-DB13-E174173FEFF9}"/>
              </a:ext>
            </a:extLst>
          </p:cNvPr>
          <p:cNvSpPr txBox="1">
            <a:spLocks/>
          </p:cNvSpPr>
          <p:nvPr/>
        </p:nvSpPr>
        <p:spPr>
          <a:xfrm>
            <a:off x="919820" y="667380"/>
            <a:ext cx="3680756" cy="16197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3300" b="1" kern="0" spc="-5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Možnosti financování dětských skupin z NPO</a:t>
            </a:r>
            <a:endParaRPr lang="cs-CZ" sz="3300" dirty="0">
              <a:latin typeface="Arial Black" panose="020B0A040201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0517A25-3E91-A8C1-7B81-CC7DC911803C}"/>
              </a:ext>
            </a:extLst>
          </p:cNvPr>
          <p:cNvSpPr txBox="1"/>
          <p:nvPr/>
        </p:nvSpPr>
        <p:spPr>
          <a:xfrm>
            <a:off x="5010149" y="1265842"/>
            <a:ext cx="6943725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lnSpc>
                <a:spcPts val="1800"/>
              </a:lnSpc>
              <a:spcBef>
                <a:spcPts val="45"/>
              </a:spcBef>
              <a:spcAft>
                <a:spcPts val="1200"/>
              </a:spcAft>
              <a:tabLst>
                <a:tab pos="271463" algn="l"/>
              </a:tabLst>
            </a:pPr>
            <a:r>
              <a:rPr lang="cs-CZ" sz="3200" u="sng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Veřejný sektor</a:t>
            </a:r>
            <a:br>
              <a:rPr lang="cs-CZ" sz="2000" dirty="0">
                <a:solidFill>
                  <a:srgbClr val="EA8562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cs-CZ" sz="2000" dirty="0">
              <a:solidFill>
                <a:srgbClr val="EA8562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363" indent="-360363">
              <a:spcBef>
                <a:spcPts val="45"/>
              </a:spcBef>
              <a:tabLst>
                <a:tab pos="444500" algn="l"/>
              </a:tabLst>
            </a:pPr>
            <a:r>
              <a:rPr lang="cs-CZ" sz="20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Název výzvy</a:t>
            </a:r>
            <a:r>
              <a:rPr lang="cs-CZ" sz="20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Budování kapacit dětských skupin </a:t>
            </a:r>
          </a:p>
          <a:p>
            <a:pPr marL="360363" indent="-360363">
              <a:spcBef>
                <a:spcPts val="45"/>
              </a:spcBef>
              <a:tabLst>
                <a:tab pos="444500" algn="l"/>
              </a:tabLst>
            </a:pP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č. 45 – veřejný sektor 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(průběžná)</a:t>
            </a:r>
          </a:p>
          <a:p>
            <a:pPr marL="360363" indent="-360363">
              <a:lnSpc>
                <a:spcPts val="800"/>
              </a:lnSpc>
              <a:spcBef>
                <a:spcPts val="45"/>
              </a:spcBef>
              <a:tabLst>
                <a:tab pos="444500" algn="l"/>
              </a:tabLst>
            </a:pP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cs-CZ" sz="2000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363" indent="-360363">
              <a:spcBef>
                <a:spcPts val="45"/>
              </a:spcBef>
              <a:tabLst>
                <a:tab pos="444500" algn="l"/>
              </a:tabLst>
            </a:pPr>
            <a:r>
              <a:rPr lang="cs-CZ" sz="20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Účel financování: 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vybudování nových dětských</a:t>
            </a:r>
          </a:p>
          <a:p>
            <a:pPr marL="360363" indent="-360363">
              <a:spcBef>
                <a:spcPts val="45"/>
              </a:spcBef>
              <a:tabLst>
                <a:tab pos="444500" algn="l"/>
              </a:tabLst>
            </a:pP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skupin</a:t>
            </a:r>
          </a:p>
          <a:p>
            <a:pPr marL="360363" indent="-360363">
              <a:lnSpc>
                <a:spcPts val="800"/>
              </a:lnSpc>
              <a:spcBef>
                <a:spcPts val="45"/>
              </a:spcBef>
              <a:tabLst>
                <a:tab pos="444500" algn="l"/>
              </a:tabLst>
            </a:pP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cs-CZ" sz="2000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363" indent="-360363">
              <a:spcBef>
                <a:spcPts val="45"/>
              </a:spcBef>
              <a:tabLst>
                <a:tab pos="444500" algn="l"/>
              </a:tabLst>
            </a:pPr>
            <a:r>
              <a:rPr lang="cs-CZ" sz="20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Termín vyhlášení: 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březen 2023</a:t>
            </a:r>
          </a:p>
          <a:p>
            <a:pPr marL="360363" indent="-360363">
              <a:spcBef>
                <a:spcPts val="45"/>
              </a:spcBef>
              <a:tabLst>
                <a:tab pos="444500" algn="l"/>
              </a:tabLst>
            </a:pPr>
            <a:endParaRPr lang="cs-CZ" sz="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363" indent="-360363">
              <a:spcBef>
                <a:spcPts val="45"/>
              </a:spcBef>
              <a:tabLst>
                <a:tab pos="444500" algn="l"/>
              </a:tabLst>
            </a:pPr>
            <a:endParaRPr lang="cs-CZ" sz="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-360363">
              <a:spcBef>
                <a:spcPts val="45"/>
              </a:spcBef>
              <a:tabLst>
                <a:tab pos="444500" algn="l"/>
              </a:tabLst>
            </a:pPr>
            <a:r>
              <a:rPr lang="cs-CZ" sz="20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Ukončení příjmu žádostí:</a:t>
            </a:r>
            <a:r>
              <a:rPr lang="cs-CZ" sz="20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prosinec 2024 (prodlouženo)</a:t>
            </a:r>
          </a:p>
          <a:p>
            <a:pPr marL="360363" indent="-360363">
              <a:spcBef>
                <a:spcPts val="45"/>
              </a:spcBef>
              <a:tabLst>
                <a:tab pos="444500" algn="l"/>
              </a:tabLst>
            </a:pPr>
            <a:endParaRPr lang="cs-CZ" sz="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363" indent="-360363">
              <a:spcBef>
                <a:spcPts val="45"/>
              </a:spcBef>
              <a:tabLst>
                <a:tab pos="444500" algn="l"/>
              </a:tabLst>
            </a:pPr>
            <a:endParaRPr lang="cs-CZ" sz="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363" indent="-360363">
              <a:spcBef>
                <a:spcPts val="45"/>
              </a:spcBef>
              <a:tabLst>
                <a:tab pos="444500" algn="l"/>
              </a:tabLst>
            </a:pPr>
            <a:r>
              <a:rPr lang="cs-CZ" sz="20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Nejzazší termín ukončení realizace</a:t>
            </a:r>
            <a:r>
              <a:rPr lang="cs-CZ" sz="20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březen 2026 </a:t>
            </a:r>
          </a:p>
          <a:p>
            <a:pPr marL="360363" indent="-360363">
              <a:lnSpc>
                <a:spcPts val="800"/>
              </a:lnSpc>
              <a:spcBef>
                <a:spcPts val="45"/>
              </a:spcBef>
              <a:tabLst>
                <a:tab pos="444500" algn="l"/>
              </a:tabLst>
            </a:pP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cs-CZ" sz="2000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363" indent="-360363">
              <a:spcBef>
                <a:spcPts val="45"/>
              </a:spcBef>
              <a:tabLst>
                <a:tab pos="444500" algn="l"/>
              </a:tabLst>
            </a:pPr>
            <a:r>
              <a:rPr lang="cs-CZ" sz="20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Podpora: 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100 % schválených způsobilých výdajů</a:t>
            </a:r>
          </a:p>
          <a:p>
            <a:pPr marL="360363" indent="-360363">
              <a:spcBef>
                <a:spcPts val="45"/>
              </a:spcBef>
              <a:tabLst>
                <a:tab pos="444500" algn="l"/>
              </a:tabLst>
            </a:pPr>
            <a:endParaRPr lang="cs-CZ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-360363">
              <a:spcBef>
                <a:spcPts val="45"/>
              </a:spcBef>
              <a:tabLst>
                <a:tab pos="444500" algn="l"/>
              </a:tabLst>
            </a:pPr>
            <a:r>
              <a:rPr lang="cs-CZ" sz="20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Maximální výše dotace: 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 mil. Kč vč. DPH;</a:t>
            </a:r>
          </a:p>
          <a:p>
            <a:pPr indent="-360363">
              <a:spcBef>
                <a:spcPts val="45"/>
              </a:spcBef>
              <a:tabLst>
                <a:tab pos="444500" algn="l"/>
              </a:tabLst>
            </a:pP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možnost navýšení pro objekty s kapacitou nad 24 dětí</a:t>
            </a:r>
          </a:p>
          <a:p>
            <a:pPr indent="-360363">
              <a:spcBef>
                <a:spcPts val="45"/>
              </a:spcBef>
              <a:tabLst>
                <a:tab pos="444500" algn="l"/>
              </a:tabLst>
            </a:pPr>
            <a:endParaRPr lang="cs-CZ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-360363">
              <a:spcBef>
                <a:spcPts val="45"/>
              </a:spcBef>
              <a:tabLst>
                <a:tab pos="444500" algn="l"/>
              </a:tabLst>
            </a:pPr>
            <a:r>
              <a:rPr lang="cs-CZ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Projekt může být zahájen před podáním žádosti</a:t>
            </a:r>
          </a:p>
          <a:p>
            <a:pPr marL="360363" indent="-360363">
              <a:spcBef>
                <a:spcPts val="45"/>
              </a:spcBef>
              <a:tabLst>
                <a:tab pos="444500" algn="l"/>
              </a:tabLst>
            </a:pPr>
            <a:endParaRPr lang="cs-CZ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781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kreslené, klipart, ilustrace, Kreslený film&#10;&#10;Popis byl vytvořen automaticky">
            <a:extLst>
              <a:ext uri="{FF2B5EF4-FFF2-40B4-BE49-F238E27FC236}">
                <a16:creationId xmlns:a16="http://schemas.microsoft.com/office/drawing/2014/main" id="{A1C73967-9DE7-0C0E-ABA0-31D149FC0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7" y="0"/>
            <a:ext cx="12192000" cy="685800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0E0960D6-3FEA-AF56-B97F-9F3162C955E9}"/>
              </a:ext>
            </a:extLst>
          </p:cNvPr>
          <p:cNvSpPr txBox="1">
            <a:spLocks/>
          </p:cNvSpPr>
          <p:nvPr/>
        </p:nvSpPr>
        <p:spPr>
          <a:xfrm>
            <a:off x="816139" y="937075"/>
            <a:ext cx="3519248" cy="21139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000" b="1" kern="0" spc="-5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Věcné zaměření výzvy č. 45</a:t>
            </a:r>
            <a:endParaRPr lang="cs-CZ" sz="4000" dirty="0">
              <a:latin typeface="Arial Black" panose="020B0A040201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8989287-B334-EB42-6486-B4F1A254B1D3}"/>
              </a:ext>
            </a:extLst>
          </p:cNvPr>
          <p:cNvSpPr txBox="1"/>
          <p:nvPr/>
        </p:nvSpPr>
        <p:spPr>
          <a:xfrm>
            <a:off x="4655464" y="1536174"/>
            <a:ext cx="64023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"/>
              </a:spcBef>
            </a:pP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Výzva je zaměřena na </a:t>
            </a:r>
            <a:r>
              <a:rPr lang="cs-CZ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budování nových dětských skupin</a:t>
            </a: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>
              <a:spcBef>
                <a:spcPts val="45"/>
              </a:spcBef>
            </a:pPr>
            <a:endParaRPr lang="cs-CZ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45"/>
              </a:spcBef>
            </a:pP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ať už zcela </a:t>
            </a:r>
            <a:r>
              <a:rPr lang="cs-CZ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novou výstavbou či</a:t>
            </a:r>
          </a:p>
          <a:p>
            <a:pPr>
              <a:spcBef>
                <a:spcPts val="45"/>
              </a:spcBef>
            </a:pPr>
            <a:r>
              <a:rPr lang="cs-CZ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nákupem a rekonstrukcí budov</a:t>
            </a: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pPr>
              <a:spcBef>
                <a:spcPts val="45"/>
              </a:spcBef>
            </a:pPr>
            <a:endParaRPr lang="cs-CZ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45"/>
              </a:spcBef>
            </a:pP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to </a:t>
            </a:r>
            <a:r>
              <a:rPr lang="cs-CZ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 účelem zvýšení kapacity dětských skupin</a:t>
            </a: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 území ČR, což má následně umožnit lepší zapojení rodičů </a:t>
            </a:r>
            <a:br>
              <a:rPr lang="cs-CZ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 dětmi předškolního věku na trh práce. </a:t>
            </a:r>
            <a:endParaRPr lang="cs-CZ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4459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2401</TotalTime>
  <Words>700</Words>
  <Application>Microsoft Office PowerPoint</Application>
  <PresentationFormat>Širokoúhlá obrazovka</PresentationFormat>
  <Paragraphs>127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MPSV ČR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Plán pro oživení a odolnost České republiky</dc:title>
  <dc:creator>Nováková Michaela Mgr. (MPSV)</dc:creator>
  <cp:lastModifiedBy>Vašková Martina (MPSV)</cp:lastModifiedBy>
  <cp:revision>241</cp:revision>
  <dcterms:created xsi:type="dcterms:W3CDTF">2023-04-16T12:58:41Z</dcterms:created>
  <dcterms:modified xsi:type="dcterms:W3CDTF">2024-03-19T10:13:23Z</dcterms:modified>
</cp:coreProperties>
</file>