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comments/modernComment_3FEB_EF4D736F.xml" ContentType="application/vnd.ms-powerpoint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omments/modernComment_3FA4_C837D95A.xml" ContentType="application/vnd.ms-powerpoint.comment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6"/>
  </p:notesMasterIdLst>
  <p:sldIdLst>
    <p:sldId id="16245" r:id="rId2"/>
    <p:sldId id="16363" r:id="rId3"/>
    <p:sldId id="16364" r:id="rId4"/>
    <p:sldId id="16292" r:id="rId5"/>
  </p:sldIdLst>
  <p:sldSz cx="12192000" cy="6858000"/>
  <p:notesSz cx="7099300" cy="10234613"/>
  <p:embeddedFontLst>
    <p:embeddedFont>
      <p:font typeface="Museo 700" panose="02000000000000000000" charset="-18"/>
      <p:regular r:id="rId7"/>
      <p:bold r:id="rId8"/>
    </p:embeddedFont>
    <p:embeddedFont>
      <p:font typeface="Source Sans Pro" panose="020B0503030403020204" pitchFamily="34" charset="0"/>
      <p:regular r:id="rId9"/>
      <p:bold r:id="rId10"/>
      <p:italic r:id="rId11"/>
      <p:boldItalic r:id="rId12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C3086E13-1268-46C5-8D75-BB5A19E968C7}">
          <p14:sldIdLst>
            <p14:sldId id="16245"/>
            <p14:sldId id="16363"/>
            <p14:sldId id="16364"/>
            <p14:sldId id="1629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F08210A-8DE0-A02D-3097-588662F3825B}" name="Uživatel typu Host" initials="UH" userId="S::urn:spo:anon#a1bfffdb0a857514158b075df534b5cb1da8043ccc13c9c4cd77a92f49fd2a2c::" providerId="AD"/>
  <p188:author id="{93198320-FBFA-0B73-9E5D-EA2040F59D28}" name="Uživatel typu Host" initials="UH" userId="S::urn:spo:anon#cace2a95159762f8bc1f5b2bf994c07e0c0826ff6ef4c649ce5999fef0e1adf5::" providerId="AD"/>
  <p188:author id="{EF355E69-47AF-95D4-4376-DFEF7877187B}" name="Jakub Junek" initials="JJ" userId="S::jakub.junek@odprezentuj.cz::aee3fc2b-7853-47e0-bd6e-35aa7c7c3a56" providerId="AD"/>
  <p188:author id="{D91B387C-086E-9206-77E0-5AE692E7A7A6}" name="HOŘÍNKOVÁ Monika" initials="HM" userId="S::MHORINKOVA@CSOB.CZ::a27d8ea3-3077-4198-a201-1143829252dd" providerId="AD"/>
  <p188:author id="{8CC4F586-97F9-0FD8-410A-B0CCF74200E2}" name="Radek Vitek" initials="RV" userId="S::radvitek@publicisgroupe.net::ad8ef7b4-40b8-4bd9-aa69-e25ac36e9d74" providerId="AD"/>
  <p188:author id="{BBBCB4C0-1C17-A22B-3C8D-19ED94EA2EB8}" name="MADLE Patrik" initials="MP" userId="S::PATRIK.MADLE@CSOB.CZ::8c2b89ff-f025-48fb-85fc-2290fd85dc5b" providerId="AD"/>
  <p188:author id="{295458CD-689F-8F77-4DB2-8DAABE10FE97}" name="Ondrej Sveda" initials="OS" userId="S::ondsveda@publicisgroupe.net::57c14819-aa54-4ef8-b72d-2e73a4b99f0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ek Anděl" initials="MA" lastIdx="1" clrIdx="0">
    <p:extLst>
      <p:ext uri="{19B8F6BF-5375-455C-9EA6-DF929625EA0E}">
        <p15:presenceInfo xmlns:p15="http://schemas.microsoft.com/office/powerpoint/2012/main" userId="Marek Anděl" providerId="None"/>
      </p:ext>
    </p:extLst>
  </p:cmAuthor>
  <p:cmAuthor id="2" name="MADLE Patrik" initials="MP" lastIdx="11" clrIdx="1">
    <p:extLst>
      <p:ext uri="{19B8F6BF-5375-455C-9EA6-DF929625EA0E}">
        <p15:presenceInfo xmlns:p15="http://schemas.microsoft.com/office/powerpoint/2012/main" userId="S::PATRIK.MADLE@CSOB.CZ::8c2b89ff-f025-48fb-85fc-2290fd85dc5b" providerId="AD"/>
      </p:ext>
    </p:extLst>
  </p:cmAuthor>
  <p:cmAuthor id="3" name="DUDÁŠOVÁ Kateřina" initials="DK" lastIdx="2" clrIdx="2">
    <p:extLst>
      <p:ext uri="{19B8F6BF-5375-455C-9EA6-DF929625EA0E}">
        <p15:presenceInfo xmlns:p15="http://schemas.microsoft.com/office/powerpoint/2012/main" userId="S::KDUDASOVA@CSOB.CZ::27ddba53-1ac8-438b-9e57-bd193a5497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CFE"/>
    <a:srgbClr val="A5CC4C"/>
    <a:srgbClr val="F5FAFD"/>
    <a:srgbClr val="EA1400"/>
    <a:srgbClr val="EA4E00"/>
    <a:srgbClr val="F7CE00"/>
    <a:srgbClr val="E6E6E6"/>
    <a:srgbClr val="628A00"/>
    <a:srgbClr val="FFFFFF"/>
    <a:srgbClr val="F2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79" autoAdjust="0"/>
  </p:normalViewPr>
  <p:slideViewPr>
    <p:cSldViewPr snapToGrid="0">
      <p:cViewPr varScale="1">
        <p:scale>
          <a:sx n="70" d="100"/>
          <a:sy n="70" d="100"/>
        </p:scale>
        <p:origin x="51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commentAuthors" Target="commentAuthors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2429787966152154E-2"/>
          <c:w val="0.99963356432297812"/>
          <c:h val="0.860205294552573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Objem (mld. Kč)</c:v>
                </c:pt>
              </c:strCache>
            </c:strRef>
          </c:tx>
          <c:spPr>
            <a:solidFill>
              <a:schemeClr val="tx2"/>
            </a:solidFill>
            <a:ln w="41275"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54000" tIns="0" rIns="54000" bIns="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List1!$A$2:$A$10</c:f>
              <c:strCache>
                <c:ptCount val="9"/>
                <c:pt idx="0">
                  <c:v>1Q</c:v>
                </c:pt>
                <c:pt idx="1">
                  <c:v>2Q</c:v>
                </c:pt>
                <c:pt idx="2">
                  <c:v>3Q</c:v>
                </c:pt>
                <c:pt idx="3">
                  <c:v>4Q</c:v>
                </c:pt>
                <c:pt idx="4">
                  <c:v>1Q</c:v>
                </c:pt>
                <c:pt idx="5">
                  <c:v>2Q</c:v>
                </c:pt>
                <c:pt idx="6">
                  <c:v>3Q</c:v>
                </c:pt>
                <c:pt idx="7">
                  <c:v>4Q</c:v>
                </c:pt>
                <c:pt idx="8">
                  <c:v>1Q</c:v>
                </c:pt>
              </c:strCache>
            </c:strRef>
          </c:cat>
          <c:val>
            <c:numRef>
              <c:f>List1!$B$2:$B$10</c:f>
              <c:numCache>
                <c:formatCode>#,##0</c:formatCode>
                <c:ptCount val="9"/>
                <c:pt idx="0">
                  <c:v>70.70324144655001</c:v>
                </c:pt>
                <c:pt idx="1">
                  <c:v>48.820014426489998</c:v>
                </c:pt>
                <c:pt idx="2">
                  <c:v>24.319518976019999</c:v>
                </c:pt>
                <c:pt idx="3">
                  <c:v>19.44659920746</c:v>
                </c:pt>
                <c:pt idx="4">
                  <c:v>24.323943800669998</c:v>
                </c:pt>
                <c:pt idx="5">
                  <c:v>33.422426892840001</c:v>
                </c:pt>
                <c:pt idx="6">
                  <c:v>35.948332482639998</c:v>
                </c:pt>
                <c:pt idx="7">
                  <c:v>43</c:v>
                </c:pt>
                <c:pt idx="8" formatCode="#\ ##0.0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55A-493C-837A-5A9529084D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098510159"/>
        <c:axId val="1549973535"/>
      </c:barChart>
      <c:lineChart>
        <c:grouping val="standard"/>
        <c:varyColors val="0"/>
        <c:ser>
          <c:idx val="1"/>
          <c:order val="1"/>
          <c:tx>
            <c:strRef>
              <c:f>List1!$C$1</c:f>
              <c:strCache>
                <c:ptCount val="1"/>
                <c:pt idx="0">
                  <c:v>Sazba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0752498530276314E-2"/>
                  <c:y val="5.2722296019604806E-2"/>
                </c:manualLayout>
              </c:layout>
              <c:spPr>
                <a:xfrm>
                  <a:off x="229522" y="1684554"/>
                  <a:ext cx="735919" cy="361872"/>
                </a:xfrm>
                <a:solidFill>
                  <a:srgbClr val="82B800"/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>
                        <a:gd name="adj" fmla="val 16319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6.8132131631694182E-2"/>
                      <c:h val="9.073141647348131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455A-493C-837A-5A9529084D5E}"/>
                </c:ext>
              </c:extLst>
            </c:dLbl>
            <c:numFmt formatCode="#,##0.00\ 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List1!$A$2:$A$10</c:f>
              <c:strCache>
                <c:ptCount val="9"/>
                <c:pt idx="0">
                  <c:v>1Q</c:v>
                </c:pt>
                <c:pt idx="1">
                  <c:v>2Q</c:v>
                </c:pt>
                <c:pt idx="2">
                  <c:v>3Q</c:v>
                </c:pt>
                <c:pt idx="3">
                  <c:v>4Q</c:v>
                </c:pt>
                <c:pt idx="4">
                  <c:v>1Q</c:v>
                </c:pt>
                <c:pt idx="5">
                  <c:v>2Q</c:v>
                </c:pt>
                <c:pt idx="6">
                  <c:v>3Q</c:v>
                </c:pt>
                <c:pt idx="7">
                  <c:v>4Q</c:v>
                </c:pt>
                <c:pt idx="8">
                  <c:v>1Q</c:v>
                </c:pt>
              </c:strCache>
            </c:strRef>
          </c:cat>
          <c:val>
            <c:numRef>
              <c:f>List1!$C$2:$C$10</c:f>
              <c:numCache>
                <c:formatCode>0.00"%"</c:formatCode>
                <c:ptCount val="9"/>
                <c:pt idx="0">
                  <c:v>3.8053671189170823</c:v>
                </c:pt>
                <c:pt idx="1">
                  <c:v>4.6837336850676943</c:v>
                </c:pt>
                <c:pt idx="2">
                  <c:v>5.6495773476076261</c:v>
                </c:pt>
                <c:pt idx="3">
                  <c:v>5.9344865443790358</c:v>
                </c:pt>
                <c:pt idx="4">
                  <c:v>5.887862746602627</c:v>
                </c:pt>
                <c:pt idx="5">
                  <c:v>5.8818631025892874</c:v>
                </c:pt>
                <c:pt idx="6">
                  <c:v>5.7719271088930055</c:v>
                </c:pt>
                <c:pt idx="7">
                  <c:v>5.67</c:v>
                </c:pt>
                <c:pt idx="8">
                  <c:v>5.33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455A-493C-837A-5A9529084D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2546783"/>
        <c:axId val="402231023"/>
      </c:lineChart>
      <c:catAx>
        <c:axId val="2098510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pPr>
            <a:endParaRPr lang="cs-CZ"/>
          </a:p>
        </c:txPr>
        <c:crossAx val="1549973535"/>
        <c:crosses val="autoZero"/>
        <c:auto val="1"/>
        <c:lblAlgn val="ctr"/>
        <c:lblOffset val="0"/>
        <c:noMultiLvlLbl val="1"/>
      </c:catAx>
      <c:valAx>
        <c:axId val="1549973535"/>
        <c:scaling>
          <c:orientation val="minMax"/>
          <c:max val="75"/>
          <c:min val="0"/>
        </c:scaling>
        <c:delete val="0"/>
        <c:axPos val="l"/>
        <c:numFmt formatCode="#,##0" sourceLinked="0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98510159"/>
        <c:crosses val="autoZero"/>
        <c:crossBetween val="between"/>
        <c:majorUnit val="10"/>
      </c:valAx>
      <c:valAx>
        <c:axId val="402231023"/>
        <c:scaling>
          <c:orientation val="minMax"/>
        </c:scaling>
        <c:delete val="0"/>
        <c:axPos val="r"/>
        <c:numFmt formatCode="0\ &quot;%&quot;" sourceLinked="0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52546783"/>
        <c:crosses val="max"/>
        <c:crossBetween val="between"/>
      </c:valAx>
      <c:catAx>
        <c:axId val="205254678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0223102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8.4104435579676064E-4"/>
          <c:w val="0.99963356432297812"/>
          <c:h val="0.89096204474860297"/>
        </c:manualLayout>
      </c:layout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Sazba</c:v>
                </c:pt>
              </c:strCache>
            </c:strRef>
          </c:tx>
          <c:spPr>
            <a:ln w="412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C5-4EF2-90B0-25BA44CC786C}"/>
                </c:ext>
              </c:extLst>
            </c:dLbl>
            <c:dLbl>
              <c:idx val="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C5-4EF2-90B0-25BA44CC786C}"/>
                </c:ext>
              </c:extLst>
            </c:dLbl>
            <c:dLbl>
              <c:idx val="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AC5-4EF2-90B0-25BA44CC786C}"/>
                </c:ext>
              </c:extLst>
            </c:dLbl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C5-4EF2-90B0-25BA44CC786C}"/>
                </c:ext>
              </c:extLst>
            </c:dLbl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AC5-4EF2-90B0-25BA44CC786C}"/>
                </c:ext>
              </c:extLst>
            </c:dLbl>
            <c:dLbl>
              <c:idx val="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AC5-4EF2-90B0-25BA44CC786C}"/>
                </c:ext>
              </c:extLst>
            </c:dLbl>
            <c:dLbl>
              <c:idx val="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AC5-4EF2-90B0-25BA44CC786C}"/>
                </c:ext>
              </c:extLst>
            </c:dLbl>
            <c:dLbl>
              <c:idx val="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AC5-4EF2-90B0-25BA44CC786C}"/>
                </c:ext>
              </c:extLst>
            </c:dLbl>
            <c:dLbl>
              <c:idx val="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AC5-4EF2-90B0-25BA44CC786C}"/>
                </c:ext>
              </c:extLst>
            </c:dLbl>
            <c:numFmt formatCode="#,##0\ &quot;Kč&quot;" sourceLinked="0"/>
            <c:spPr>
              <a:solidFill>
                <a:schemeClr val="bg1">
                  <a:alpha val="70000"/>
                </a:scheme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54000" tIns="0" rIns="54000" bIns="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List1!$A$2:$A$10</c:f>
              <c:strCache>
                <c:ptCount val="9"/>
                <c:pt idx="0">
                  <c:v>1Q</c:v>
                </c:pt>
                <c:pt idx="1">
                  <c:v>2Q</c:v>
                </c:pt>
                <c:pt idx="2">
                  <c:v>3Q</c:v>
                </c:pt>
                <c:pt idx="3">
                  <c:v>4Q</c:v>
                </c:pt>
                <c:pt idx="4">
                  <c:v>1Q</c:v>
                </c:pt>
                <c:pt idx="5">
                  <c:v>2Q</c:v>
                </c:pt>
                <c:pt idx="6">
                  <c:v>3Q</c:v>
                </c:pt>
                <c:pt idx="7">
                  <c:v>4Q</c:v>
                </c:pt>
                <c:pt idx="8">
                  <c:v>1Q</c:v>
                </c:pt>
              </c:strCache>
            </c:strRef>
          </c:cat>
          <c:val>
            <c:numRef>
              <c:f>List1!$B$2:$B$10</c:f>
              <c:numCache>
                <c:formatCode>#,##0</c:formatCode>
                <c:ptCount val="9"/>
                <c:pt idx="0">
                  <c:v>3221009.9907208439</c:v>
                </c:pt>
                <c:pt idx="1">
                  <c:v>2926140.4941161172</c:v>
                </c:pt>
                <c:pt idx="2">
                  <c:v>2811168.4091196959</c:v>
                </c:pt>
                <c:pt idx="3">
                  <c:v>2758636.9465413648</c:v>
                </c:pt>
                <c:pt idx="4">
                  <c:v>2769899.26713948</c:v>
                </c:pt>
                <c:pt idx="5">
                  <c:v>2891072.4587364825</c:v>
                </c:pt>
                <c:pt idx="6">
                  <c:v>3025193.5751154576</c:v>
                </c:pt>
                <c:pt idx="7">
                  <c:v>3128320</c:v>
                </c:pt>
                <c:pt idx="8">
                  <c:v>3272532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6AC5-4EF2-90B0-25BA44CC78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8510159"/>
        <c:axId val="1549973535"/>
      </c:lineChart>
      <c:catAx>
        <c:axId val="2098510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pPr>
            <a:endParaRPr lang="cs-CZ"/>
          </a:p>
        </c:txPr>
        <c:crossAx val="1549973535"/>
        <c:crosses val="autoZero"/>
        <c:auto val="1"/>
        <c:lblAlgn val="ctr"/>
        <c:lblOffset val="0"/>
        <c:noMultiLvlLbl val="1"/>
      </c:catAx>
      <c:valAx>
        <c:axId val="1549973535"/>
        <c:scaling>
          <c:orientation val="minMax"/>
          <c:max val="4000000"/>
          <c:min val="2000000"/>
        </c:scaling>
        <c:delete val="1"/>
        <c:axPos val="l"/>
        <c:numFmt formatCode="#,##0" sourceLinked="0"/>
        <c:majorTickMark val="out"/>
        <c:minorTickMark val="none"/>
        <c:tickLblPos val="nextTo"/>
        <c:crossAx val="2098510159"/>
        <c:crosses val="autoZero"/>
        <c:crossBetween val="between"/>
        <c:majorUnit val="200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3FA4_C837D95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059811E-ACEA-4955-A418-4CC2E3F55180}" authorId="{D91B387C-086E-9206-77E0-5AE692E7A7A6}" status="resolved" created="2024-04-15T07:02:45.580" complete="100000">
    <pc:sldMkLst xmlns:pc="http://schemas.microsoft.com/office/powerpoint/2013/main/command">
      <pc:docMk/>
      <pc:sldMk cId="3359103322" sldId="16292"/>
    </pc:sldMkLst>
    <p188:replyLst>
      <p188:reply id="{43B75874-D250-47D5-82A9-1B0C6C5F46F2}" authorId="{D91B387C-086E-9206-77E0-5AE692E7A7A6}" created="2024-04-15T07:05:38.461">
        <p188:txBody>
          <a:bodyPr/>
          <a:lstStyle/>
          <a:p>
            <a:r>
              <a:rPr lang="cs-CZ"/>
              <a:t>Prosím zároveň o přidání 1Q 2024, kde bude v grafu číslo - 3 272 532 Kč</a:t>
            </a:r>
          </a:p>
        </p188:txBody>
      </p188:reply>
    </p188:replyLst>
    <p188:txBody>
      <a:bodyPr/>
      <a:lstStyle/>
      <a:p>
        <a:r>
          <a:rPr lang="cs-CZ"/>
          <a:t>U 4Q už nebude hvězdička a doplníme tam již známé číslo, a to 3 128 320 Kč.</a:t>
        </a:r>
      </a:p>
    </p188:txBody>
  </p188:cm>
</p188:cmLst>
</file>

<file path=ppt/comments/modernComment_3FEB_EF4D736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AF2E0B4-43C4-4B2F-AA89-A4314B2FD2E9}" authorId="{D91B387C-086E-9206-77E0-5AE692E7A7A6}" status="resolved" created="2024-04-15T06:56:43.697" complete="100000">
    <pc:sldMkLst xmlns:pc="http://schemas.microsoft.com/office/powerpoint/2013/main/command">
      <pc:docMk/>
      <pc:sldMk cId="4014830447" sldId="16363"/>
    </pc:sldMkLst>
    <p188:replyLst>
      <p188:reply id="{EF71A4C9-AD7A-4E6D-89DD-625A8D46449A}" authorId="{D91B387C-086E-9206-77E0-5AE692E7A7A6}" created="2024-04-15T07:21:40.027">
        <p188:txBody>
          <a:bodyPr/>
          <a:lstStyle/>
          <a:p>
            <a:r>
              <a:rPr lang="cs-CZ"/>
              <a:t>- na zelené lince bude za 4Q číslo 5,67 % (průměrná úroková sazba)</a:t>
            </a:r>
          </a:p>
        </p188:txBody>
      </p188:reply>
    </p188:replyLst>
    <p188:txBody>
      <a:bodyPr/>
      <a:lstStyle/>
      <a:p>
        <a:r>
          <a:rPr lang="cs-CZ"/>
          <a:t>4Q už bude bez hvězdičky a nahradíme již známým číslem
-&gt; bude tam v modrém grafu číslo 43</a:t>
        </a:r>
      </a:p>
    </p188:txBody>
  </p188:cm>
  <p188:cm id="{AC8233B2-B038-4C46-B600-9B1DF339ED51}" authorId="{D91B387C-086E-9206-77E0-5AE692E7A7A6}" status="resolved" created="2024-04-15T06:57:37.381" complete="100000">
    <pc:sldMkLst xmlns:pc="http://schemas.microsoft.com/office/powerpoint/2013/main/command">
      <pc:docMk/>
      <pc:sldMk cId="4014830447" sldId="16363"/>
    </pc:sldMkLst>
    <p188:txBody>
      <a:bodyPr/>
      <a:lstStyle/>
      <a:p>
        <a:r>
          <a:rPr lang="cs-CZ"/>
          <a:t>Prosím zároveň přidat i 1Q 2024, kde bude v modré části číslo 44</a:t>
        </a:r>
      </a:p>
    </p188:txBody>
  </p188:cm>
  <p188:cm id="{51F12D02-A78D-4D7B-8B32-F94BBEE9715D}" authorId="{D91B387C-086E-9206-77E0-5AE692E7A7A6}" status="resolved" created="2024-04-15T07:00:26.276" complete="100000">
    <pc:sldMkLst xmlns:pc="http://schemas.microsoft.com/office/powerpoint/2013/main/command">
      <pc:docMk/>
      <pc:sldMk cId="4014830447" sldId="16363"/>
    </pc:sldMkLst>
    <p188:txBody>
      <a:bodyPr/>
      <a:lstStyle/>
      <a:p>
        <a:r>
          <a:rPr lang="cs-CZ"/>
          <a:t>zelená linka - 1Q 2024 bude číslo 5, 33 %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Source Sans Pro" panose="020B0503030403020204" pitchFamily="34" charset="-18"/>
              </a:defRPr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Source Sans Pro" panose="020B0503030403020204" pitchFamily="34" charset="-18"/>
              </a:defRPr>
            </a:lvl1pPr>
          </a:lstStyle>
          <a:p>
            <a:fld id="{CA4C6B7A-8345-4C5C-9157-2D72D60A3C39}" type="datetimeFigureOut">
              <a:rPr lang="cs-CZ" smtClean="0"/>
              <a:pPr/>
              <a:t>17.04.2024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Source Sans Pro" panose="020B0503030403020204" pitchFamily="34" charset="-18"/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Source Sans Pro" panose="020B0503030403020204" pitchFamily="34" charset="-18"/>
              </a:defRPr>
            </a:lvl1pPr>
          </a:lstStyle>
          <a:p>
            <a:fld id="{4EF8B987-58CE-42C3-9099-7E768A58F1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9620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ource Sans Pro" panose="020B0503030403020204" pitchFamily="34" charset="-18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ource Sans Pro" panose="020B0503030403020204" pitchFamily="34" charset="-18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ource Sans Pro" panose="020B0503030403020204" pitchFamily="34" charset="-18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ource Sans Pro" panose="020B0503030403020204" pitchFamily="34" charset="-18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ource Sans Pro" panose="020B0503030403020204" pitchFamily="34" charset="-1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F8B987-58CE-42C3-9099-7E768A58F128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4081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F8B987-58CE-42C3-9099-7E768A58F128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0462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F8B987-58CE-42C3-9099-7E768A58F128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6049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EEE067-5035-474A-9A1D-D4F1E636F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2F406F-6980-4CC3-A42A-9AAA94F6E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8FFCC75-0997-4157-867A-6EC70CC38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F9C9F-5F6C-4C96-9992-E85F0A521AF7}" type="datetime1">
              <a:rPr lang="cs-CZ" smtClean="0"/>
              <a:t>17.04.2024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EE43AEB-19C0-4383-B2B9-F6775BC51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7BDE90A-F1A9-4772-BDA1-64DAC2F1F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8277-6857-4695-90D2-86135211B3C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063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 / modré pozadí">
    <p:bg>
      <p:bgPr>
        <a:solidFill>
          <a:srgbClr val="F8F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EEE067-5035-474A-9A1D-D4F1E636F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2F406F-6980-4CC3-A42A-9AAA94F6E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D586E18-095E-495F-90F2-132AC1557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43DBA-E6D6-44E4-9CD6-6790477D5877}" type="datetime1">
              <a:rPr lang="cs-CZ" smtClean="0"/>
              <a:t>17.04.2024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7CF6A12-1E7D-447A-91F0-AE1D2D452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EE8C86A-9033-4B61-90BD-BC82A9241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8277-6857-4695-90D2-86135211B3C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960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087F3C0-9450-4145-9381-8FBE649A7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08FC-CB28-4FF6-A5F6-41833DED83BF}" type="datetime1">
              <a:rPr lang="cs-CZ" smtClean="0"/>
              <a:t>17.04.2024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81C83F1-7752-44E3-944A-AAAFE2790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69EF5C5-E8D8-4372-8E11-37EFD1B3D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8277-6857-4695-90D2-86135211B3C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8F7DA24-5792-4AFF-B870-E931D0570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77936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 / modré pozadí">
    <p:bg>
      <p:bgPr>
        <a:solidFill>
          <a:srgbClr val="F8F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>
            <a:extLst>
              <a:ext uri="{FF2B5EF4-FFF2-40B4-BE49-F238E27FC236}">
                <a16:creationId xmlns:a16="http://schemas.microsoft.com/office/drawing/2014/main" id="{90686FF2-7C95-4B56-AC6C-45D676128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0" name="Zástupný symbol pro datum 9">
            <a:extLst>
              <a:ext uri="{FF2B5EF4-FFF2-40B4-BE49-F238E27FC236}">
                <a16:creationId xmlns:a16="http://schemas.microsoft.com/office/drawing/2014/main" id="{324F8A5F-AEF9-42D7-BB53-87D2D8F07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CAA5-E8EB-4DBB-8EA2-3A91B8BC7C40}" type="datetime1">
              <a:rPr lang="cs-CZ" smtClean="0"/>
              <a:t>17.04.2024</a:t>
            </a:fld>
            <a:endParaRPr lang="cs-CZ"/>
          </a:p>
        </p:txBody>
      </p:sp>
      <p:sp>
        <p:nvSpPr>
          <p:cNvPr id="11" name="Zástupný symbol pro zápatí 10">
            <a:extLst>
              <a:ext uri="{FF2B5EF4-FFF2-40B4-BE49-F238E27FC236}">
                <a16:creationId xmlns:a16="http://schemas.microsoft.com/office/drawing/2014/main" id="{71D4F0DE-C38B-42E6-9A09-C0FA90C13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GB"/>
          </a:p>
        </p:txBody>
      </p:sp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308D8500-92DF-4131-895F-A832B6F89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8277-6857-4695-90D2-86135211B3C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781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87E9C80-907A-4765-972B-34B37828E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60B0-E41A-499E-91F3-356FF7B7C8BD}" type="datetime1">
              <a:rPr lang="cs-CZ" smtClean="0"/>
              <a:t>17.04.2024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17EDF4D-4598-4CFD-A70A-488EF1177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B260D8D-454F-4AAE-867D-42B71CFAD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8277-6857-4695-90D2-86135211B3C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415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 / modré pozadí">
    <p:bg>
      <p:bgPr>
        <a:solidFill>
          <a:srgbClr val="F8F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B545215-4E40-45FC-A4E8-CB2193F9D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386A-5912-482D-9AE6-18C7EBC1FB2C}" type="datetime1">
              <a:rPr lang="cs-CZ" smtClean="0"/>
              <a:t>17.04.2024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99A5A3A-B6AA-40A7-B5AA-9C8BD6E0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4B26271-A0CE-4587-ADCE-2921FABC1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8277-6857-4695-90D2-86135211B3C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82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Název a 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názvu"/>
          <p:cNvSpPr txBox="1">
            <a:spLocks noGrp="1"/>
          </p:cNvSpPr>
          <p:nvPr>
            <p:ph type="title"/>
          </p:nvPr>
        </p:nvSpPr>
        <p:spPr>
          <a:xfrm>
            <a:off x="4157167" y="2064793"/>
            <a:ext cx="7427417" cy="498598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r>
              <a:t>Text názvu</a:t>
            </a:r>
          </a:p>
        </p:txBody>
      </p:sp>
      <p:sp>
        <p:nvSpPr>
          <p:cNvPr id="1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" name="DocumentMarking.CMark0">
            <a:extLst>
              <a:ext uri="{FF2B5EF4-FFF2-40B4-BE49-F238E27FC236}">
                <a16:creationId xmlns:a16="http://schemas.microsoft.com/office/drawing/2014/main" id="{46B616B9-15CA-EF7B-93C2-A4438906FD53}"/>
              </a:ext>
            </a:extLst>
          </p:cNvPr>
          <p:cNvSpPr txBox="1"/>
          <p:nvPr userDrawn="1"/>
        </p:nvSpPr>
        <p:spPr>
          <a:xfrm>
            <a:off x="11679237" y="6614160"/>
            <a:ext cx="512763" cy="24384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algn="l" defTabSz="914400" rtl="0" eaLnBrk="1" latinLnBrk="0" hangingPunct="1">
              <a:buFontTx/>
              <a:buNone/>
              <a:tabLst>
                <a:tab pos="1080000" algn="l"/>
              </a:tabLst>
            </a:pPr>
            <a:r>
              <a:rPr lang="cs-CZ" sz="1000" b="0" i="0">
                <a:solidFill>
                  <a:srgbClr val="000000"/>
                </a:solidFill>
                <a:latin typeface="Arial" panose="020B0604020202020204" pitchFamily="34" charset="0"/>
              </a:rPr>
              <a:t>Důvěrné</a:t>
            </a:r>
          </a:p>
          <a:p>
            <a:pPr marL="0" algn="l" defTabSz="914400" rtl="0" eaLnBrk="1" latinLnBrk="0" hangingPunct="1">
              <a:buFontTx/>
              <a:buNone/>
              <a:tabLst>
                <a:tab pos="1080000" algn="l"/>
              </a:tabLst>
            </a:pPr>
            <a:r>
              <a:rPr lang="cs-CZ" sz="600" b="0" i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 b="0" i="0" dirty="0" err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46386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ý (kopie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862871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C6DE966-D706-45A1-842E-D93083CC0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546045"/>
            <a:ext cx="10801351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7293F1F-18F0-4CB3-9CA3-D52B67921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304925"/>
            <a:ext cx="10801350" cy="49688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672957-7156-456B-ABEF-E1169BFAA0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11838" y="6461967"/>
            <a:ext cx="27432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68AC5-50FF-443B-B917-C08224D00822}" type="datetime1">
              <a:rPr lang="cs-CZ" smtClean="0"/>
              <a:t>17.04.2024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62890CE-0CA5-4CDA-B442-4DA3A12B48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5" y="6461967"/>
            <a:ext cx="4918075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algn="l"/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726F1E-348C-49A4-A39E-A02B4AC642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475" y="6461967"/>
            <a:ext cx="27432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18277-6857-4695-90D2-86135211B3C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EDE0174-034A-D1AD-C848-7037EB1F7F89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941187" y="190500"/>
            <a:ext cx="3381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cs-CZ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</a:t>
            </a:r>
          </a:p>
        </p:txBody>
      </p:sp>
      <p:sp>
        <p:nvSpPr>
          <p:cNvPr id="7" name="DocumentMarking.CMark0">
            <a:extLst>
              <a:ext uri="{FF2B5EF4-FFF2-40B4-BE49-F238E27FC236}">
                <a16:creationId xmlns:a16="http://schemas.microsoft.com/office/drawing/2014/main" id="{EAFC6043-A353-B46E-9816-7021DA3E3368}"/>
              </a:ext>
            </a:extLst>
          </p:cNvPr>
          <p:cNvSpPr txBox="1"/>
          <p:nvPr userDrawn="1"/>
        </p:nvSpPr>
        <p:spPr>
          <a:xfrm>
            <a:off x="11679237" y="6614160"/>
            <a:ext cx="512763" cy="24384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algn="l" defTabSz="914400" rtl="0" eaLnBrk="1" latinLnBrk="0" hangingPunct="1">
              <a:buFontTx/>
              <a:buNone/>
              <a:tabLst>
                <a:tab pos="1080000" algn="l"/>
              </a:tabLst>
            </a:pPr>
            <a:r>
              <a:rPr lang="cs-CZ" sz="1000" b="0" i="0">
                <a:solidFill>
                  <a:srgbClr val="000000"/>
                </a:solidFill>
                <a:latin typeface="Arial" panose="020B0604020202020204" pitchFamily="34" charset="0"/>
              </a:rPr>
              <a:t>Důvěrné</a:t>
            </a:r>
          </a:p>
          <a:p>
            <a:pPr marL="0" algn="l" defTabSz="914400" rtl="0" eaLnBrk="1" latinLnBrk="0" hangingPunct="1">
              <a:buFontTx/>
              <a:buNone/>
              <a:tabLst>
                <a:tab pos="1080000" algn="l"/>
              </a:tabLst>
            </a:pPr>
            <a:r>
              <a:rPr lang="cs-CZ" sz="600" b="0" i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 b="0" i="0" dirty="0" err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693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4" r:id="rId3"/>
    <p:sldLayoutId id="2147483657" r:id="rId4"/>
    <p:sldLayoutId id="2147483655" r:id="rId5"/>
    <p:sldLayoutId id="2147483661" r:id="rId6"/>
    <p:sldLayoutId id="2147483662" r:id="rId7"/>
    <p:sldLayoutId id="2147483684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pos="7242" userDrawn="1">
          <p15:clr>
            <a:srgbClr val="F26B43"/>
          </p15:clr>
        </p15:guide>
        <p15:guide id="3" orient="horz" pos="822" userDrawn="1">
          <p15:clr>
            <a:srgbClr val="F26B43"/>
          </p15:clr>
        </p15:guide>
        <p15:guide id="4" orient="horz" pos="39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hyperlink" Target="https://www.figma.com/proto/rSiXdvb2pPnUM1NYNAuCDO/Digital-Home-Purchase---Option-3-Kat?page-id=0%3A1&amp;type=design&amp;node-id=281-21122&amp;viewport=-1751%2C1325%2C0.63&amp;t=VF54xAaBAChL3slr-1&amp;scaling=min-zoom&amp;starting-point-node-id=281%3A21122&amp;mode=design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chart" Target="../charts/chart1.xml"/><Relationship Id="rId5" Type="http://schemas.openxmlformats.org/officeDocument/2006/relationships/image" Target="../media/image5.jpeg"/><Relationship Id="rId4" Type="http://schemas.microsoft.com/office/2018/10/relationships/comments" Target="../comments/modernComment_3FEB_EF4D736F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3FA4_C837D95A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Nadpis 1">
            <a:extLst>
              <a:ext uri="{FF2B5EF4-FFF2-40B4-BE49-F238E27FC236}">
                <a16:creationId xmlns:a16="http://schemas.microsoft.com/office/drawing/2014/main" id="{1E64FF74-E323-4558-A9D1-9DE49E75A86A}"/>
              </a:ext>
            </a:extLst>
          </p:cNvPr>
          <p:cNvSpPr txBox="1">
            <a:spLocks/>
          </p:cNvSpPr>
          <p:nvPr/>
        </p:nvSpPr>
        <p:spPr>
          <a:xfrm>
            <a:off x="5697865" y="3168578"/>
            <a:ext cx="5387372" cy="1218795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400" dirty="0"/>
              <a:t>Setkání lídrů</a:t>
            </a:r>
            <a:br>
              <a:rPr lang="cs-CZ" sz="4400" dirty="0"/>
            </a:br>
            <a:r>
              <a:rPr lang="cs-CZ" sz="4400" dirty="0"/>
              <a:t>developmentu 2024</a:t>
            </a:r>
          </a:p>
        </p:txBody>
      </p:sp>
      <p:sp>
        <p:nvSpPr>
          <p:cNvPr id="32" name="Nadpis 1">
            <a:extLst>
              <a:ext uri="{FF2B5EF4-FFF2-40B4-BE49-F238E27FC236}">
                <a16:creationId xmlns:a16="http://schemas.microsoft.com/office/drawing/2014/main" id="{24B4A99D-6833-4018-A04B-60BBDDC4B4C1}"/>
              </a:ext>
            </a:extLst>
          </p:cNvPr>
          <p:cNvSpPr txBox="1">
            <a:spLocks/>
          </p:cNvSpPr>
          <p:nvPr/>
        </p:nvSpPr>
        <p:spPr>
          <a:xfrm>
            <a:off x="5708753" y="4747718"/>
            <a:ext cx="5787922" cy="745845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baseline="0">
                <a:solidFill>
                  <a:srgbClr val="00607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200"/>
              </a:spcAft>
            </a:pPr>
            <a:r>
              <a:rPr lang="cs-CZ" sz="2800" cap="none" dirty="0">
                <a:solidFill>
                  <a:schemeClr val="bg2"/>
                </a:solidFill>
                <a:latin typeface="+mn-lt"/>
              </a:rPr>
              <a:t>Miroslav Zetek </a:t>
            </a:r>
          </a:p>
          <a:p>
            <a:pPr>
              <a:spcAft>
                <a:spcPts val="200"/>
              </a:spcAft>
            </a:pPr>
            <a:r>
              <a:rPr lang="cs-CZ" sz="2400" b="0" cap="none" dirty="0">
                <a:solidFill>
                  <a:schemeClr val="bg2"/>
                </a:solidFill>
                <a:latin typeface="+mn-lt"/>
              </a:rPr>
              <a:t>18. 4. 202</a:t>
            </a:r>
            <a:r>
              <a:rPr lang="en-GB" sz="2400" b="0" cap="none" dirty="0">
                <a:solidFill>
                  <a:schemeClr val="bg2"/>
                </a:solidFill>
                <a:latin typeface="+mn-lt"/>
              </a:rPr>
              <a:t>4</a:t>
            </a:r>
            <a:endParaRPr lang="cs-CZ" sz="2400" b="0" cap="none" dirty="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10" name="uu">
            <a:extLst>
              <a:ext uri="{FF2B5EF4-FFF2-40B4-BE49-F238E27FC236}">
                <a16:creationId xmlns:a16="http://schemas.microsoft.com/office/drawing/2014/main" id="{83B6F4CB-7462-4396-A9C0-F975603C83ED}"/>
              </a:ext>
            </a:extLst>
          </p:cNvPr>
          <p:cNvCxnSpPr>
            <a:cxnSpLocks/>
          </p:cNvCxnSpPr>
          <p:nvPr/>
        </p:nvCxnSpPr>
        <p:spPr>
          <a:xfrm>
            <a:off x="5728417" y="4529445"/>
            <a:ext cx="275770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079CBF"/>
                </a:gs>
                <a:gs pos="100000">
                  <a:srgbClr val="84CAED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D4B46B70-A099-410F-A1FD-0D696DAE8C10}"/>
              </a:ext>
            </a:extLst>
          </p:cNvPr>
          <p:cNvSpPr txBox="1">
            <a:spLocks/>
          </p:cNvSpPr>
          <p:nvPr/>
        </p:nvSpPr>
        <p:spPr>
          <a:xfrm>
            <a:off x="695324" y="-1188413"/>
            <a:ext cx="4645933" cy="99719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Hosté a témata tiskové konference</a:t>
            </a:r>
            <a:endParaRPr lang="en-CZ" dirty="0"/>
          </a:p>
        </p:txBody>
      </p:sp>
      <p:pic>
        <p:nvPicPr>
          <p:cNvPr id="23" name="Grafický objekt 12">
            <a:extLst>
              <a:ext uri="{FF2B5EF4-FFF2-40B4-BE49-F238E27FC236}">
                <a16:creationId xmlns:a16="http://schemas.microsoft.com/office/drawing/2014/main" id="{D1C644A9-5D11-47F8-BDF0-113A1403D2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5777" y="641218"/>
            <a:ext cx="1405186" cy="1096142"/>
          </a:xfrm>
          <a:prstGeom prst="rect">
            <a:avLst/>
          </a:prstGeom>
        </p:spPr>
      </p:pic>
      <p:grpSp>
        <p:nvGrpSpPr>
          <p:cNvPr id="17" name="Skupina 16">
            <a:extLst>
              <a:ext uri="{FF2B5EF4-FFF2-40B4-BE49-F238E27FC236}">
                <a16:creationId xmlns:a16="http://schemas.microsoft.com/office/drawing/2014/main" id="{8A7154A2-4929-B2CA-87F6-C1321F99A904}"/>
              </a:ext>
            </a:extLst>
          </p:cNvPr>
          <p:cNvGrpSpPr/>
          <p:nvPr/>
        </p:nvGrpSpPr>
        <p:grpSpPr>
          <a:xfrm>
            <a:off x="-990600" y="440267"/>
            <a:ext cx="5926666" cy="6561666"/>
            <a:chOff x="-1159934" y="914400"/>
            <a:chExt cx="5926666" cy="6561666"/>
          </a:xfrm>
        </p:grpSpPr>
        <p:sp>
          <p:nvSpPr>
            <p:cNvPr id="16" name="Obdélník 15">
              <a:extLst>
                <a:ext uri="{FF2B5EF4-FFF2-40B4-BE49-F238E27FC236}">
                  <a16:creationId xmlns:a16="http://schemas.microsoft.com/office/drawing/2014/main" id="{3604C633-8C20-63D2-D182-D0E636913EE0}"/>
                </a:ext>
              </a:extLst>
            </p:cNvPr>
            <p:cNvSpPr/>
            <p:nvPr/>
          </p:nvSpPr>
          <p:spPr>
            <a:xfrm>
              <a:off x="336550" y="914400"/>
              <a:ext cx="4430182" cy="6561666"/>
            </a:xfrm>
            <a:prstGeom prst="rect">
              <a:avLst/>
            </a:prstGeom>
            <a:blipFill>
              <a:blip r:embed="rId5"/>
              <a:srcRect/>
              <a:stretch>
                <a:fillRect l="-124259" t="-42443" r="-9065" b="-103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/>
            </a:p>
          </p:txBody>
        </p:sp>
        <p:sp>
          <p:nvSpPr>
            <p:cNvPr id="7" name="Ovál 6">
              <a:extLst>
                <a:ext uri="{FF2B5EF4-FFF2-40B4-BE49-F238E27FC236}">
                  <a16:creationId xmlns:a16="http://schemas.microsoft.com/office/drawing/2014/main" id="{D29BA49B-A3E6-9104-8A7A-6FA96A81AD9F}"/>
                </a:ext>
              </a:extLst>
            </p:cNvPr>
            <p:cNvSpPr/>
            <p:nvPr/>
          </p:nvSpPr>
          <p:spPr>
            <a:xfrm>
              <a:off x="-1159934" y="1549400"/>
              <a:ext cx="5926666" cy="5926666"/>
            </a:xfrm>
            <a:prstGeom prst="ellipse">
              <a:avLst/>
            </a:prstGeom>
            <a:blipFill>
              <a:blip r:embed="rId6"/>
              <a:srcRect/>
              <a:stretch>
                <a:fillRect l="-67633" t="-57704" r="-6776" b="-114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/>
            </a:p>
          </p:txBody>
        </p:sp>
      </p:grpSp>
    </p:spTree>
    <p:extLst>
      <p:ext uri="{BB962C8B-B14F-4D97-AF65-F5344CB8AC3E}">
        <p14:creationId xmlns:p14="http://schemas.microsoft.com/office/powerpoint/2010/main" val="193961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">
            <a:extLst>
              <a:ext uri="{FF2B5EF4-FFF2-40B4-BE49-F238E27FC236}">
                <a16:creationId xmlns:a16="http://schemas.microsoft.com/office/drawing/2014/main" id="{89977700-8530-652D-7765-30FBDE73C4CF}"/>
              </a:ext>
            </a:extLst>
          </p:cNvPr>
          <p:cNvSpPr>
            <a:spLocks/>
          </p:cNvSpPr>
          <p:nvPr/>
        </p:nvSpPr>
        <p:spPr>
          <a:xfrm>
            <a:off x="695324" y="1685924"/>
            <a:ext cx="10800000" cy="4112195"/>
          </a:xfrm>
          <a:prstGeom prst="rect">
            <a:avLst/>
          </a:prstGeom>
          <a:blipFill>
            <a:blip r:embed="rId5">
              <a:alphaModFix amt="24000"/>
            </a:blip>
            <a:srcRect/>
            <a:stretch>
              <a:fillRect l="-7318" t="-40999" r="-2926" b="-2186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err="1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0DAB536-940E-FC23-9CC1-655167858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546045"/>
            <a:ext cx="10801351" cy="498598"/>
          </a:xfrm>
        </p:spPr>
        <p:txBody>
          <a:bodyPr/>
          <a:lstStyle/>
          <a:p>
            <a:r>
              <a:rPr lang="cs-CZ" dirty="0"/>
              <a:t>Trh od začátku roku 2023 roste</a:t>
            </a:r>
            <a:endParaRPr lang="en-GB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7094865-6B9C-32AA-3F3E-2214B6728B84}"/>
              </a:ext>
            </a:extLst>
          </p:cNvPr>
          <p:cNvSpPr txBox="1"/>
          <p:nvPr/>
        </p:nvSpPr>
        <p:spPr>
          <a:xfrm>
            <a:off x="695325" y="6273800"/>
            <a:ext cx="4959220" cy="16158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cs-CZ" sz="105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Zdroj: </a:t>
            </a:r>
            <a:r>
              <a:rPr lang="cs-CZ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hypoindex.cz, Hypomonitor, Asociace českých stavebních spořitelen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C026C6F-14FB-9BC9-2A8C-4DCB84A69F13}"/>
              </a:ext>
            </a:extLst>
          </p:cNvPr>
          <p:cNvSpPr txBox="1">
            <a:spLocks/>
          </p:cNvSpPr>
          <p:nvPr/>
        </p:nvSpPr>
        <p:spPr>
          <a:xfrm>
            <a:off x="695324" y="1160590"/>
            <a:ext cx="7162217" cy="28866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1800" dirty="0">
                <a:solidFill>
                  <a:schemeClr val="tx2"/>
                </a:solidFill>
              </a:rPr>
              <a:t>Objem hypotečních úvěrů v miliardách Kč </a:t>
            </a:r>
            <a:r>
              <a:rPr lang="cs-CZ" sz="1800" dirty="0">
                <a:solidFill>
                  <a:schemeClr val="accent1"/>
                </a:solidFill>
              </a:rPr>
              <a:t>a vývoj průměrné úrokové sazby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D2CCF23A-DE37-470F-5350-56F284CBBA01}"/>
              </a:ext>
            </a:extLst>
          </p:cNvPr>
          <p:cNvSpPr/>
          <p:nvPr/>
        </p:nvSpPr>
        <p:spPr>
          <a:xfrm>
            <a:off x="703498" y="1685924"/>
            <a:ext cx="4793659" cy="4112194"/>
          </a:xfrm>
          <a:prstGeom prst="rect">
            <a:avLst/>
          </a:prstGeom>
          <a:gradFill>
            <a:gsLst>
              <a:gs pos="0">
                <a:schemeClr val="tx2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>
                <a:solidFill>
                  <a:schemeClr val="bg2"/>
                </a:solidFill>
                <a:latin typeface="+mj-lt"/>
              </a:rPr>
              <a:t>2022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0B37CC40-2C71-36B9-2DA5-29CD0956B907}"/>
              </a:ext>
            </a:extLst>
          </p:cNvPr>
          <p:cNvSpPr/>
          <p:nvPr/>
        </p:nvSpPr>
        <p:spPr>
          <a:xfrm>
            <a:off x="5497158" y="1685923"/>
            <a:ext cx="4793658" cy="4112195"/>
          </a:xfrm>
          <a:prstGeom prst="rect">
            <a:avLst/>
          </a:prstGeom>
          <a:gradFill>
            <a:gsLst>
              <a:gs pos="0">
                <a:schemeClr val="tx2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>
                <a:solidFill>
                  <a:schemeClr val="bg2"/>
                </a:solidFill>
                <a:latin typeface="+mj-lt"/>
              </a:rPr>
              <a:t>2023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FCD5B68-9640-880D-A908-E888A7595558}"/>
              </a:ext>
            </a:extLst>
          </p:cNvPr>
          <p:cNvSpPr/>
          <p:nvPr/>
        </p:nvSpPr>
        <p:spPr>
          <a:xfrm>
            <a:off x="10290816" y="1685921"/>
            <a:ext cx="1205859" cy="4112193"/>
          </a:xfrm>
          <a:prstGeom prst="rect">
            <a:avLst/>
          </a:prstGeom>
          <a:gradFill>
            <a:gsLst>
              <a:gs pos="0">
                <a:schemeClr val="tx2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>
                <a:solidFill>
                  <a:schemeClr val="bg2"/>
                </a:solidFill>
                <a:latin typeface="+mj-lt"/>
              </a:rPr>
              <a:t>2024</a:t>
            </a:r>
          </a:p>
        </p:txBody>
      </p:sp>
      <p:graphicFrame>
        <p:nvGraphicFramePr>
          <p:cNvPr id="3" name="Zástupný obsah 6">
            <a:extLst>
              <a:ext uri="{FF2B5EF4-FFF2-40B4-BE49-F238E27FC236}">
                <a16:creationId xmlns:a16="http://schemas.microsoft.com/office/drawing/2014/main" id="{CF4407EE-1E2A-CEB9-216C-38E1BCE7AB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6834024"/>
              </p:ext>
            </p:extLst>
          </p:nvPr>
        </p:nvGraphicFramePr>
        <p:xfrm>
          <a:off x="703499" y="2269065"/>
          <a:ext cx="10801350" cy="3988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TextovéPole 9">
            <a:extLst>
              <a:ext uri="{FF2B5EF4-FFF2-40B4-BE49-F238E27FC236}">
                <a16:creationId xmlns:a16="http://schemas.microsoft.com/office/drawing/2014/main" id="{BC261841-09AA-D401-74AE-7B0EAB52083C}"/>
              </a:ext>
            </a:extLst>
          </p:cNvPr>
          <p:cNvSpPr txBox="1"/>
          <p:nvPr/>
        </p:nvSpPr>
        <p:spPr>
          <a:xfrm>
            <a:off x="3059519" y="3244334"/>
            <a:ext cx="61190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7"/>
              </a:rPr>
              <a:t>www.figma.com</a:t>
            </a:r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7509128-8632-C7D6-AB7C-7C2D421CAA17}"/>
              </a:ext>
            </a:extLst>
          </p:cNvPr>
          <p:cNvSpPr txBox="1"/>
          <p:nvPr/>
        </p:nvSpPr>
        <p:spPr>
          <a:xfrm>
            <a:off x="3059519" y="3244334"/>
            <a:ext cx="61190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7"/>
              </a:rPr>
              <a:t>www.figma.com</a:t>
            </a:r>
            <a:endParaRPr lang="cs-CZ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CC672BEC-7CD7-3107-EDE9-132BC81E0CD4}"/>
              </a:ext>
            </a:extLst>
          </p:cNvPr>
          <p:cNvSpPr/>
          <p:nvPr/>
        </p:nvSpPr>
        <p:spPr>
          <a:xfrm>
            <a:off x="11685181" y="6634716"/>
            <a:ext cx="506819" cy="127591"/>
          </a:xfrm>
          <a:prstGeom prst="rect">
            <a:avLst/>
          </a:prstGeom>
          <a:solidFill>
            <a:srgbClr val="F8F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err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483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4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0" name="Rectangle 1032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444785A-46BE-4C70-19C6-E3C5C578D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096" y="2281782"/>
            <a:ext cx="6068496" cy="360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B3017031-C04D-DE4F-4920-6C414D1F8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546045"/>
            <a:ext cx="10801351" cy="498598"/>
          </a:xfrm>
        </p:spPr>
        <p:txBody>
          <a:bodyPr/>
          <a:lstStyle/>
          <a:p>
            <a:r>
              <a:rPr lang="cs-CZ" dirty="0"/>
              <a:t>Delší úrokové sazby rostou</a:t>
            </a:r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53C015-1F03-AD99-7A72-2753E05D28B2}"/>
              </a:ext>
            </a:extLst>
          </p:cNvPr>
          <p:cNvSpPr txBox="1">
            <a:spLocks/>
          </p:cNvSpPr>
          <p:nvPr/>
        </p:nvSpPr>
        <p:spPr>
          <a:xfrm>
            <a:off x="695324" y="1160590"/>
            <a:ext cx="4892365" cy="28866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1800" dirty="0">
                <a:solidFill>
                  <a:schemeClr val="tx2"/>
                </a:solidFill>
              </a:rPr>
              <a:t>Vývoj tříletého a pětiletého </a:t>
            </a:r>
            <a:r>
              <a:rPr lang="cs-CZ" sz="1800" dirty="0" err="1">
                <a:solidFill>
                  <a:schemeClr val="tx2"/>
                </a:solidFill>
              </a:rPr>
              <a:t>SWAPu</a:t>
            </a:r>
            <a:r>
              <a:rPr lang="cs-CZ" sz="1800" dirty="0">
                <a:solidFill>
                  <a:schemeClr val="tx2"/>
                </a:solidFill>
              </a:rPr>
              <a:t> (zdroj Patria.cz)</a:t>
            </a:r>
            <a:endParaRPr lang="cs-CZ" sz="1800" dirty="0">
              <a:solidFill>
                <a:schemeClr val="accent1"/>
              </a:solidFill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7FA67656-9BF9-04C0-EF74-7554AF7A0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592" y="2399795"/>
            <a:ext cx="5670936" cy="336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55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CBDCA-22CD-7243-9B6B-82E81CD43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6100"/>
            <a:ext cx="10801350" cy="498598"/>
          </a:xfrm>
        </p:spPr>
        <p:txBody>
          <a:bodyPr/>
          <a:lstStyle/>
          <a:p>
            <a:r>
              <a:rPr lang="cs-CZ" dirty="0"/>
              <a:t>Od roku 2023 roste i průměrná výše hypotéky </a:t>
            </a:r>
            <a:endParaRPr lang="en-CZ" dirty="0">
              <a:highlight>
                <a:srgbClr val="FFFF00"/>
              </a:highlight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E5255BF4-CD71-D524-DC0A-CAA18874C979}"/>
              </a:ext>
            </a:extLst>
          </p:cNvPr>
          <p:cNvSpPr txBox="1"/>
          <p:nvPr/>
        </p:nvSpPr>
        <p:spPr>
          <a:xfrm>
            <a:off x="696242" y="6275388"/>
            <a:ext cx="2507990" cy="16158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cs-CZ" sz="105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Zdroj:</a:t>
            </a:r>
            <a:r>
              <a:rPr lang="cs-CZ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MMR</a:t>
            </a:r>
            <a:r>
              <a:rPr lang="en-GB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a ČSOB </a:t>
            </a:r>
            <a:endParaRPr lang="cs-CZ" sz="105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8BC9D45-7EEA-BEE2-9AD9-93A037A6D1C1}"/>
              </a:ext>
            </a:extLst>
          </p:cNvPr>
          <p:cNvSpPr txBox="1">
            <a:spLocks/>
          </p:cNvSpPr>
          <p:nvPr/>
        </p:nvSpPr>
        <p:spPr>
          <a:xfrm>
            <a:off x="695324" y="1160590"/>
            <a:ext cx="5788444" cy="28866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1800" dirty="0"/>
              <a:t>Průměrná výše hypotéky na českém trhu v letech 2022–2024</a:t>
            </a: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F4B664FC-1B1B-2461-72B9-34A7E1A767EA}"/>
              </a:ext>
            </a:extLst>
          </p:cNvPr>
          <p:cNvSpPr>
            <a:spLocks/>
          </p:cNvSpPr>
          <p:nvPr/>
        </p:nvSpPr>
        <p:spPr>
          <a:xfrm>
            <a:off x="705834" y="1685924"/>
            <a:ext cx="10782667" cy="4112195"/>
          </a:xfrm>
          <a:prstGeom prst="rect">
            <a:avLst/>
          </a:prstGeom>
          <a:blipFill>
            <a:blip r:embed="rId4">
              <a:alphaModFix amt="70000"/>
            </a:blip>
            <a:srcRect/>
            <a:stretch>
              <a:fillRect l="-7318" t="-40999" r="-2926" b="-2186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err="1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38150F13-291F-351D-541C-9F85C2C8D844}"/>
              </a:ext>
            </a:extLst>
          </p:cNvPr>
          <p:cNvSpPr/>
          <p:nvPr/>
        </p:nvSpPr>
        <p:spPr>
          <a:xfrm>
            <a:off x="703498" y="1685924"/>
            <a:ext cx="4793659" cy="4112194"/>
          </a:xfrm>
          <a:prstGeom prst="rect">
            <a:avLst/>
          </a:prstGeom>
          <a:gradFill>
            <a:gsLst>
              <a:gs pos="0">
                <a:schemeClr val="tx2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>
                <a:solidFill>
                  <a:schemeClr val="bg2"/>
                </a:solidFill>
                <a:latin typeface="+mj-lt"/>
              </a:rPr>
              <a:t>2022</a:t>
            </a: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9E457554-7FAD-A846-3A03-90D3767CEA35}"/>
              </a:ext>
            </a:extLst>
          </p:cNvPr>
          <p:cNvSpPr/>
          <p:nvPr/>
        </p:nvSpPr>
        <p:spPr>
          <a:xfrm>
            <a:off x="5497158" y="1685923"/>
            <a:ext cx="4793658" cy="4112195"/>
          </a:xfrm>
          <a:prstGeom prst="rect">
            <a:avLst/>
          </a:prstGeom>
          <a:gradFill>
            <a:gsLst>
              <a:gs pos="0">
                <a:schemeClr val="tx2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>
                <a:solidFill>
                  <a:schemeClr val="bg2"/>
                </a:solidFill>
                <a:latin typeface="+mj-lt"/>
              </a:rPr>
              <a:t>2023</a:t>
            </a: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AEB11C95-91BA-08B7-66E8-33DD874718F7}"/>
              </a:ext>
            </a:extLst>
          </p:cNvPr>
          <p:cNvSpPr/>
          <p:nvPr/>
        </p:nvSpPr>
        <p:spPr>
          <a:xfrm>
            <a:off x="10290816" y="1685921"/>
            <a:ext cx="1205859" cy="4112193"/>
          </a:xfrm>
          <a:prstGeom prst="rect">
            <a:avLst/>
          </a:prstGeom>
          <a:gradFill>
            <a:gsLst>
              <a:gs pos="0">
                <a:schemeClr val="tx2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>
                <a:solidFill>
                  <a:schemeClr val="bg2"/>
                </a:solidFill>
                <a:latin typeface="+mj-lt"/>
              </a:rPr>
              <a:t>2024</a:t>
            </a:r>
          </a:p>
        </p:txBody>
      </p:sp>
      <p:graphicFrame>
        <p:nvGraphicFramePr>
          <p:cNvPr id="25" name="Zástupný obsah 6">
            <a:extLst>
              <a:ext uri="{FF2B5EF4-FFF2-40B4-BE49-F238E27FC236}">
                <a16:creationId xmlns:a16="http://schemas.microsoft.com/office/drawing/2014/main" id="{D61A92BE-9025-8D26-0098-44A5B5E2BDED}"/>
              </a:ext>
            </a:extLst>
          </p:cNvPr>
          <p:cNvGraphicFramePr>
            <a:graphicFrameLocks/>
          </p:cNvGraphicFramePr>
          <p:nvPr/>
        </p:nvGraphicFramePr>
        <p:xfrm>
          <a:off x="703499" y="1685924"/>
          <a:ext cx="10801350" cy="4600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" name="Obdélník: se zakulacenými horními rohy 27">
            <a:extLst>
              <a:ext uri="{FF2B5EF4-FFF2-40B4-BE49-F238E27FC236}">
                <a16:creationId xmlns:a16="http://schemas.microsoft.com/office/drawing/2014/main" id="{2397D71E-C9BE-17A1-CBED-E370B5D4D844}"/>
              </a:ext>
            </a:extLst>
          </p:cNvPr>
          <p:cNvSpPr/>
          <p:nvPr/>
        </p:nvSpPr>
        <p:spPr>
          <a:xfrm>
            <a:off x="5680248" y="4415684"/>
            <a:ext cx="2165142" cy="1364792"/>
          </a:xfrm>
          <a:prstGeom prst="round2SameRect">
            <a:avLst>
              <a:gd name="adj1" fmla="val 11276"/>
              <a:gd name="adj2" fmla="val 0"/>
            </a:avLst>
          </a:prstGeom>
          <a:gradFill flip="none" rotWithShape="1">
            <a:gsLst>
              <a:gs pos="100000">
                <a:schemeClr val="tx2">
                  <a:alpha val="44000"/>
                </a:schemeClr>
              </a:gs>
              <a:gs pos="0">
                <a:schemeClr val="tx2">
                  <a:alpha val="62000"/>
                </a:schemeClr>
              </a:gs>
            </a:gsLst>
            <a:lin ang="0" scaled="1"/>
            <a:tileRect/>
          </a:gradFill>
        </p:spPr>
        <p:txBody>
          <a:bodyPr wrap="square" lIns="108000" tIns="54000" rIns="108000" bIns="3600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Průměrná hypotéka</a:t>
            </a:r>
            <a:b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</a:b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u skupiny ČSOB</a:t>
            </a:r>
            <a:b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</a:b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činila v roce 2023</a:t>
            </a:r>
            <a:b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</a:b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3,2 milionu Kč</a:t>
            </a:r>
          </a:p>
        </p:txBody>
      </p:sp>
      <p:sp>
        <p:nvSpPr>
          <p:cNvPr id="29" name="Obdélník: se zakulacenými horními rohy 28">
            <a:extLst>
              <a:ext uri="{FF2B5EF4-FFF2-40B4-BE49-F238E27FC236}">
                <a16:creationId xmlns:a16="http://schemas.microsoft.com/office/drawing/2014/main" id="{777E7FEC-D5CB-0A5C-5950-4CA01243EB41}"/>
              </a:ext>
            </a:extLst>
          </p:cNvPr>
          <p:cNvSpPr/>
          <p:nvPr/>
        </p:nvSpPr>
        <p:spPr>
          <a:xfrm>
            <a:off x="7939514" y="4415684"/>
            <a:ext cx="2165142" cy="1364792"/>
          </a:xfrm>
          <a:prstGeom prst="round2SameRect">
            <a:avLst>
              <a:gd name="adj1" fmla="val 11276"/>
              <a:gd name="adj2" fmla="val 0"/>
            </a:avLst>
          </a:prstGeom>
          <a:gradFill flip="none" rotWithShape="1">
            <a:gsLst>
              <a:gs pos="100000">
                <a:schemeClr val="tx2">
                  <a:alpha val="44000"/>
                </a:schemeClr>
              </a:gs>
              <a:gs pos="0">
                <a:schemeClr val="tx2">
                  <a:alpha val="62000"/>
                </a:schemeClr>
              </a:gs>
            </a:gsLst>
            <a:lin ang="0" scaled="1"/>
            <a:tileRect/>
          </a:gradFill>
        </p:spPr>
        <p:txBody>
          <a:bodyPr wrap="square" lIns="108000" tIns="54000" rIns="108000" bIns="36000" rtlCol="0">
            <a:noAutofit/>
          </a:bodyPr>
          <a:lstStyle/>
          <a:p>
            <a:r>
              <a:rPr lang="cs-CZ" sz="1600" dirty="0">
                <a:solidFill>
                  <a:prstClr val="white"/>
                </a:solidFill>
                <a:latin typeface="Source Sans Pro"/>
              </a:rPr>
              <a:t>Průměrná výše hypotečního úvěru na trhu v roce 2023 činila</a:t>
            </a:r>
            <a:br>
              <a:rPr lang="cs-CZ" sz="1600" dirty="0">
                <a:solidFill>
                  <a:prstClr val="white"/>
                </a:solidFill>
                <a:latin typeface="Source Sans Pro"/>
              </a:rPr>
            </a:br>
            <a:r>
              <a:rPr lang="cs-CZ" sz="2200" b="1" dirty="0">
                <a:solidFill>
                  <a:prstClr val="white"/>
                </a:solidFill>
                <a:latin typeface="Source Sans Pro"/>
              </a:rPr>
              <a:t>3 miliony Kč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2F391398-846F-3686-B8B1-CAE9A1A547DE}"/>
              </a:ext>
            </a:extLst>
          </p:cNvPr>
          <p:cNvSpPr/>
          <p:nvPr/>
        </p:nvSpPr>
        <p:spPr>
          <a:xfrm>
            <a:off x="11674549" y="6613451"/>
            <a:ext cx="517451" cy="148856"/>
          </a:xfrm>
          <a:prstGeom prst="rect">
            <a:avLst/>
          </a:prstGeom>
          <a:solidFill>
            <a:srgbClr val="F8F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err="1"/>
          </a:p>
        </p:txBody>
      </p:sp>
    </p:spTree>
    <p:extLst>
      <p:ext uri="{BB962C8B-B14F-4D97-AF65-F5344CB8AC3E}">
        <p14:creationId xmlns:p14="http://schemas.microsoft.com/office/powerpoint/2010/main" val="335910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heme/theme1.xml><?xml version="1.0" encoding="utf-8"?>
<a:theme xmlns:a="http://schemas.openxmlformats.org/drawingml/2006/main" name="Motiv Office">
  <a:themeElements>
    <a:clrScheme name="Vlastní 23">
      <a:dk1>
        <a:srgbClr val="3C3C3C"/>
      </a:dk1>
      <a:lt1>
        <a:sysClr val="window" lastClr="FFFFFF"/>
      </a:lt1>
      <a:dk2>
        <a:srgbClr val="0099CD"/>
      </a:dk2>
      <a:lt2>
        <a:srgbClr val="003366"/>
      </a:lt2>
      <a:accent1>
        <a:srgbClr val="82B800"/>
      </a:accent1>
      <a:accent2>
        <a:srgbClr val="FF6000"/>
      </a:accent2>
      <a:accent3>
        <a:srgbClr val="FACB17"/>
      </a:accent3>
      <a:accent4>
        <a:srgbClr val="8E2D33"/>
      </a:accent4>
      <a:accent5>
        <a:srgbClr val="B6005E"/>
      </a:accent5>
      <a:accent6>
        <a:srgbClr val="693393"/>
      </a:accent6>
      <a:hlink>
        <a:srgbClr val="0099CD"/>
      </a:hlink>
      <a:folHlink>
        <a:srgbClr val="003366"/>
      </a:folHlink>
    </a:clrScheme>
    <a:fontScheme name="Vlastní 62">
      <a:majorFont>
        <a:latin typeface="Museo 700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142</Words>
  <Application>Microsoft Office PowerPoint</Application>
  <PresentationFormat>Širokoúhlá obrazovka</PresentationFormat>
  <Paragraphs>35</Paragraphs>
  <Slides>4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9" baseType="lpstr">
      <vt:lpstr>Source Sans Pro</vt:lpstr>
      <vt:lpstr>Calibri</vt:lpstr>
      <vt:lpstr>Arial</vt:lpstr>
      <vt:lpstr>Museo 700</vt:lpstr>
      <vt:lpstr>Motiv Office</vt:lpstr>
      <vt:lpstr>Prezentace aplikace PowerPoint</vt:lpstr>
      <vt:lpstr>Trh od začátku roku 2023 roste</vt:lpstr>
      <vt:lpstr>Delší úrokové sazby rostou</vt:lpstr>
      <vt:lpstr>Od roku 2023 roste i průměrná výše hypotéky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Marek Hrkal</dc:creator>
  <cp:lastModifiedBy>ZETEK Miroslav</cp:lastModifiedBy>
  <cp:revision>16</cp:revision>
  <dcterms:created xsi:type="dcterms:W3CDTF">2021-12-20T12:55:00Z</dcterms:created>
  <dcterms:modified xsi:type="dcterms:W3CDTF">2024-04-17T12:13:43Z</dcterms:modified>
  <cp:category>Důvěrné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B-DocumentTagging.ClassificationMark.P00">
    <vt:lpwstr>&lt;ClassificationMark xmlns:xsi="http://www.w3.org/2001/XMLSchema-instance" xmlns:xsd="http://www.w3.org/2001/XMLSchema" margin="NaN" class="C2" owner="Marek Hrkal" position="BottomRight" marginX="0" marginY="0" classifiedOn="2024-01-10T10:54:32.168501</vt:lpwstr>
  </property>
  <property fmtid="{D5CDD505-2E9C-101B-9397-08002B2CF9AE}" pid="3" name="HB-DocumentTagging.ClassificationMark.P01">
    <vt:lpwstr>5+01:00" showPrintedBy="false" showPrintDate="false" language="cs" ApplicationVersion="Microsoft PowerPoint, 16.0" addinVersion="5.10.4.12" template="HB"&gt;&lt;history bulk="false" class="Důvěrné" code="C2" user="Zetek Miroslav" date="2024-01-10T10:54:32.</vt:lpwstr>
  </property>
  <property fmtid="{D5CDD505-2E9C-101B-9397-08002B2CF9AE}" pid="4" name="HB-DocumentTagging.ClassificationMark.P02">
    <vt:lpwstr>5343941+01:00" /&gt;&lt;recipients /&gt;&lt;documentOwners /&gt;&lt;/ClassificationMark&gt;</vt:lpwstr>
  </property>
  <property fmtid="{D5CDD505-2E9C-101B-9397-08002B2CF9AE}" pid="5" name="HB-DocumentTagging.ClassificationMark">
    <vt:lpwstr>￼PARTS:3</vt:lpwstr>
  </property>
  <property fmtid="{D5CDD505-2E9C-101B-9397-08002B2CF9AE}" pid="6" name="HB-DocumentClasification">
    <vt:lpwstr>Důvěrné</vt:lpwstr>
  </property>
  <property fmtid="{D5CDD505-2E9C-101B-9397-08002B2CF9AE}" pid="7" name="HB-DLP">
    <vt:lpwstr>HB-DLP:TAGConfidential</vt:lpwstr>
  </property>
  <property fmtid="{D5CDD505-2E9C-101B-9397-08002B2CF9AE}" pid="8" name="MSIP_Label_a5a63cc4-2ec6-44d2-91a5-2f2bdabdec44_Enabled">
    <vt:lpwstr>true</vt:lpwstr>
  </property>
  <property fmtid="{D5CDD505-2E9C-101B-9397-08002B2CF9AE}" pid="9" name="MSIP_Label_a5a63cc4-2ec6-44d2-91a5-2f2bdabdec44_SetDate">
    <vt:lpwstr>2024-04-16T11:38:39Z</vt:lpwstr>
  </property>
  <property fmtid="{D5CDD505-2E9C-101B-9397-08002B2CF9AE}" pid="10" name="MSIP_Label_a5a63cc4-2ec6-44d2-91a5-2f2bdabdec44_Method">
    <vt:lpwstr>Privileged</vt:lpwstr>
  </property>
  <property fmtid="{D5CDD505-2E9C-101B-9397-08002B2CF9AE}" pid="11" name="MSIP_Label_a5a63cc4-2ec6-44d2-91a5-2f2bdabdec44_Name">
    <vt:lpwstr>a5a63cc4-2ec6-44d2-91a5-2f2bdabdec44</vt:lpwstr>
  </property>
  <property fmtid="{D5CDD505-2E9C-101B-9397-08002B2CF9AE}" pid="12" name="MSIP_Label_a5a63cc4-2ec6-44d2-91a5-2f2bdabdec44_SiteId">
    <vt:lpwstr>64af2aee-7d6c-49ac-a409-192d3fee73b8</vt:lpwstr>
  </property>
  <property fmtid="{D5CDD505-2E9C-101B-9397-08002B2CF9AE}" pid="13" name="MSIP_Label_a5a63cc4-2ec6-44d2-91a5-2f2bdabdec44_ActionId">
    <vt:lpwstr>33b53762-3cee-477f-8dbf-8f30098d78e5</vt:lpwstr>
  </property>
  <property fmtid="{D5CDD505-2E9C-101B-9397-08002B2CF9AE}" pid="14" name="MSIP_Label_a5a63cc4-2ec6-44d2-91a5-2f2bdabdec44_ContentBits">
    <vt:lpwstr>1</vt:lpwstr>
  </property>
  <property fmtid="{D5CDD505-2E9C-101B-9397-08002B2CF9AE}" pid="15" name="ClassificationContentMarkingHeaderLocations">
    <vt:lpwstr>Motiv Office:8</vt:lpwstr>
  </property>
  <property fmtid="{D5CDD505-2E9C-101B-9397-08002B2CF9AE}" pid="16" name="ClassificationContentMarkingHeaderText">
    <vt:lpwstr>Public</vt:lpwstr>
  </property>
</Properties>
</file>