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63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0E35"/>
    <a:srgbClr val="179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67"/>
    <p:restoredTop sz="94760"/>
  </p:normalViewPr>
  <p:slideViewPr>
    <p:cSldViewPr snapToGrid="0">
      <p:cViewPr varScale="1">
        <p:scale>
          <a:sx n="78" d="100"/>
          <a:sy n="78" d="100"/>
        </p:scale>
        <p:origin x="11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103577-070B-8C0C-705B-F34CDA13A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DDBA88-C5FC-CD99-E176-D559C0273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124E5F-36A7-EC8C-9309-137AA373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58E59A-B47C-7174-8C05-C1171B75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58CBB6-F1D9-9426-B5D7-3D1C26E0F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595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D8734-21C5-3830-4DEC-0D9E8FCE3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75848A6-1BAA-5F36-F234-5FFD9142B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C42230-8CCE-F5BD-3B45-991FC2B3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E5D44D-43E9-E7B9-D971-D087662A6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2BDA78-D410-9FF7-86B6-0D6B8A1BC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06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F7461BD-AC4E-76FA-2D40-8DE141AFB1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9E5474F-14A6-F823-E3C8-E127A598C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4EBB74-FF4E-3139-E600-7957CDFB9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6C4584-8D24-0F09-C79A-24DDC730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222D7B-7464-2008-54FA-D362026A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131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2EA37C-D93E-19B9-1675-0FF8D38D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13051E-6AC5-FB6D-B5AA-F3C10BC4D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6CC1A3-AC91-4F55-F211-96CE490A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A8D1D0-82C1-321C-D512-587A50CBD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B0523A-BA1A-6118-70C1-4376FEB2F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46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B3BFC7-EB40-70B3-EC89-259EA11E8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576B0F-B611-D5AD-0A19-D4D31FF08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F7912E-6E25-1844-B9F6-DB28372F3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40C051-0C92-6261-3417-3574E507F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3BE03B-3F7A-DD4B-B68B-43E055AA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16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F7FBE-323C-66DF-2B79-69880B431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5B33D1-40B8-63C0-1FEB-F6F776FDA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ABA1D2-316F-C952-B721-30F548F42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A9D02C-6A20-503D-009D-06382166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FB89AE-14B0-9B68-1192-D979B5186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057211-E80C-97CA-C956-4BC664105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E4B40B-15BF-2DF1-5DD3-B982B0187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4773E7-24D8-B249-1700-7BD3E341D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2B4BFC8-4D16-07F3-BCEA-FFAD081CF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51C3FB6-2AF1-DF15-A255-A76BB227E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1C071E3-7FE2-7942-DECF-60A9E03D2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D3D120B-232D-712F-F76D-6A479B66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497D1AA-E01D-669C-05ED-FF4A6135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CF2970-46BB-85BC-83B5-1C6129BB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658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35AC4B-5E99-A258-5A3D-CC5E8F2C0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775C07A-5836-1188-7EC6-64C40C964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E5DF00-CFA7-09D1-6D79-A9C4180F7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F18D6FC-5F15-C243-0C2D-B33644D9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552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05890F1-785B-6212-326C-667DFE23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EBBC369-C768-84EA-6B24-950FA022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6657C1-BA2D-968E-E41C-965FF1E1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03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59F3F-1749-0FB1-0165-D305354D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49C899-7FD4-F458-399C-9B2420D1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9369049-373F-F9B6-72E8-2AF30369B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B65FEF-81F9-5658-4DB9-ED245906A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F007A0-628B-4AAA-D771-383E2E0B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EA27A8-B36C-1050-180C-E02DCCF6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418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2E7C6-E794-797D-1DA3-FDA140BB0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A538832-0E1D-8DDC-0818-17C9F5136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FA03B1-9A30-F0ED-968F-C408A7A26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7DE2244-55AA-DCF3-AE23-79CB459F4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0A76-A30D-2544-9C95-0A02DD0EF6C7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6BA460-71CA-F6F5-87C7-AFAB4D0D7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66845A-1FC9-B3F6-18B9-A03A9D22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16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50A57D2-B093-D9A9-F43E-86B3C7BD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A3F4BE-2E66-80DA-7ED3-4681CDF4D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CB1B3E-E612-48FA-D6EB-7F9EAFB556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F50A76-A30D-2544-9C95-0A02DD0EF6C7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1FB349-CCBD-0A49-BC2B-2213C1B6F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7AF12B-4C3B-C92A-5032-753BDFB74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E6E4D9-24C7-FA41-8DDA-6BA2F44975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26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Lidská tvář, oblečení, text, úsměv&#10;&#10;Popis byl vytvořen automaticky">
            <a:extLst>
              <a:ext uri="{FF2B5EF4-FFF2-40B4-BE49-F238E27FC236}">
                <a16:creationId xmlns:a16="http://schemas.microsoft.com/office/drawing/2014/main" id="{4E8F211D-F20D-FD09-67F6-A6471A1D1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86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, černá&#10;&#10;Popis byl vytvořen automaticky">
            <a:extLst>
              <a:ext uri="{FF2B5EF4-FFF2-40B4-BE49-F238E27FC236}">
                <a16:creationId xmlns:a16="http://schemas.microsoft.com/office/drawing/2014/main" id="{E9D1FC40-FA67-2686-E348-9FF6D7389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73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F0F531DD-8B73-6EE3-C058-CE2522BE0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354" y="3970453"/>
            <a:ext cx="10515600" cy="2269481"/>
          </a:xfrm>
        </p:spPr>
        <p:txBody>
          <a:bodyPr>
            <a:normAutofit fontScale="90000"/>
          </a:bodyPr>
          <a:lstStyle/>
          <a:p>
            <a:r>
              <a:rPr lang="cs-CZ" sz="8000" b="1" dirty="0">
                <a:solidFill>
                  <a:schemeClr val="bg1"/>
                </a:solidFill>
                <a:latin typeface="Aptos Display" panose="020B0004020202020204" pitchFamily="34" charset="0"/>
              </a:rPr>
              <a:t>Děkuji </a:t>
            </a:r>
            <a:br>
              <a:rPr lang="cs-CZ" sz="8000" b="1" dirty="0">
                <a:solidFill>
                  <a:schemeClr val="bg1"/>
                </a:solidFill>
                <a:latin typeface="Aptos Display" panose="020B0004020202020204" pitchFamily="34" charset="0"/>
              </a:rPr>
            </a:br>
            <a:r>
              <a:rPr lang="cs-CZ" sz="8000" b="1" dirty="0">
                <a:solidFill>
                  <a:schemeClr val="bg1"/>
                </a:solidFill>
                <a:latin typeface="Aptos Display" panose="020B0004020202020204" pitchFamily="34" charset="0"/>
              </a:rPr>
              <a:t>za pozornost!</a:t>
            </a:r>
          </a:p>
        </p:txBody>
      </p:sp>
      <p:pic>
        <p:nvPicPr>
          <p:cNvPr id="5" name="Obrázek 4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64135A63-C4C1-007C-080B-C8296BFCD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54" y="618066"/>
            <a:ext cx="1369844" cy="740606"/>
          </a:xfrm>
          <a:prstGeom prst="rect">
            <a:avLst/>
          </a:prstGeom>
        </p:spPr>
      </p:pic>
      <p:pic>
        <p:nvPicPr>
          <p:cNvPr id="7" name="Obrázek 6" descr="Obsah obrázku text, Tisk, kniha, Publikace&#10;&#10;Popis byl vytvořen automaticky">
            <a:extLst>
              <a:ext uri="{FF2B5EF4-FFF2-40B4-BE49-F238E27FC236}">
                <a16:creationId xmlns:a16="http://schemas.microsoft.com/office/drawing/2014/main" id="{7302DF91-154D-B49F-5653-AAE3C9818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53396">
            <a:off x="6021686" y="135600"/>
            <a:ext cx="6992556" cy="722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03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nímek obrazovky, černá&#10;&#10;Popis byl vytvořen automaticky">
            <a:extLst>
              <a:ext uri="{FF2B5EF4-FFF2-40B4-BE49-F238E27FC236}">
                <a16:creationId xmlns:a16="http://schemas.microsoft.com/office/drawing/2014/main" id="{F479E3E5-93F9-F3B1-066D-56C5DADCD7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20570"/>
          <a:stretch/>
        </p:blipFill>
        <p:spPr>
          <a:xfrm>
            <a:off x="1402" y="-7937"/>
            <a:ext cx="445817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9175D2-5066-2662-C301-2CA18A10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43" y="337721"/>
            <a:ext cx="3646087" cy="1325563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Aptos Display" panose="020B0004020202020204" pitchFamily="34" charset="0"/>
              </a:rPr>
              <a:t>Vývoj nabídky nemovitostí</a:t>
            </a:r>
          </a:p>
        </p:txBody>
      </p:sp>
      <p:pic>
        <p:nvPicPr>
          <p:cNvPr id="8" name="Obrázek 7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C8AF7FE9-B21C-2160-7200-EF9AF4963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43" y="5765125"/>
            <a:ext cx="1083934" cy="586029"/>
          </a:xfrm>
          <a:prstGeom prst="rect">
            <a:avLst/>
          </a:prstGeom>
        </p:spPr>
      </p:pic>
      <p:pic>
        <p:nvPicPr>
          <p:cNvPr id="10" name="Obrázek 9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E40D6186-D3C5-6EBC-D53F-893D1D47F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386" y="457199"/>
            <a:ext cx="6189844" cy="60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6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D90DE-3142-9ED9-3F40-742B1FCAE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37B46067-5435-A8A9-757C-2A24A4239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386" y="457199"/>
            <a:ext cx="6189844" cy="6063521"/>
          </a:xfrm>
          <a:prstGeom prst="rect">
            <a:avLst/>
          </a:prstGeom>
        </p:spPr>
      </p:pic>
      <p:pic>
        <p:nvPicPr>
          <p:cNvPr id="4" name="Obrázek 3" descr="Obsah obrázku snímek obrazovky, černá&#10;&#10;Popis byl vytvořen automaticky">
            <a:extLst>
              <a:ext uri="{FF2B5EF4-FFF2-40B4-BE49-F238E27FC236}">
                <a16:creationId xmlns:a16="http://schemas.microsoft.com/office/drawing/2014/main" id="{DC575847-1533-805A-4C9E-575A92FC17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20570"/>
          <a:stretch/>
        </p:blipFill>
        <p:spPr>
          <a:xfrm>
            <a:off x="1402" y="-7937"/>
            <a:ext cx="445817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65159BF-4375-71F1-23F8-BD502095C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43" y="337721"/>
            <a:ext cx="3646087" cy="1325563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Aptos Display" panose="020B0004020202020204" pitchFamily="34" charset="0"/>
              </a:rPr>
              <a:t>Vývoj poptávky nemovitostí</a:t>
            </a:r>
          </a:p>
        </p:txBody>
      </p:sp>
      <p:pic>
        <p:nvPicPr>
          <p:cNvPr id="8" name="Obrázek 7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520E8EF7-D678-A1F3-CC71-AAE8172D8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43" y="5765125"/>
            <a:ext cx="1083934" cy="5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78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černá, snímek obrazovky&#10;&#10;Popis byl vytvořen automaticky">
            <a:extLst>
              <a:ext uri="{FF2B5EF4-FFF2-40B4-BE49-F238E27FC236}">
                <a16:creationId xmlns:a16="http://schemas.microsoft.com/office/drawing/2014/main" id="{07A619C5-756E-716B-676E-F92E2DC1F0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347"/>
          <a:stretch/>
        </p:blipFill>
        <p:spPr>
          <a:xfrm>
            <a:off x="0" y="0"/>
            <a:ext cx="12192000" cy="132556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9175D2-5066-2662-C301-2CA18A10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7" y="7937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Aptos Display" panose="020B0004020202020204" pitchFamily="34" charset="0"/>
              </a:rPr>
              <a:t>Jaký očekáváte vývoj cen nemovitostí</a:t>
            </a:r>
          </a:p>
        </p:txBody>
      </p:sp>
      <p:pic>
        <p:nvPicPr>
          <p:cNvPr id="10" name="Obrázek 9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83215C4A-3BCE-FE41-382C-32B730C0E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532" y="376161"/>
            <a:ext cx="1083934" cy="586029"/>
          </a:xfrm>
          <a:prstGeom prst="rect">
            <a:avLst/>
          </a:prstGeom>
        </p:spPr>
      </p:pic>
      <p:pic>
        <p:nvPicPr>
          <p:cNvPr id="13" name="Obrázek 12" descr="Obsah obrázku kruh, snímek obrazovky, Grafika, Barevnost&#10;&#10;Popis byl vytvořen automaticky">
            <a:extLst>
              <a:ext uri="{FF2B5EF4-FFF2-40B4-BE49-F238E27FC236}">
                <a16:creationId xmlns:a16="http://schemas.microsoft.com/office/drawing/2014/main" id="{5248765E-A7EB-35F3-A3D5-B69AEF112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800" y="2093627"/>
            <a:ext cx="6756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96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C6558-3CC9-7F0B-328C-A17764B54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nímek obrazovky, černá&#10;&#10;Popis byl vytvořen automaticky">
            <a:extLst>
              <a:ext uri="{FF2B5EF4-FFF2-40B4-BE49-F238E27FC236}">
                <a16:creationId xmlns:a16="http://schemas.microsoft.com/office/drawing/2014/main" id="{95716625-FB67-2404-06B0-A05A4628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20570"/>
          <a:stretch/>
        </p:blipFill>
        <p:spPr>
          <a:xfrm>
            <a:off x="1402" y="-7937"/>
            <a:ext cx="445817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D1A51B1-319F-6399-7F3D-A06F2354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43" y="337721"/>
            <a:ext cx="3646087" cy="2817709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Aptos Display" panose="020B0004020202020204" pitchFamily="34" charset="0"/>
              </a:rPr>
              <a:t>V jakých rolích řeší Vaše obec problémy </a:t>
            </a:r>
            <a:br>
              <a:rPr lang="cs-CZ" sz="2800" b="1" dirty="0">
                <a:solidFill>
                  <a:schemeClr val="bg1"/>
                </a:solidFill>
                <a:latin typeface="Aptos Display" panose="020B0004020202020204" pitchFamily="34" charset="0"/>
              </a:rPr>
            </a:br>
            <a:r>
              <a:rPr lang="cs-CZ" sz="2800" b="1" dirty="0">
                <a:solidFill>
                  <a:schemeClr val="bg1"/>
                </a:solidFill>
                <a:latin typeface="Aptos Display" panose="020B0004020202020204" pitchFamily="34" charset="0"/>
              </a:rPr>
              <a:t>s digitalizací stavebního řízení? </a:t>
            </a:r>
            <a:br>
              <a:rPr lang="cs-CZ" sz="2800" b="1" dirty="0">
                <a:solidFill>
                  <a:schemeClr val="bg1"/>
                </a:solidFill>
                <a:latin typeface="Aptos Display" panose="020B0004020202020204" pitchFamily="34" charset="0"/>
              </a:rPr>
            </a:br>
            <a:r>
              <a:rPr lang="cs-CZ" sz="2800" b="1" dirty="0">
                <a:solidFill>
                  <a:schemeClr val="bg1"/>
                </a:solidFill>
                <a:latin typeface="Aptos Display" panose="020B0004020202020204" pitchFamily="34" charset="0"/>
              </a:rPr>
              <a:t>Vyberte role, </a:t>
            </a:r>
            <a:br>
              <a:rPr lang="cs-CZ" sz="2800" b="1" dirty="0">
                <a:solidFill>
                  <a:schemeClr val="bg1"/>
                </a:solidFill>
                <a:latin typeface="Aptos Display" panose="020B0004020202020204" pitchFamily="34" charset="0"/>
              </a:rPr>
            </a:br>
            <a:r>
              <a:rPr lang="cs-CZ" sz="2800" b="1" dirty="0">
                <a:solidFill>
                  <a:schemeClr val="bg1"/>
                </a:solidFill>
                <a:latin typeface="Aptos Display" panose="020B0004020202020204" pitchFamily="34" charset="0"/>
              </a:rPr>
              <a:t>ve kterých se </a:t>
            </a:r>
            <a:br>
              <a:rPr lang="cs-CZ" sz="2800" b="1" dirty="0">
                <a:solidFill>
                  <a:schemeClr val="bg1"/>
                </a:solidFill>
                <a:latin typeface="Aptos Display" panose="020B0004020202020204" pitchFamily="34" charset="0"/>
              </a:rPr>
            </a:br>
            <a:r>
              <a:rPr lang="cs-CZ" sz="2800" b="1" dirty="0">
                <a:solidFill>
                  <a:schemeClr val="bg1"/>
                </a:solidFill>
                <a:latin typeface="Aptos Display" panose="020B0004020202020204" pitchFamily="34" charset="0"/>
              </a:rPr>
              <a:t>s problémy setkáváte.</a:t>
            </a:r>
          </a:p>
        </p:txBody>
      </p:sp>
      <p:pic>
        <p:nvPicPr>
          <p:cNvPr id="8" name="Obrázek 7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3793DFBD-D703-3C59-4C83-CA814E574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43" y="5765125"/>
            <a:ext cx="1083934" cy="586029"/>
          </a:xfrm>
          <a:prstGeom prst="rect">
            <a:avLst/>
          </a:prstGeom>
        </p:spPr>
      </p:pic>
      <p:pic>
        <p:nvPicPr>
          <p:cNvPr id="6" name="Obrázek 5" descr="Obsah obrázku snímek obrazovky, čtverec, řada/pruh, Obdélník&#10;&#10;Popis byl vytvořen automaticky">
            <a:extLst>
              <a:ext uri="{FF2B5EF4-FFF2-40B4-BE49-F238E27FC236}">
                <a16:creationId xmlns:a16="http://schemas.microsoft.com/office/drawing/2014/main" id="{7D3AE918-CFCB-A829-68D6-96A1FC96B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614" y="1738859"/>
            <a:ext cx="6753737" cy="402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79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35648-C9F9-7F28-81ED-B012DD373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černá, snímek obrazovky&#10;&#10;Popis byl vytvořen automaticky">
            <a:extLst>
              <a:ext uri="{FF2B5EF4-FFF2-40B4-BE49-F238E27FC236}">
                <a16:creationId xmlns:a16="http://schemas.microsoft.com/office/drawing/2014/main" id="{C3993A4B-DE57-3384-10DE-F8A5CF495E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347"/>
          <a:stretch/>
        </p:blipFill>
        <p:spPr>
          <a:xfrm>
            <a:off x="0" y="0"/>
            <a:ext cx="12192000" cy="132556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246DC42-7767-5368-65C1-7BA749B3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7" y="7937"/>
            <a:ext cx="10515600" cy="1325563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Aptos Display" panose="020B0004020202020204" pitchFamily="34" charset="0"/>
              </a:rPr>
              <a:t>Měl by, podle Vás, stát umožnit využívat po přechodnou dobu staré systémy </a:t>
            </a:r>
            <a:br>
              <a:rPr lang="cs-CZ" sz="2400" b="1" dirty="0">
                <a:solidFill>
                  <a:schemeClr val="bg1"/>
                </a:solidFill>
                <a:latin typeface="Aptos Display" panose="020B0004020202020204" pitchFamily="34" charset="0"/>
              </a:rPr>
            </a:br>
            <a:r>
              <a:rPr lang="cs-CZ" sz="2400" b="1" dirty="0">
                <a:solidFill>
                  <a:schemeClr val="bg1"/>
                </a:solidFill>
                <a:latin typeface="Aptos Display" panose="020B0004020202020204" pitchFamily="34" charset="0"/>
              </a:rPr>
              <a:t>a možnost podávat žádosti ve stávajících systémech a papírově?</a:t>
            </a:r>
          </a:p>
        </p:txBody>
      </p:sp>
      <p:pic>
        <p:nvPicPr>
          <p:cNvPr id="10" name="Obrázek 9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5C7C7DB9-C414-9AAA-90F2-1DDB2DD41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532" y="376161"/>
            <a:ext cx="1083934" cy="586029"/>
          </a:xfrm>
          <a:prstGeom prst="rect">
            <a:avLst/>
          </a:prstGeom>
        </p:spPr>
      </p:pic>
      <p:pic>
        <p:nvPicPr>
          <p:cNvPr id="5" name="Obrázek 4" descr="Obsah obrázku kruh, snímek obrazovky, Grafika, Barevnost&#10;&#10;Popis byl vytvořen automaticky">
            <a:extLst>
              <a:ext uri="{FF2B5EF4-FFF2-40B4-BE49-F238E27FC236}">
                <a16:creationId xmlns:a16="http://schemas.microsoft.com/office/drawing/2014/main" id="{E3115817-5A78-4583-4151-4EC507155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287" y="2101121"/>
            <a:ext cx="6705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6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50809-1F8A-7C2E-2A8A-F22034F12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nímek obrazovky, černá&#10;&#10;Popis byl vytvořen automaticky">
            <a:extLst>
              <a:ext uri="{FF2B5EF4-FFF2-40B4-BE49-F238E27FC236}">
                <a16:creationId xmlns:a16="http://schemas.microsoft.com/office/drawing/2014/main" id="{915F92E8-01FC-5C72-DD3C-A552F98FCE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20570"/>
          <a:stretch/>
        </p:blipFill>
        <p:spPr>
          <a:xfrm>
            <a:off x="1402" y="-7937"/>
            <a:ext cx="445817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150A26E-CDBE-0530-CDC5-3927BACBB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43" y="337721"/>
            <a:ext cx="3646087" cy="2368004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Aptos Display" panose="020B0004020202020204" pitchFamily="34" charset="0"/>
              </a:rPr>
              <a:t>Zaznamenala </a:t>
            </a:r>
            <a:br>
              <a:rPr lang="cs-CZ" sz="3600" b="1" dirty="0">
                <a:solidFill>
                  <a:schemeClr val="bg1"/>
                </a:solidFill>
                <a:latin typeface="Aptos Display" panose="020B0004020202020204" pitchFamily="34" charset="0"/>
              </a:rPr>
            </a:br>
            <a:r>
              <a:rPr lang="cs-CZ" sz="3600" b="1" dirty="0">
                <a:solidFill>
                  <a:schemeClr val="bg1"/>
                </a:solidFill>
                <a:latin typeface="Aptos Display" panose="020B0004020202020204" pitchFamily="34" charset="0"/>
              </a:rPr>
              <a:t>Vaše obec problémy </a:t>
            </a:r>
            <a:br>
              <a:rPr lang="cs-CZ" sz="3600" b="1" dirty="0">
                <a:solidFill>
                  <a:schemeClr val="bg1"/>
                </a:solidFill>
                <a:latin typeface="Aptos Display" panose="020B0004020202020204" pitchFamily="34" charset="0"/>
              </a:rPr>
            </a:br>
            <a:r>
              <a:rPr lang="cs-CZ" sz="3600" b="1" dirty="0">
                <a:solidFill>
                  <a:schemeClr val="bg1"/>
                </a:solidFill>
                <a:latin typeface="Aptos Display" panose="020B0004020202020204" pitchFamily="34" charset="0"/>
              </a:rPr>
              <a:t>s následujícími systémy?</a:t>
            </a:r>
          </a:p>
        </p:txBody>
      </p:sp>
      <p:pic>
        <p:nvPicPr>
          <p:cNvPr id="8" name="Obrázek 7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8098B03D-23BB-E22E-69A7-37CAA0E86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43" y="5765125"/>
            <a:ext cx="1083934" cy="586029"/>
          </a:xfrm>
          <a:prstGeom prst="rect">
            <a:avLst/>
          </a:prstGeom>
        </p:spPr>
      </p:pic>
      <p:pic>
        <p:nvPicPr>
          <p:cNvPr id="5" name="Obrázek 4" descr="Obsah obrázku snímek obrazovky, čtverec, řada/pruh, Obdélník&#10;&#10;Popis byl vytvořen automaticky">
            <a:extLst>
              <a:ext uri="{FF2B5EF4-FFF2-40B4-BE49-F238E27FC236}">
                <a16:creationId xmlns:a16="http://schemas.microsoft.com/office/drawing/2014/main" id="{4366A972-6438-2C93-867D-FBED4294F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317" y="1799041"/>
            <a:ext cx="6549846" cy="39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64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EB0F6-196E-9934-A3DA-D1EC8FCAB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černá, snímek obrazovky&#10;&#10;Popis byl vytvořen automaticky">
            <a:extLst>
              <a:ext uri="{FF2B5EF4-FFF2-40B4-BE49-F238E27FC236}">
                <a16:creationId xmlns:a16="http://schemas.microsoft.com/office/drawing/2014/main" id="{3ADF4985-B2D4-3E5D-E4D0-FA9403144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347"/>
          <a:stretch/>
        </p:blipFill>
        <p:spPr>
          <a:xfrm>
            <a:off x="0" y="0"/>
            <a:ext cx="12192000" cy="132556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F690191-ECCA-825A-5060-6BD0B0278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7" y="7937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Má, podle Vás, stát podporovat výstavbu dostupného nájemního bydlení prostřednictvím dotací pro obce?</a:t>
            </a:r>
          </a:p>
        </p:txBody>
      </p:sp>
      <p:pic>
        <p:nvPicPr>
          <p:cNvPr id="10" name="Obrázek 9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6787AE73-FAFC-9721-4584-4F5742BFC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532" y="376161"/>
            <a:ext cx="1083934" cy="586029"/>
          </a:xfrm>
          <a:prstGeom prst="rect">
            <a:avLst/>
          </a:prstGeom>
        </p:spPr>
      </p:pic>
      <p:pic>
        <p:nvPicPr>
          <p:cNvPr id="7" name="Obrázek 6" descr="Obsah obrázku kruh, snímek obrazovky, Grafika, Barevnost&#10;&#10;Popis byl vytvořen automaticky">
            <a:extLst>
              <a:ext uri="{FF2B5EF4-FFF2-40B4-BE49-F238E27FC236}">
                <a16:creationId xmlns:a16="http://schemas.microsoft.com/office/drawing/2014/main" id="{EBD9E115-2849-459B-A755-C4204CF23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850" y="2161082"/>
            <a:ext cx="64643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45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86A5D-942A-4376-CA6A-D3892C136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nímek obrazovky, černá&#10;&#10;Popis byl vytvořen automaticky">
            <a:extLst>
              <a:ext uri="{FF2B5EF4-FFF2-40B4-BE49-F238E27FC236}">
                <a16:creationId xmlns:a16="http://schemas.microsoft.com/office/drawing/2014/main" id="{21A2B4F3-50D8-51E0-5B7A-E0698DABA3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20570"/>
          <a:stretch/>
        </p:blipFill>
        <p:spPr>
          <a:xfrm>
            <a:off x="1402" y="-7937"/>
            <a:ext cx="445817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F70DA1-3B11-9B11-7CC9-D9BBDDD0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43" y="337721"/>
            <a:ext cx="3752327" cy="3282404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Aptos Display" panose="020B0004020202020204" pitchFamily="34" charset="0"/>
              </a:rPr>
              <a:t>Program je koncipován jako 25 % dotace na výstavbu, opravy nebo koupi bytů, 65 % zvýhodněný úvěr </a:t>
            </a:r>
            <a:br>
              <a:rPr lang="cs-CZ" sz="2800" b="1" dirty="0">
                <a:solidFill>
                  <a:schemeClr val="bg1"/>
                </a:solidFill>
                <a:latin typeface="Aptos Display" panose="020B0004020202020204" pitchFamily="34" charset="0"/>
              </a:rPr>
            </a:br>
            <a:r>
              <a:rPr lang="cs-CZ" sz="2800" b="1" dirty="0">
                <a:solidFill>
                  <a:schemeClr val="bg1"/>
                </a:solidFill>
                <a:latin typeface="Aptos Display" panose="020B0004020202020204" pitchFamily="34" charset="0"/>
              </a:rPr>
              <a:t>a 10 % vlastní vklad. Jaké možnosti programu byste využili?</a:t>
            </a:r>
          </a:p>
        </p:txBody>
      </p:sp>
      <p:pic>
        <p:nvPicPr>
          <p:cNvPr id="8" name="Obrázek 7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119A2890-8D8B-A4A0-43A0-DD92D4A6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43" y="5765125"/>
            <a:ext cx="1083934" cy="586029"/>
          </a:xfrm>
          <a:prstGeom prst="rect">
            <a:avLst/>
          </a:prstGeom>
        </p:spPr>
      </p:pic>
      <p:pic>
        <p:nvPicPr>
          <p:cNvPr id="5" name="Obrázek 4" descr="Obsah obrázku snímek obrazovky, text, čtverec, Barevnost&#10;&#10;Popis byl vytvořen automaticky">
            <a:extLst>
              <a:ext uri="{FF2B5EF4-FFF2-40B4-BE49-F238E27FC236}">
                <a16:creationId xmlns:a16="http://schemas.microsoft.com/office/drawing/2014/main" id="{3E9AC377-B7F5-AB6C-61B5-E8C0D74E0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099" y="1631060"/>
            <a:ext cx="6662559" cy="39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70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125</Words>
  <Application>Microsoft Office PowerPoint</Application>
  <PresentationFormat>Širokoúhlá obrazovka</PresentationFormat>
  <Paragraphs>9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Motiv Office</vt:lpstr>
      <vt:lpstr>Prezentace aplikace PowerPoint</vt:lpstr>
      <vt:lpstr>Vývoj nabídky nemovitostí</vt:lpstr>
      <vt:lpstr>Vývoj poptávky nemovitostí</vt:lpstr>
      <vt:lpstr>Jaký očekáváte vývoj cen nemovitostí</vt:lpstr>
      <vt:lpstr>V jakých rolích řeší Vaše obec problémy  s digitalizací stavebního řízení?  Vyberte role,  ve kterých se  s problémy setkáváte.</vt:lpstr>
      <vt:lpstr>Měl by, podle Vás, stát umožnit využívat po přechodnou dobu staré systémy  a možnost podávat žádosti ve stávajících systémech a papírově?</vt:lpstr>
      <vt:lpstr>Zaznamenala  Vaše obec problémy  s následujícími systémy?</vt:lpstr>
      <vt:lpstr>Má, podle Vás, stát podporovat výstavbu dostupného nájemního bydlení prostřednictvím dotací pro obce?</vt:lpstr>
      <vt:lpstr>Program je koncipován jako 25 % dotace na výstavbu, opravy nebo koupi bytů, 65 % zvýhodněný úvěr  a 10 % vlastní vklad. Jaké možnosti programu byste využili?</vt:lpstr>
      <vt:lpstr>Děkuji 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Bohuslav Poláček</dc:creator>
  <cp:lastModifiedBy>Michal Vacek</cp:lastModifiedBy>
  <cp:revision>4</cp:revision>
  <dcterms:created xsi:type="dcterms:W3CDTF">2024-05-30T17:43:21Z</dcterms:created>
  <dcterms:modified xsi:type="dcterms:W3CDTF">2024-10-11T14:16:20Z</dcterms:modified>
</cp:coreProperties>
</file>