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9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20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2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3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41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2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31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43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64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78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17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1B21-43D7-480B-BEF3-F157059E16BA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9D1E-A9A0-40A4-B2FF-D612B7744D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7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0" y="5778501"/>
            <a:ext cx="5677864" cy="717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solidFill>
                  <a:schemeClr val="bg1"/>
                </a:solidFill>
                <a:latin typeface="Saira SemiCondensed" panose="00000506000000000000" pitchFamily="50" charset="-18"/>
              </a:rPr>
              <a:t>Rostislav Drochytka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>
              <a:solidFill>
                <a:schemeClr val="bg1"/>
              </a:solidFill>
              <a:latin typeface="Saira SemiCondensed" panose="00000506000000000000" pitchFamily="50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96" y="389298"/>
            <a:ext cx="5048868" cy="100008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5394960" y="1490472"/>
            <a:ext cx="6797040" cy="3575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Saira SemiCondensed" panose="00000506000000000000" pitchFamily="50" charset="-18"/>
              </a:rPr>
              <a:t>Aktuální trendy představené na ICPIC 2023</a:t>
            </a:r>
          </a:p>
          <a:p>
            <a:r>
              <a:rPr lang="pl-PL" sz="2800" b="1" i="1" dirty="0">
                <a:latin typeface="Saira SemiCondensed" panose="00000506000000000000" pitchFamily="50" charset="-18"/>
              </a:rPr>
              <a:t>„Polymercementové kompozity v cirkulární ekonomice – hledání nového paradigma”</a:t>
            </a:r>
          </a:p>
        </p:txBody>
      </p:sp>
    </p:spTree>
    <p:extLst>
      <p:ext uri="{BB962C8B-B14F-4D97-AF65-F5344CB8AC3E}">
        <p14:creationId xmlns:p14="http://schemas.microsoft.com/office/powerpoint/2010/main" val="229835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3143250" y="171565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500" b="1" dirty="0">
                <a:latin typeface="Encode Sans SemiCondensed" panose="00000506000000000000" pitchFamily="2" charset="-18"/>
              </a:rPr>
              <a:t>Aktuální témata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0" y="401999"/>
            <a:ext cx="2198174" cy="883276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279239" y="1496695"/>
            <a:ext cx="10715245" cy="409379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b="1" dirty="0"/>
              <a:t>Udržitelné polymercementové kompozity (PCC).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/>
              <a:t>Snížení uhlíkové stopy a emisí CO</a:t>
            </a:r>
            <a:r>
              <a:rPr lang="cs-CZ" b="1" baseline="-25000" dirty="0"/>
              <a:t>2</a:t>
            </a:r>
            <a:r>
              <a:rPr lang="cs-CZ" b="1" dirty="0"/>
              <a:t> v technologii PCC.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Nové přístupy k udržitelnému rozvoji polymercementových kompozitů pro 3D tisk.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Eko</a:t>
            </a:r>
            <a:r>
              <a:rPr lang="cs-CZ" dirty="0"/>
              <a:t>-cementy využívající druhotné suroviny.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Využití recyklovaných kameniv (organické i anorganické) pro výrobu PCC.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Udržitelné polymerní materiály jako PCM (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– materiály s fázovou přeměnou).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Alkalicky aktivované materiály s polymerními přísadami a druhotnými surovinami.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Nové materiály a technologie pro udržitelný a odolný </a:t>
            </a:r>
            <a:r>
              <a:rPr lang="cs-CZ" dirty="0" err="1"/>
              <a:t>polymerbeton</a:t>
            </a:r>
            <a:r>
              <a:rPr lang="cs-CZ" dirty="0"/>
              <a:t> nové generace.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Nové poznatky z interakce mezi polymerem a cementem…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B57843-AD93-4742-96B2-E90FEAA2D951}"/>
              </a:ext>
            </a:extLst>
          </p:cNvPr>
          <p:cNvSpPr txBox="1"/>
          <p:nvPr/>
        </p:nvSpPr>
        <p:spPr>
          <a:xfrm>
            <a:off x="8655016" y="1041827"/>
            <a:ext cx="2198174" cy="1200329"/>
          </a:xfrm>
          <a:prstGeom prst="rect">
            <a:avLst/>
          </a:prstGeom>
          <a:noFill/>
          <a:ln>
            <a:solidFill>
              <a:srgbClr val="99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/>
              <a:t>Pojivo</a:t>
            </a:r>
          </a:p>
          <a:p>
            <a:r>
              <a:rPr lang="cs-CZ" dirty="0"/>
              <a:t>Plnivo</a:t>
            </a:r>
          </a:p>
          <a:p>
            <a:r>
              <a:rPr lang="cs-CZ" dirty="0"/>
              <a:t>Příměsi, přísady</a:t>
            </a:r>
          </a:p>
          <a:p>
            <a:r>
              <a:rPr lang="cs-CZ" dirty="0"/>
              <a:t>Technologické limity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7BC3B1D-9794-40B2-B55E-5CBCC0165DFE}"/>
              </a:ext>
            </a:extLst>
          </p:cNvPr>
          <p:cNvCxnSpPr>
            <a:cxnSpLocks/>
          </p:cNvCxnSpPr>
          <p:nvPr/>
        </p:nvCxnSpPr>
        <p:spPr>
          <a:xfrm flipV="1">
            <a:off x="8069199" y="1190625"/>
            <a:ext cx="539496" cy="758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8B1D5B4-E8BF-4113-BF29-28886B354F31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8069199" y="1641992"/>
            <a:ext cx="585817" cy="30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61CAA58-EE6C-424B-AF47-C1E393289DAF}"/>
              </a:ext>
            </a:extLst>
          </p:cNvPr>
          <p:cNvCxnSpPr>
            <a:cxnSpLocks/>
          </p:cNvCxnSpPr>
          <p:nvPr/>
        </p:nvCxnSpPr>
        <p:spPr>
          <a:xfrm flipV="1">
            <a:off x="8069199" y="1871985"/>
            <a:ext cx="539496" cy="77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511692F-9368-4EC8-A9D4-CDC9A9527861}"/>
              </a:ext>
            </a:extLst>
          </p:cNvPr>
          <p:cNvCxnSpPr>
            <a:cxnSpLocks/>
          </p:cNvCxnSpPr>
          <p:nvPr/>
        </p:nvCxnSpPr>
        <p:spPr>
          <a:xfrm>
            <a:off x="8069199" y="1949577"/>
            <a:ext cx="539496" cy="108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9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79568" y="107647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500" b="1" dirty="0">
              <a:latin typeface="Encode Sans SemiCondensed" panose="00000506000000000000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" y="77724"/>
            <a:ext cx="2198174" cy="8832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35944CF-3B4C-4C01-BD62-EE81E1F74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8" y="976394"/>
            <a:ext cx="4703804" cy="3081528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B8907A2A-841B-4E15-AA08-280937A58CDD}"/>
              </a:ext>
            </a:extLst>
          </p:cNvPr>
          <p:cNvSpPr/>
          <p:nvPr/>
        </p:nvSpPr>
        <p:spPr>
          <a:xfrm>
            <a:off x="3494239" y="2050734"/>
            <a:ext cx="987552" cy="402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52319FC-D1DB-4504-A7B4-49E4B68672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679" y="90764"/>
            <a:ext cx="6259433" cy="3257390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5B682B23-D0D4-4260-9D68-A7F26832990B}"/>
              </a:ext>
            </a:extLst>
          </p:cNvPr>
          <p:cNvSpPr/>
          <p:nvPr/>
        </p:nvSpPr>
        <p:spPr>
          <a:xfrm>
            <a:off x="5602224" y="1849566"/>
            <a:ext cx="987552" cy="402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569ED8-2DB1-4104-B81E-C404CD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8" y="4116789"/>
            <a:ext cx="4703804" cy="2741211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031CD5C6-B0BE-44A7-BDDF-129A9463F328}"/>
              </a:ext>
            </a:extLst>
          </p:cNvPr>
          <p:cNvSpPr/>
          <p:nvPr/>
        </p:nvSpPr>
        <p:spPr>
          <a:xfrm>
            <a:off x="877824" y="5138928"/>
            <a:ext cx="2286000" cy="630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E76ED54-B5A7-40BC-9D94-FF310CDF01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79" y="3392424"/>
            <a:ext cx="6259433" cy="3465576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C46A60E8-2E06-44EE-97B5-B84A84BD75ED}"/>
              </a:ext>
            </a:extLst>
          </p:cNvPr>
          <p:cNvSpPr/>
          <p:nvPr/>
        </p:nvSpPr>
        <p:spPr>
          <a:xfrm>
            <a:off x="5065776" y="3348154"/>
            <a:ext cx="1975104" cy="709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19CE7D9-B998-4D8E-923C-59226C31883B}"/>
              </a:ext>
            </a:extLst>
          </p:cNvPr>
          <p:cNvSpPr/>
          <p:nvPr/>
        </p:nvSpPr>
        <p:spPr>
          <a:xfrm>
            <a:off x="2889499" y="253316"/>
            <a:ext cx="1714444" cy="369332"/>
          </a:xfrm>
          <a:prstGeom prst="rect">
            <a:avLst/>
          </a:prstGeom>
          <a:ln w="28575">
            <a:solidFill>
              <a:srgbClr val="99FF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pl-PL" b="1" dirty="0">
                <a:latin typeface="Encode Sans SemiCondensed" panose="00000506000000000000" pitchFamily="2" charset="-18"/>
              </a:rPr>
              <a:t>Vybraná témata</a:t>
            </a:r>
            <a:endParaRPr lang="cs-CZ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C8BFC1-8FD7-4E1C-A5EA-95DC76F6F925}"/>
              </a:ext>
            </a:extLst>
          </p:cNvPr>
          <p:cNvCxnSpPr>
            <a:cxnSpLocks/>
          </p:cNvCxnSpPr>
          <p:nvPr/>
        </p:nvCxnSpPr>
        <p:spPr>
          <a:xfrm flipH="1">
            <a:off x="2060449" y="651578"/>
            <a:ext cx="1162054" cy="44284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495047F8-AD12-4974-A95D-B0CC3728E00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643987" y="651578"/>
            <a:ext cx="344028" cy="13991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ACFF891-5B2C-435D-8D5C-0F50CA0DAD0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975752" y="651578"/>
            <a:ext cx="1379271" cy="28005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E59EDB8F-5FD1-4612-970A-EAEE0F3AA8D7}"/>
              </a:ext>
            </a:extLst>
          </p:cNvPr>
          <p:cNvCxnSpPr>
            <a:cxnSpLocks/>
          </p:cNvCxnSpPr>
          <p:nvPr/>
        </p:nvCxnSpPr>
        <p:spPr>
          <a:xfrm>
            <a:off x="4201451" y="681515"/>
            <a:ext cx="1608310" cy="11680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6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3143250" y="171565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500" b="1" dirty="0">
              <a:latin typeface="Encode Sans SemiCondensed" panose="00000506000000000000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0" y="401999"/>
            <a:ext cx="2198174" cy="883276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27040" y="1409390"/>
            <a:ext cx="10715245" cy="4093794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1800" b="1" dirty="0"/>
              <a:t>Recyklovaný směsný plastový odpad jako jemné kamenivo v cementovém betonu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1800" b="1" dirty="0" err="1"/>
              <a:t>Eko</a:t>
            </a:r>
            <a:r>
              <a:rPr lang="cs-CZ" sz="1800" b="1" dirty="0"/>
              <a:t>-cementové dlažební kostky s polyuretanovými odpady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1800" b="1" dirty="0"/>
              <a:t>Vlastnosti </a:t>
            </a:r>
            <a:r>
              <a:rPr lang="cs-CZ" sz="1800" b="1" dirty="0" err="1"/>
              <a:t>eko</a:t>
            </a:r>
            <a:r>
              <a:rPr lang="cs-CZ" sz="1800" b="1" dirty="0"/>
              <a:t>-cementových bloků vyrobených z polymerních odpadů a </a:t>
            </a:r>
            <a:r>
              <a:rPr lang="cs-CZ" sz="1800" b="1" dirty="0" err="1"/>
              <a:t>grafenu</a:t>
            </a:r>
            <a:endParaRPr lang="cs-CZ" sz="1800" b="1" dirty="0"/>
          </a:p>
          <a:p>
            <a:pPr lvl="0" algn="l"/>
            <a:r>
              <a:rPr lang="cs-CZ" sz="1800" dirty="0"/>
              <a:t>Tímto způsobem je dosaženo inovativních řešení, která zhodnocují odpad, který vzniká ve značném množství, a může být použit v prefabrikovaných výrobcích pro použití ve stavebnictví. Zařazení PUR odpadů jako recyklovaných a znovu použitelných materiálů k náhradě proměnlivého množství kameniva je zajímavé při výrobě nových stavebních materiálů díky jejich finálním vlastnostem.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E3385429-1B5D-4662-B34D-66A2B3DC7B7E}"/>
              </a:ext>
            </a:extLst>
          </p:cNvPr>
          <p:cNvSpPr txBox="1">
            <a:spLocks/>
          </p:cNvSpPr>
          <p:nvPr/>
        </p:nvSpPr>
        <p:spPr>
          <a:xfrm>
            <a:off x="3018549" y="370569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Encode Sans SemiCondensed" panose="00000506000000000000" pitchFamily="2" charset="-18"/>
              </a:rPr>
              <a:t>Využití polymerního </a:t>
            </a:r>
            <a:r>
              <a:rPr lang="pl-PL" sz="4000" b="1" dirty="0">
                <a:latin typeface="Encode Sans SemiCondensed" panose="00000506000000000000" pitchFamily="2" charset="-18"/>
              </a:rPr>
              <a:t>odpadu do betonu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5D93DC-563B-B104-5DA7-8D585EE1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05" y="3804424"/>
            <a:ext cx="5119688" cy="2971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0CAD97-4464-943A-76FF-325E17B0A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62" y="3797973"/>
            <a:ext cx="5373685" cy="29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0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3143250" y="171565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500" b="1" dirty="0">
              <a:latin typeface="Encode Sans SemiCondensed" panose="00000506000000000000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0" y="401999"/>
            <a:ext cx="2198174" cy="883276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27040" y="1511166"/>
            <a:ext cx="10715245" cy="3992018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1800" b="1" dirty="0"/>
              <a:t>Porovnání různých povrchových ochran s ohledem na jejich efektivitu v udržování vlhkosti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1800" b="1" dirty="0"/>
              <a:t>Vliv CO</a:t>
            </a:r>
            <a:r>
              <a:rPr lang="cs-CZ" sz="1800" b="1" baseline="-25000" dirty="0"/>
              <a:t>2</a:t>
            </a:r>
            <a:r>
              <a:rPr lang="cs-CZ" sz="1800" b="1" dirty="0"/>
              <a:t> na cementové kompozity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sz="1800" b="1" dirty="0"/>
              <a:t>Možnost využití superabsorpčních polymerů pro regulaci vlhkosti v materiálu</a:t>
            </a:r>
          </a:p>
          <a:p>
            <a:pPr lvl="0" algn="just"/>
            <a:r>
              <a:rPr lang="cs-CZ" sz="1800" dirty="0"/>
              <a:t>Byla popsána efektivita jednotlivých materiálů na bázi akrylových nátěrů (při porovnání nanášení – jednovrstvé, dvouvrstvé, s využitím pigmentu) a  polyethylenových fólií (světlé a tmavé) v ohledu na jejich efektivitu při udržování vlhkosti v cementových kompozitech. Dále vliv CO</a:t>
            </a:r>
            <a:r>
              <a:rPr lang="cs-CZ" sz="1800" baseline="-25000" dirty="0"/>
              <a:t>2</a:t>
            </a:r>
            <a:r>
              <a:rPr lang="cs-CZ" sz="1800" dirty="0"/>
              <a:t> na cementové kompozity s ohledem na karbonataci. Byly popsány možnosti využívání superabsorpčních polymerů pro vnitřní ošetřování a zlepšování vlhkostních charakteristik cementových kompozitů. </a:t>
            </a:r>
          </a:p>
          <a:p>
            <a:pPr lvl="0" algn="l"/>
            <a:endParaRPr lang="cs-CZ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E3385429-1B5D-4662-B34D-66A2B3DC7B7E}"/>
              </a:ext>
            </a:extLst>
          </p:cNvPr>
          <p:cNvSpPr txBox="1">
            <a:spLocks/>
          </p:cNvSpPr>
          <p:nvPr/>
        </p:nvSpPr>
        <p:spPr>
          <a:xfrm>
            <a:off x="3018549" y="370569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Encode Sans SemiCondensed" panose="00000506000000000000" pitchFamily="2" charset="-18"/>
              </a:rPr>
              <a:t>Různé přístupy k ošetřování cementových kompozitů pomocí polymerů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4" y="4102950"/>
            <a:ext cx="3974568" cy="22237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055" y="4102950"/>
            <a:ext cx="4017245" cy="22237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046" y="4107028"/>
            <a:ext cx="4010954" cy="22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3143250" y="171565"/>
            <a:ext cx="9048750" cy="8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500" b="1" dirty="0">
              <a:latin typeface="Encode Sans SemiCondensed" panose="00000506000000000000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0" y="401999"/>
            <a:ext cx="2198174" cy="883276"/>
          </a:xfrm>
          <a:prstGeom prst="rect">
            <a:avLst/>
          </a:prstGeom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B3CAB7C3-B5FE-45E7-AA07-EFDBCE48A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9472866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312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Encode Sans SemiCondensed</vt:lpstr>
      <vt:lpstr>Saira SemiCondensed</vt:lpstr>
      <vt:lpstr>Motyw pakietu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Sylwester Oszako</dc:creator>
  <cp:lastModifiedBy>Nikol</cp:lastModifiedBy>
  <cp:revision>38</cp:revision>
  <dcterms:created xsi:type="dcterms:W3CDTF">2023-06-29T11:04:43Z</dcterms:created>
  <dcterms:modified xsi:type="dcterms:W3CDTF">2023-10-09T05:18:34Z</dcterms:modified>
</cp:coreProperties>
</file>