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9" r:id="rId2"/>
    <p:sldId id="266" r:id="rId3"/>
    <p:sldId id="274" r:id="rId4"/>
    <p:sldId id="282" r:id="rId5"/>
    <p:sldId id="270" r:id="rId6"/>
    <p:sldId id="271" r:id="rId7"/>
    <p:sldId id="272" r:id="rId8"/>
    <p:sldId id="277" r:id="rId9"/>
    <p:sldId id="275" r:id="rId10"/>
    <p:sldId id="278" r:id="rId11"/>
    <p:sldId id="283" r:id="rId12"/>
    <p:sldId id="276" r:id="rId13"/>
    <p:sldId id="267" r:id="rId14"/>
  </p:sldIdLst>
  <p:sldSz cx="9144000" cy="5143500" type="screen16x9"/>
  <p:notesSz cx="9929813" cy="67992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
          <p15:clr>
            <a:srgbClr val="A4A3A4"/>
          </p15:clr>
        </p15:guide>
        <p15:guide id="2" orient="horz" pos="2857">
          <p15:clr>
            <a:srgbClr val="A4A3A4"/>
          </p15:clr>
        </p15:guide>
        <p15:guide id="3" orient="horz" pos="2634">
          <p15:clr>
            <a:srgbClr val="A4A3A4"/>
          </p15:clr>
        </p15:guide>
        <p15:guide id="4" pos="5532">
          <p15:clr>
            <a:srgbClr val="A4A3A4"/>
          </p15:clr>
        </p15:guide>
        <p15:guide id="5" pos="229">
          <p15:clr>
            <a:srgbClr val="A4A3A4"/>
          </p15:clr>
        </p15:guide>
        <p15:guide id="6" pos="1726">
          <p15:clr>
            <a:srgbClr val="A4A3A4"/>
          </p15:clr>
        </p15:guide>
        <p15:guide id="7" pos="1497">
          <p15:clr>
            <a:srgbClr val="A4A3A4"/>
          </p15:clr>
        </p15:guide>
        <p15:guide id="8" pos="3218">
          <p15:clr>
            <a:srgbClr val="A4A3A4"/>
          </p15:clr>
        </p15:guide>
        <p15:guide id="9" pos="2991">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5B23CA-2E18-44D9-0C38-CF0D64E6642A}" name="Kateřina Schön" initials="KS" userId="Kateřina Schö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B8D"/>
    <a:srgbClr val="B9E0F7"/>
    <a:srgbClr val="13B5EA"/>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60"/>
  </p:normalViewPr>
  <p:slideViewPr>
    <p:cSldViewPr snapToGrid="0" snapToObjects="1">
      <p:cViewPr varScale="1">
        <p:scale>
          <a:sx n="143" d="100"/>
          <a:sy n="143" d="100"/>
        </p:scale>
        <p:origin x="666" y="96"/>
      </p:cViewPr>
      <p:guideLst>
        <p:guide orient="horz" pos="223"/>
        <p:guide orient="horz" pos="2857"/>
        <p:guide orient="horz" pos="2634"/>
        <p:guide pos="5532"/>
        <p:guide pos="229"/>
        <p:guide pos="1726"/>
        <p:guide pos="1497"/>
        <p:guide pos="3218"/>
        <p:guide pos="2991"/>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p:scale>
          <a:sx n="94" d="100"/>
          <a:sy n="94" d="100"/>
        </p:scale>
        <p:origin x="1020" y="-388"/>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92039" cy="339963"/>
          </a:xfrm>
          <a:prstGeom prst="rect">
            <a:avLst/>
          </a:prstGeom>
        </p:spPr>
        <p:txBody>
          <a:bodyPr vert="horz" lIns="91431" tIns="45715" rIns="91431" bIns="45715" rtlCol="0"/>
          <a:lstStyle>
            <a:lvl1pPr algn="l">
              <a:defRPr sz="1200"/>
            </a:lvl1pPr>
          </a:lstStyle>
          <a:p>
            <a:endParaRPr lang="cs-CZ" dirty="0"/>
          </a:p>
        </p:txBody>
      </p:sp>
      <p:sp>
        <p:nvSpPr>
          <p:cNvPr id="3" name="Zástupný symbol pro datum 2"/>
          <p:cNvSpPr>
            <a:spLocks noGrp="1"/>
          </p:cNvSpPr>
          <p:nvPr>
            <p:ph type="dt" sz="quarter" idx="1"/>
          </p:nvPr>
        </p:nvSpPr>
        <p:spPr>
          <a:xfrm>
            <a:off x="5624597" y="0"/>
            <a:ext cx="4302919" cy="339963"/>
          </a:xfrm>
          <a:prstGeom prst="rect">
            <a:avLst/>
          </a:prstGeom>
        </p:spPr>
        <p:txBody>
          <a:bodyPr vert="horz" lIns="91431" tIns="45715" rIns="91431" bIns="45715" rtlCol="0"/>
          <a:lstStyle>
            <a:lvl1pPr algn="r">
              <a:defRPr sz="1200"/>
            </a:lvl1pPr>
          </a:lstStyle>
          <a:p>
            <a:fld id="{E0FB0F22-8DED-4CDA-BC4E-47C3EA70254F}" type="datetimeFigureOut">
              <a:rPr lang="cs-CZ" smtClean="0"/>
              <a:pPr/>
              <a:t>12.09.2023</a:t>
            </a:fld>
            <a:endParaRPr lang="cs-CZ"/>
          </a:p>
        </p:txBody>
      </p:sp>
      <p:sp>
        <p:nvSpPr>
          <p:cNvPr id="4" name="Zástupný symbol pro zápatí 3"/>
          <p:cNvSpPr>
            <a:spLocks noGrp="1"/>
          </p:cNvSpPr>
          <p:nvPr>
            <p:ph type="ftr" sz="quarter" idx="2"/>
          </p:nvPr>
        </p:nvSpPr>
        <p:spPr>
          <a:xfrm>
            <a:off x="1" y="6458121"/>
            <a:ext cx="4302919" cy="339963"/>
          </a:xfrm>
          <a:prstGeom prst="rect">
            <a:avLst/>
          </a:prstGeom>
        </p:spPr>
        <p:txBody>
          <a:bodyPr vert="horz" lIns="91431" tIns="45715" rIns="91431" bIns="45715"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4597" y="6458121"/>
            <a:ext cx="4302919" cy="339963"/>
          </a:xfrm>
          <a:prstGeom prst="rect">
            <a:avLst/>
          </a:prstGeom>
        </p:spPr>
        <p:txBody>
          <a:bodyPr vert="horz" lIns="91431" tIns="45715" rIns="91431" bIns="45715" rtlCol="0" anchor="b"/>
          <a:lstStyle>
            <a:lvl1pPr algn="r">
              <a:defRPr sz="1200"/>
            </a:lvl1pPr>
          </a:lstStyle>
          <a:p>
            <a:fld id="{81C9265F-04F2-4D47-A1E7-EE74899987E2}" type="slidenum">
              <a:rPr lang="cs-CZ" smtClean="0"/>
              <a:pPr/>
              <a:t>‹#›</a:t>
            </a:fld>
            <a:endParaRPr lang="cs-CZ" dirty="0"/>
          </a:p>
        </p:txBody>
      </p:sp>
    </p:spTree>
    <p:extLst>
      <p:ext uri="{BB962C8B-B14F-4D97-AF65-F5344CB8AC3E}">
        <p14:creationId xmlns:p14="http://schemas.microsoft.com/office/powerpoint/2010/main" val="3283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02919" cy="339963"/>
          </a:xfrm>
          <a:prstGeom prst="rect">
            <a:avLst/>
          </a:prstGeom>
        </p:spPr>
        <p:txBody>
          <a:bodyPr vert="horz" lIns="91431" tIns="45715" rIns="91431" bIns="45715" rtlCol="0"/>
          <a:lstStyle>
            <a:lvl1pPr algn="l">
              <a:defRPr sz="1200"/>
            </a:lvl1pPr>
          </a:lstStyle>
          <a:p>
            <a:endParaRPr lang="cs-CZ"/>
          </a:p>
        </p:txBody>
      </p:sp>
      <p:sp>
        <p:nvSpPr>
          <p:cNvPr id="3" name="Zástupný symbol pro datum 2"/>
          <p:cNvSpPr>
            <a:spLocks noGrp="1"/>
          </p:cNvSpPr>
          <p:nvPr>
            <p:ph type="dt" idx="1"/>
          </p:nvPr>
        </p:nvSpPr>
        <p:spPr>
          <a:xfrm>
            <a:off x="5624597" y="0"/>
            <a:ext cx="4302919" cy="339963"/>
          </a:xfrm>
          <a:prstGeom prst="rect">
            <a:avLst/>
          </a:prstGeom>
        </p:spPr>
        <p:txBody>
          <a:bodyPr vert="horz" lIns="91431" tIns="45715" rIns="91431" bIns="45715" rtlCol="0"/>
          <a:lstStyle>
            <a:lvl1pPr algn="r">
              <a:defRPr sz="1200"/>
            </a:lvl1pPr>
          </a:lstStyle>
          <a:p>
            <a:fld id="{440993F1-D5EC-4943-97AA-C86D9E6B9167}" type="datetimeFigureOut">
              <a:rPr lang="cs-CZ" smtClean="0"/>
              <a:pPr/>
              <a:t>12.09.2023</a:t>
            </a:fld>
            <a:endParaRPr lang="cs-CZ"/>
          </a:p>
        </p:txBody>
      </p:sp>
      <p:sp>
        <p:nvSpPr>
          <p:cNvPr id="4" name="Zástupný symbol pro obrázek snímku 3"/>
          <p:cNvSpPr>
            <a:spLocks noGrp="1" noRot="1" noChangeAspect="1"/>
          </p:cNvSpPr>
          <p:nvPr>
            <p:ph type="sldImg" idx="2"/>
          </p:nvPr>
        </p:nvSpPr>
        <p:spPr>
          <a:xfrm>
            <a:off x="2698750" y="509588"/>
            <a:ext cx="4532313" cy="2549525"/>
          </a:xfrm>
          <a:prstGeom prst="rect">
            <a:avLst/>
          </a:prstGeom>
          <a:noFill/>
          <a:ln w="12700">
            <a:solidFill>
              <a:prstClr val="black"/>
            </a:solidFill>
          </a:ln>
        </p:spPr>
        <p:txBody>
          <a:bodyPr vert="horz" lIns="91431" tIns="45715" rIns="91431" bIns="45715" rtlCol="0" anchor="ctr"/>
          <a:lstStyle/>
          <a:p>
            <a:endParaRPr lang="cs-CZ"/>
          </a:p>
        </p:txBody>
      </p:sp>
      <p:sp>
        <p:nvSpPr>
          <p:cNvPr id="5" name="Zástupný symbol pro poznámky 4"/>
          <p:cNvSpPr>
            <a:spLocks noGrp="1"/>
          </p:cNvSpPr>
          <p:nvPr>
            <p:ph type="body" sz="quarter" idx="3"/>
          </p:nvPr>
        </p:nvSpPr>
        <p:spPr>
          <a:xfrm>
            <a:off x="992982" y="3229651"/>
            <a:ext cx="7943850" cy="3059668"/>
          </a:xfrm>
          <a:prstGeom prst="rect">
            <a:avLst/>
          </a:prstGeom>
        </p:spPr>
        <p:txBody>
          <a:bodyPr vert="horz" lIns="91431" tIns="45715" rIns="91431" bIns="45715"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6458121"/>
            <a:ext cx="4302919" cy="339963"/>
          </a:xfrm>
          <a:prstGeom prst="rect">
            <a:avLst/>
          </a:prstGeom>
        </p:spPr>
        <p:txBody>
          <a:bodyPr vert="horz" lIns="91431" tIns="45715" rIns="91431" bIns="45715"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4597" y="6458121"/>
            <a:ext cx="4302919" cy="339963"/>
          </a:xfrm>
          <a:prstGeom prst="rect">
            <a:avLst/>
          </a:prstGeom>
        </p:spPr>
        <p:txBody>
          <a:bodyPr vert="horz" lIns="91431" tIns="45715" rIns="91431" bIns="45715" rtlCol="0" anchor="b"/>
          <a:lstStyle>
            <a:lvl1pPr algn="r">
              <a:defRPr sz="1200"/>
            </a:lvl1pPr>
          </a:lstStyle>
          <a:p>
            <a:fld id="{E160BDDA-8E2B-4061-8BE0-CED46ED94034}" type="slidenum">
              <a:rPr lang="cs-CZ" smtClean="0"/>
              <a:pPr/>
              <a:t>‹#›</a:t>
            </a:fld>
            <a:endParaRPr lang="cs-CZ"/>
          </a:p>
        </p:txBody>
      </p:sp>
    </p:spTree>
    <p:extLst>
      <p:ext uri="{BB962C8B-B14F-4D97-AF65-F5344CB8AC3E}">
        <p14:creationId xmlns:p14="http://schemas.microsoft.com/office/powerpoint/2010/main" val="371525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1</a:t>
            </a:fld>
            <a:endParaRPr lang="cs-CZ"/>
          </a:p>
        </p:txBody>
      </p:sp>
    </p:spTree>
    <p:extLst>
      <p:ext uri="{BB962C8B-B14F-4D97-AF65-F5344CB8AC3E}">
        <p14:creationId xmlns:p14="http://schemas.microsoft.com/office/powerpoint/2010/main" val="281198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33" indent="-171433">
              <a:buFont typeface="Arial" panose="020B0604020202020204" pitchFamily="34" charset="0"/>
              <a:buChar char="•"/>
            </a:pPr>
            <a:r>
              <a:rPr lang="cs-CZ" dirty="0"/>
              <a:t>https://www.magazin-cas.cz/archiv/56-2023-3_bim (str. 28)</a:t>
            </a:r>
          </a:p>
          <a:p>
            <a:pPr marL="171433" indent="-171433">
              <a:buFont typeface="Arial" panose="020B0604020202020204" pitchFamily="34" charset="0"/>
              <a:buChar char="•"/>
            </a:pPr>
            <a:r>
              <a:rPr lang="cs-CZ" dirty="0"/>
              <a:t>https://www.koncepcebim.cz/spolecne-pro-podporu-metody-bim-v-ceske-republice-bim-day-2023-usporada-odborna-rada-pro-bim-buildingsmart-ceska-republika-ve-spolupraci-s-ceskou-agenturou-pro-standardizaci-a-svazem-podnik/</a:t>
            </a:r>
          </a:p>
          <a:p>
            <a:pPr marL="171433" indent="-171433">
              <a:buFont typeface="Arial" panose="020B0604020202020204" pitchFamily="34" charset="0"/>
              <a:buChar char="•"/>
            </a:pPr>
            <a:r>
              <a:rPr lang="cs-CZ" dirty="0"/>
              <a:t>https://www.koncepcebim.cz/dokumenty/memorandum-o-spolupraci-pri-priprave-datoveho-standardu-staveb-pro-ucely-uziti-v-oblasti-facility-managementu-a-navrhu-pravidel-pro-pasportizaci-dokoncenych-staveb-v-majetku-verejne-spravy/</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10</a:t>
            </a:fld>
            <a:endParaRPr lang="cs-CZ"/>
          </a:p>
        </p:txBody>
      </p:sp>
    </p:spTree>
    <p:extLst>
      <p:ext uri="{BB962C8B-B14F-4D97-AF65-F5344CB8AC3E}">
        <p14:creationId xmlns:p14="http://schemas.microsoft.com/office/powerpoint/2010/main" val="381469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Cílem pro další roky je tedy spojovat se a sdílet - své znalosti, dovednosti, praktické zkušenosti, aby bylo možno již brzy těžit ze všech benefitů, které metoda BIM ve stavební praxi přináší. </a:t>
            </a:r>
          </a:p>
          <a:p>
            <a:r>
              <a:rPr lang="cs-CZ" dirty="0"/>
              <a:t>Usilujeme o to, aby výhody, jež metoda BIM přináší,  byly k dispozici i pro zadavatele veřejných stavebních zakázek a my mohli také veřejné stavby budovat a provozovat efektivněji, rychleji a levněji. Právě metoda BIM, ale i digitalizace dalších veřejných agend, což je jedna z priorit vlády, k tomu může velmi významně pomoci.</a:t>
            </a:r>
          </a:p>
          <a:p>
            <a:r>
              <a:rPr lang="cs-CZ" dirty="0"/>
              <a:t>Věřím, že dnešní konference BIM 2023: budoucnost metody BIM (nejen) ve veřejné správě bude správným krokem právě tímto směrem. Přeji Vám nejen to, abyste si dnešní konferenci užili, ale nám všem, abychom již brzy mohli naplno využít výhod, které před nás staví digitální budoucnost.</a:t>
            </a:r>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11</a:t>
            </a:fld>
            <a:endParaRPr lang="cs-CZ"/>
          </a:p>
        </p:txBody>
      </p:sp>
    </p:spTree>
    <p:extLst>
      <p:ext uri="{BB962C8B-B14F-4D97-AF65-F5344CB8AC3E}">
        <p14:creationId xmlns:p14="http://schemas.microsoft.com/office/powerpoint/2010/main" val="289808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33" indent="-171433">
              <a:buFont typeface="Arial" panose="020B0604020202020204" pitchFamily="34" charset="0"/>
              <a:buChar char="•"/>
            </a:pPr>
            <a:r>
              <a:rPr lang="cs-CZ" dirty="0"/>
              <a:t>https://www.magazin-cas.cz/archiv/56-2023-3_bim (str. 28)</a:t>
            </a:r>
          </a:p>
          <a:p>
            <a:pPr marL="171433" indent="-171433">
              <a:buFont typeface="Arial" panose="020B0604020202020204" pitchFamily="34" charset="0"/>
              <a:buChar char="•"/>
            </a:pPr>
            <a:r>
              <a:rPr lang="cs-CZ" dirty="0"/>
              <a:t>https://www.koncepcebim.cz/spolecne-pro-podporu-metody-bim-v-ceske-republice-bim-day-2023-usporada-odborna-rada-pro-bim-buildingsmart-ceska-republika-ve-spolupraci-s-ceskou-agenturou-pro-standardizaci-a-svazem-podnik/</a:t>
            </a:r>
          </a:p>
          <a:p>
            <a:pPr marL="171433" indent="-171433">
              <a:buFont typeface="Arial" panose="020B0604020202020204" pitchFamily="34" charset="0"/>
              <a:buChar char="•"/>
            </a:pPr>
            <a:r>
              <a:rPr lang="cs-CZ" dirty="0"/>
              <a:t>https://www.koncepcebim.cz/dokumenty/memorandum-o-spolupraci-pri-priprave-datoveho-standardu-staveb-pro-ucely-uziti-v-oblasti-facility-managementu-a-navrhu-pravidel-pro-pasportizaci-dokoncenych-staveb-v-majetku-verejne-spravy/</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12</a:t>
            </a:fld>
            <a:endParaRPr lang="cs-CZ"/>
          </a:p>
        </p:txBody>
      </p:sp>
    </p:spTree>
    <p:extLst>
      <p:ext uri="{BB962C8B-B14F-4D97-AF65-F5344CB8AC3E}">
        <p14:creationId xmlns:p14="http://schemas.microsoft.com/office/powerpoint/2010/main" val="101251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13</a:t>
            </a:fld>
            <a:endParaRPr lang="cs-CZ"/>
          </a:p>
        </p:txBody>
      </p:sp>
    </p:spTree>
    <p:extLst>
      <p:ext uri="{BB962C8B-B14F-4D97-AF65-F5344CB8AC3E}">
        <p14:creationId xmlns:p14="http://schemas.microsoft.com/office/powerpoint/2010/main" val="158963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577" indent="-228577">
              <a:buFont typeface="Arial" panose="020B0604020202020204" pitchFamily="34" charset="0"/>
              <a:buChar char="•"/>
            </a:pPr>
            <a:r>
              <a:rPr lang="cs-CZ" dirty="0"/>
              <a:t>https://odok.cz/portal/zvlady/usneseni/2023/298/</a:t>
            </a:r>
          </a:p>
          <a:p>
            <a:pPr marL="228577" indent="-228577">
              <a:buFont typeface="Arial" panose="020B0604020202020204" pitchFamily="34" charset="0"/>
              <a:buChar char="•"/>
            </a:pPr>
            <a:r>
              <a:rPr lang="cs-CZ" dirty="0"/>
              <a:t>https://www.vlada.cz/cz/media-centrum/dulezite-dokumenty/plan-legislativnich-praci-vlady-na-rok-2023-201936/</a:t>
            </a:r>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2</a:t>
            </a:fld>
            <a:endParaRPr lang="cs-CZ"/>
          </a:p>
        </p:txBody>
      </p:sp>
    </p:spTree>
    <p:extLst>
      <p:ext uri="{BB962C8B-B14F-4D97-AF65-F5344CB8AC3E}">
        <p14:creationId xmlns:p14="http://schemas.microsoft.com/office/powerpoint/2010/main" val="17421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33" indent="-171433">
              <a:buFont typeface="Arial" panose="020B0604020202020204" pitchFamily="34" charset="0"/>
              <a:buChar char="•"/>
            </a:pPr>
            <a:r>
              <a:rPr lang="cs-CZ" dirty="0"/>
              <a:t>https://odok.cz/portal/zvlady/usneseni/2022/1087/</a:t>
            </a:r>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3</a:t>
            </a:fld>
            <a:endParaRPr lang="cs-CZ"/>
          </a:p>
        </p:txBody>
      </p:sp>
    </p:spTree>
    <p:extLst>
      <p:ext uri="{BB962C8B-B14F-4D97-AF65-F5344CB8AC3E}">
        <p14:creationId xmlns:p14="http://schemas.microsoft.com/office/powerpoint/2010/main" val="395605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České republice jsme se pro využívání metody BIM rozhodli již v roce 2017, kdy vláda schválila Koncepci zavádění metody BIM do veřejné správy. </a:t>
            </a:r>
          </a:p>
          <a:p>
            <a:r>
              <a:rPr lang="cs-CZ" dirty="0"/>
              <a:t>Od tohoto rozhodnutí uplynulo v loňském roce již pět let. </a:t>
            </a:r>
          </a:p>
          <a:p>
            <a:r>
              <a:rPr lang="cs-CZ" dirty="0"/>
              <a:t>Za tuto dobu prošlo vývojem nejen stavebnictví jako takové, ale i samotná metoda BIM. </a:t>
            </a:r>
          </a:p>
          <a:p>
            <a:r>
              <a:rPr lang="cs-CZ" dirty="0"/>
              <a:t>Proto je třeba některé její části přizpůsobit aktuálnímu stavu a trendům, zohlednit mezinárodní vývoj a uplatnit inovativnější řešení. </a:t>
            </a:r>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4</a:t>
            </a:fld>
            <a:endParaRPr lang="cs-CZ"/>
          </a:p>
        </p:txBody>
      </p:sp>
    </p:spTree>
    <p:extLst>
      <p:ext uri="{BB962C8B-B14F-4D97-AF65-F5344CB8AC3E}">
        <p14:creationId xmlns:p14="http://schemas.microsoft.com/office/powerpoint/2010/main" val="7567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33" indent="-171433">
              <a:buFont typeface="Arial" panose="020B0604020202020204" pitchFamily="34" charset="0"/>
              <a:buChar char="•"/>
            </a:pPr>
            <a:r>
              <a:rPr lang="cs-CZ" dirty="0"/>
              <a:t>https://www.koncepcebim.cz/nova-podoba-bim-protokolu-vyvolala-zivou-debatu-u-kulateho-stolu/</a:t>
            </a:r>
          </a:p>
          <a:p>
            <a:pPr marL="171433" indent="-171433">
              <a:buFont typeface="Arial" panose="020B0604020202020204" pitchFamily="34" charset="0"/>
              <a:buChar char="•"/>
            </a:pPr>
            <a:r>
              <a:rPr lang="cs-CZ" dirty="0"/>
              <a:t>Interní dokumenty České agentury pro standardizaci</a:t>
            </a:r>
          </a:p>
          <a:p>
            <a:pPr marL="171433" indent="-171433">
              <a:buFont typeface="Arial" panose="020B0604020202020204" pitchFamily="34" charset="0"/>
              <a:buChar char="•"/>
            </a:pPr>
            <a:r>
              <a:rPr lang="cs-CZ" dirty="0"/>
              <a:t>Materiály přeložené Radě pro BIM –</a:t>
            </a:r>
          </a:p>
          <a:p>
            <a:pPr marL="171433" indent="-171433">
              <a:buFont typeface="Arial" panose="020B0604020202020204" pitchFamily="34" charset="0"/>
              <a:buChar char="•"/>
            </a:pPr>
            <a:r>
              <a:rPr lang="cs-CZ" dirty="0"/>
              <a:t>https://www.koncepcebim.cz/dokumenty/akcni-plan-dss-harmonogram/</a:t>
            </a:r>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5</a:t>
            </a:fld>
            <a:endParaRPr lang="cs-CZ"/>
          </a:p>
        </p:txBody>
      </p:sp>
    </p:spTree>
    <p:extLst>
      <p:ext uri="{BB962C8B-B14F-4D97-AF65-F5344CB8AC3E}">
        <p14:creationId xmlns:p14="http://schemas.microsoft.com/office/powerpoint/2010/main" val="275955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33" indent="-171433">
              <a:buFont typeface="Arial" panose="020B0604020202020204" pitchFamily="34" charset="0"/>
              <a:buChar char="•"/>
            </a:pPr>
            <a:r>
              <a:rPr lang="cs-CZ" dirty="0"/>
              <a:t>https://www.koncepcebim.cz/vznika-jednotny-digitalni-jazyk-pro-ceske-stavby-ceska-agentura-pro-standardizaci-a-statni-fond-dopravni-infrastruktury-podepsali-dohodu-o-spolupraci-pri-zavedeni-a-sprave-datoveho-standardu-staveb/</a:t>
            </a:r>
          </a:p>
          <a:p>
            <a:pPr marL="171433" indent="-171433">
              <a:buFont typeface="Arial" panose="020B0604020202020204" pitchFamily="34" charset="0"/>
              <a:buChar char="•"/>
            </a:pPr>
            <a:r>
              <a:rPr lang="cs-CZ" dirty="0"/>
              <a:t>https://www.koncepcebim.cz/kategorie/datovy-standard-staveb/</a:t>
            </a:r>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6</a:t>
            </a:fld>
            <a:endParaRPr lang="cs-CZ"/>
          </a:p>
        </p:txBody>
      </p:sp>
    </p:spTree>
    <p:extLst>
      <p:ext uri="{BB962C8B-B14F-4D97-AF65-F5344CB8AC3E}">
        <p14:creationId xmlns:p14="http://schemas.microsoft.com/office/powerpoint/2010/main" val="270529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577" indent="-228577">
              <a:buFont typeface="Arial" panose="020B0604020202020204" pitchFamily="34" charset="0"/>
              <a:buChar char="•"/>
            </a:pPr>
            <a:r>
              <a:rPr lang="cs-CZ" dirty="0"/>
              <a:t>Dokumenty Technické komise CCI</a:t>
            </a:r>
          </a:p>
          <a:p>
            <a:pPr marL="228577" indent="-228577">
              <a:buFont typeface="Arial" panose="020B0604020202020204" pitchFamily="34" charset="0"/>
              <a:buChar char="•"/>
            </a:pPr>
            <a:r>
              <a:rPr lang="cs-CZ" dirty="0"/>
              <a:t>Interní dokumenty České agentury pro standardizaci</a:t>
            </a:r>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7</a:t>
            </a:fld>
            <a:endParaRPr lang="cs-CZ"/>
          </a:p>
        </p:txBody>
      </p:sp>
    </p:spTree>
    <p:extLst>
      <p:ext uri="{BB962C8B-B14F-4D97-AF65-F5344CB8AC3E}">
        <p14:creationId xmlns:p14="http://schemas.microsoft.com/office/powerpoint/2010/main" val="172730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33" indent="-171433">
              <a:buFont typeface="Arial" panose="020B0604020202020204" pitchFamily="34" charset="0"/>
              <a:buChar char="•"/>
            </a:pPr>
            <a:r>
              <a:rPr lang="cs-CZ" dirty="0"/>
              <a:t>Dokumenty předloženy Radě pro BIM 4. září 2023</a:t>
            </a:r>
          </a:p>
          <a:p>
            <a:pPr marL="171433" indent="-171433">
              <a:buFont typeface="Arial" panose="020B0604020202020204" pitchFamily="34" charset="0"/>
              <a:buChar char="•"/>
            </a:pPr>
            <a:r>
              <a:rPr lang="cs-CZ" dirty="0"/>
              <a:t>BIM Protokol</a:t>
            </a:r>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8</a:t>
            </a:fld>
            <a:endParaRPr lang="cs-CZ"/>
          </a:p>
        </p:txBody>
      </p:sp>
    </p:spTree>
    <p:extLst>
      <p:ext uri="{BB962C8B-B14F-4D97-AF65-F5344CB8AC3E}">
        <p14:creationId xmlns:p14="http://schemas.microsoft.com/office/powerpoint/2010/main" val="226563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33" indent="-171433">
              <a:buFont typeface="Arial" panose="020B0604020202020204" pitchFamily="34" charset="0"/>
              <a:buChar char="•"/>
            </a:pPr>
            <a:r>
              <a:rPr lang="cs-CZ" dirty="0"/>
              <a:t>Dokumenty předloženy Radě pro BIM 4. září 2023</a:t>
            </a:r>
          </a:p>
          <a:p>
            <a:pPr marL="171433" indent="-171433">
              <a:buFont typeface="Arial" panose="020B0604020202020204" pitchFamily="34" charset="0"/>
              <a:buChar char="•"/>
            </a:pPr>
            <a:r>
              <a:rPr lang="cs-CZ" dirty="0"/>
              <a:t>BIM Protokol</a:t>
            </a:r>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9</a:t>
            </a:fld>
            <a:endParaRPr lang="cs-CZ"/>
          </a:p>
        </p:txBody>
      </p:sp>
    </p:spTree>
    <p:extLst>
      <p:ext uri="{BB962C8B-B14F-4D97-AF65-F5344CB8AC3E}">
        <p14:creationId xmlns:p14="http://schemas.microsoft.com/office/powerpoint/2010/main" val="3958897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46545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userDrawn="1"/>
        </p:nvSpPr>
        <p:spPr>
          <a:xfrm>
            <a:off x="4851401" y="2133601"/>
            <a:ext cx="4293313" cy="30098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0" y="4241007"/>
            <a:ext cx="2320925" cy="902494"/>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363538" y="356639"/>
            <a:ext cx="8418512" cy="615553"/>
          </a:xfrm>
        </p:spPr>
        <p:txBody>
          <a:bodyPr wrap="square" lIns="0" tIns="0" rIns="0" bIns="0" anchor="t" anchorCtr="0">
            <a:spAutoFit/>
          </a:bodyPr>
          <a:lstStyle>
            <a:lvl1pPr algn="l">
              <a:defRPr sz="4000">
                <a:solidFill>
                  <a:schemeClr val="bg1"/>
                </a:solidFill>
              </a:defRPr>
            </a:lvl1pPr>
          </a:lstStyle>
          <a:p>
            <a:r>
              <a:rPr lang="cs-CZ"/>
              <a:t>Kliknutím lze upravit styl.</a:t>
            </a:r>
            <a:endParaRPr lang="cs-CZ" dirty="0"/>
          </a:p>
        </p:txBody>
      </p:sp>
      <p:pic>
        <p:nvPicPr>
          <p:cNvPr id="11"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3538" y="4358922"/>
            <a:ext cx="1213200" cy="5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08574" y="1931998"/>
            <a:ext cx="4035426" cy="321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dnadpis 2"/>
          <p:cNvSpPr>
            <a:spLocks noGrp="1"/>
          </p:cNvSpPr>
          <p:nvPr>
            <p:ph type="subTitle" idx="1"/>
          </p:nvPr>
        </p:nvSpPr>
        <p:spPr>
          <a:xfrm>
            <a:off x="363538" y="977251"/>
            <a:ext cx="8418512" cy="1350000"/>
          </a:xfrm>
        </p:spPr>
        <p:txBody>
          <a:bodyPr wrap="square" lIns="0" tIns="360000" rIns="0" bIns="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264297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a:t>Kliknutím lze upravit styl.</a:t>
            </a:r>
            <a:endParaRPr lang="cs-CZ" dirty="0"/>
          </a:p>
        </p:txBody>
      </p:sp>
      <p:sp>
        <p:nvSpPr>
          <p:cNvPr id="6" name="Zástupný symbol pro text 5"/>
          <p:cNvSpPr>
            <a:spLocks noGrp="1"/>
          </p:cNvSpPr>
          <p:nvPr>
            <p:ph type="body" sz="quarter" idx="10"/>
          </p:nvPr>
        </p:nvSpPr>
        <p:spPr>
          <a:xfrm>
            <a:off x="363538" y="912777"/>
            <a:ext cx="8418512" cy="326869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1317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kt a text">
    <p:spTree>
      <p:nvGrpSpPr>
        <p:cNvPr id="1" name=""/>
        <p:cNvGrpSpPr/>
        <p:nvPr/>
      </p:nvGrpSpPr>
      <p:grpSpPr>
        <a:xfrm>
          <a:off x="0" y="0"/>
          <a:ext cx="0" cy="0"/>
          <a:chOff x="0" y="0"/>
          <a:chExt cx="0" cy="0"/>
        </a:xfrm>
      </p:grpSpPr>
      <p:sp>
        <p:nvSpPr>
          <p:cNvPr id="2" name="Nadpis 1"/>
          <p:cNvSpPr>
            <a:spLocks noGrp="1"/>
          </p:cNvSpPr>
          <p:nvPr>
            <p:ph type="title"/>
          </p:nvPr>
        </p:nvSpPr>
        <p:spPr>
          <a:xfrm>
            <a:off x="5108575" y="359267"/>
            <a:ext cx="3673475" cy="430887"/>
          </a:xfrm>
        </p:spPr>
        <p:txBody>
          <a:bodyPr wrap="square" lIns="0" tIns="0" rIns="0" bIns="0" anchor="t" anchorCtr="0">
            <a:spAutoFit/>
          </a:bodyPr>
          <a:lstStyle>
            <a:lvl1pPr algn="l">
              <a:defRPr sz="2800">
                <a:solidFill>
                  <a:schemeClr val="accent2"/>
                </a:solidFill>
              </a:defRPr>
            </a:lvl1pPr>
          </a:lstStyle>
          <a:p>
            <a:r>
              <a:rPr lang="cs-CZ"/>
              <a:t>Kliknutím lze upravit styl.</a:t>
            </a:r>
            <a:endParaRPr lang="cs-CZ" dirty="0"/>
          </a:p>
        </p:txBody>
      </p:sp>
      <p:sp>
        <p:nvSpPr>
          <p:cNvPr id="6" name="Zástupný symbol pro obsah 5"/>
          <p:cNvSpPr>
            <a:spLocks noGrp="1"/>
          </p:cNvSpPr>
          <p:nvPr>
            <p:ph sz="quarter" idx="14"/>
          </p:nvPr>
        </p:nvSpPr>
        <p:spPr>
          <a:xfrm>
            <a:off x="363537" y="356640"/>
            <a:ext cx="4384675" cy="3824835"/>
          </a:xfrm>
        </p:spPr>
        <p:txBody>
          <a:bodyPr/>
          <a:lstStyle>
            <a:lvl1pPr>
              <a:buNone/>
              <a:defRPr/>
            </a:lvl1pPr>
          </a:lstStyle>
          <a:p>
            <a:pPr lvl="0"/>
            <a:r>
              <a:rPr lang="cs-CZ"/>
              <a:t>Upravte styly předlohy textu.</a:t>
            </a:r>
          </a:p>
        </p:txBody>
      </p:sp>
      <p:sp>
        <p:nvSpPr>
          <p:cNvPr id="4" name="Zástupný symbol pro text 3"/>
          <p:cNvSpPr>
            <a:spLocks noGrp="1"/>
          </p:cNvSpPr>
          <p:nvPr>
            <p:ph type="body" sz="quarter" idx="15"/>
          </p:nvPr>
        </p:nvSpPr>
        <p:spPr>
          <a:xfrm>
            <a:off x="5108575" y="796532"/>
            <a:ext cx="3673475" cy="3384943"/>
          </a:xfrm>
        </p:spPr>
        <p:txBody>
          <a:bodyPr>
            <a:normAutofit/>
          </a:bodyPr>
          <a:lstStyle>
            <a:lvl1pPr>
              <a:defRPr sz="2000"/>
            </a:lvl1pPr>
            <a:lvl2pPr>
              <a:defRPr sz="2000"/>
            </a:lvl2pPr>
            <a:lvl3pPr>
              <a:defRPr sz="2000"/>
            </a:lvl3pPr>
            <a:lvl4pPr>
              <a:defRPr sz="2000"/>
            </a:lvl4pPr>
            <a:lvl5pPr>
              <a:defRPr sz="20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1317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jekt">
    <p:spTree>
      <p:nvGrpSpPr>
        <p:cNvPr id="1" name=""/>
        <p:cNvGrpSpPr/>
        <p:nvPr/>
      </p:nvGrpSpPr>
      <p:grpSpPr>
        <a:xfrm>
          <a:off x="0" y="0"/>
          <a:ext cx="0" cy="0"/>
          <a:chOff x="0" y="0"/>
          <a:chExt cx="0" cy="0"/>
        </a:xfrm>
      </p:grpSpPr>
      <p:sp>
        <p:nvSpPr>
          <p:cNvPr id="6" name="Zástupný symbol pro obsah 5"/>
          <p:cNvSpPr>
            <a:spLocks noGrp="1"/>
          </p:cNvSpPr>
          <p:nvPr>
            <p:ph sz="quarter" idx="10"/>
          </p:nvPr>
        </p:nvSpPr>
        <p:spPr>
          <a:xfrm>
            <a:off x="363538" y="908011"/>
            <a:ext cx="8418512" cy="3273464"/>
          </a:xfrm>
        </p:spPr>
        <p:txBody>
          <a:bodyPr/>
          <a:lstStyle>
            <a:lvl1pPr>
              <a:buNone/>
              <a:defRPr/>
            </a:lvl1pPr>
          </a:lstStyle>
          <a:p>
            <a:pPr lvl="0"/>
            <a:r>
              <a:rPr lang="cs-CZ"/>
              <a:t>Upravte styly předlohy textu.</a:t>
            </a:r>
          </a:p>
        </p:txBody>
      </p:sp>
      <p:sp>
        <p:nvSpPr>
          <p:cNvPr id="3" name="Nadpis 2"/>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88524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ávěrečný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714" y="0"/>
            <a:ext cx="9143999" cy="46545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userDrawn="1"/>
        </p:nvSpPr>
        <p:spPr>
          <a:xfrm>
            <a:off x="4851401" y="2133601"/>
            <a:ext cx="4293313" cy="30098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0" y="4241007"/>
            <a:ext cx="2320925" cy="902494"/>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6"/>
          <p:cNvSpPr>
            <a:spLocks noGrp="1"/>
          </p:cNvSpPr>
          <p:nvPr>
            <p:ph type="title"/>
          </p:nvPr>
        </p:nvSpPr>
        <p:spPr>
          <a:xfrm>
            <a:off x="363538" y="1350000"/>
            <a:ext cx="8418512" cy="615553"/>
          </a:xfrm>
        </p:spPr>
        <p:txBody>
          <a:bodyPr anchor="t" anchorCtr="0"/>
          <a:lstStyle>
            <a:lvl1pPr>
              <a:defRPr sz="4000">
                <a:solidFill>
                  <a:schemeClr val="bg1"/>
                </a:solidFill>
              </a:defRPr>
            </a:lvl1pPr>
          </a:lstStyle>
          <a:p>
            <a:r>
              <a:rPr lang="cs-CZ"/>
              <a:t>Kliknutím lze upravit styl.</a:t>
            </a:r>
            <a:endParaRPr lang="cs-CZ" dirty="0"/>
          </a:p>
        </p:txBody>
      </p:sp>
      <p:pic>
        <p:nvPicPr>
          <p:cNvPr id="11"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3538" y="4358922"/>
            <a:ext cx="1213200" cy="5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08574" y="1931998"/>
            <a:ext cx="4035426" cy="321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58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B8D"/>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108574" y="1931999"/>
            <a:ext cx="4035425" cy="321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userDrawn="1"/>
        </p:nvSpPr>
        <p:spPr>
          <a:xfrm>
            <a:off x="1" y="1"/>
            <a:ext cx="9143999" cy="4535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a:p>
        </p:txBody>
      </p:sp>
      <p:sp>
        <p:nvSpPr>
          <p:cNvPr id="2" name="Zástupný symbol pro nadpis 1"/>
          <p:cNvSpPr>
            <a:spLocks noGrp="1"/>
          </p:cNvSpPr>
          <p:nvPr>
            <p:ph type="title"/>
          </p:nvPr>
        </p:nvSpPr>
        <p:spPr>
          <a:xfrm>
            <a:off x="363538" y="354013"/>
            <a:ext cx="8418512"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363538" y="908011"/>
            <a:ext cx="8418512" cy="3273464"/>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TextovéPole 9"/>
          <p:cNvSpPr txBox="1"/>
          <p:nvPr/>
        </p:nvSpPr>
        <p:spPr>
          <a:xfrm>
            <a:off x="2749256" y="4659807"/>
            <a:ext cx="1998956" cy="483694"/>
          </a:xfrm>
          <a:prstGeom prst="rect">
            <a:avLst/>
          </a:prstGeom>
          <a:noFill/>
        </p:spPr>
        <p:txBody>
          <a:bodyPr wrap="square" lIns="0" tIns="0" rIns="0" bIns="0" rtlCol="0" anchor="ctr" anchorCtr="0">
            <a:noAutofit/>
          </a:bodyPr>
          <a:lstStyle/>
          <a:p>
            <a:pPr algn="l"/>
            <a:r>
              <a:rPr lang="cs-CZ" sz="900" kern="1200" dirty="0">
                <a:solidFill>
                  <a:schemeClr val="bg1"/>
                </a:solidFill>
                <a:latin typeface="+mn-lt"/>
                <a:ea typeface="+mn-ea"/>
                <a:cs typeface="+mn-cs"/>
              </a:rPr>
              <a:t>Eduard </a:t>
            </a:r>
            <a:r>
              <a:rPr lang="cs-CZ" sz="900" kern="1200" dirty="0" err="1">
                <a:solidFill>
                  <a:schemeClr val="bg1"/>
                </a:solidFill>
                <a:latin typeface="+mn-lt"/>
                <a:ea typeface="+mn-ea"/>
                <a:cs typeface="+mn-cs"/>
              </a:rPr>
              <a:t>Muřický</a:t>
            </a:r>
            <a:r>
              <a:rPr lang="cs-CZ" sz="900" kern="1200" dirty="0">
                <a:solidFill>
                  <a:schemeClr val="bg1"/>
                </a:solidFill>
                <a:latin typeface="+mn-lt"/>
                <a:ea typeface="+mn-ea"/>
                <a:cs typeface="+mn-cs"/>
              </a:rPr>
              <a:t> </a:t>
            </a:r>
          </a:p>
          <a:p>
            <a:r>
              <a:rPr lang="cs-CZ" sz="900" kern="1200" dirty="0">
                <a:solidFill>
                  <a:schemeClr val="bg1"/>
                </a:solidFill>
                <a:latin typeface="+mn-lt"/>
                <a:ea typeface="+mn-ea"/>
                <a:cs typeface="+mn-cs"/>
              </a:rPr>
              <a:t>zástupce vrchního ředitele sekce hospodářství MPO</a:t>
            </a:r>
          </a:p>
        </p:txBody>
      </p:sp>
      <p:sp>
        <p:nvSpPr>
          <p:cNvPr id="11" name="TextovéPole 10"/>
          <p:cNvSpPr txBox="1"/>
          <p:nvPr/>
        </p:nvSpPr>
        <p:spPr>
          <a:xfrm>
            <a:off x="363538" y="4535488"/>
            <a:ext cx="2012949" cy="608013"/>
          </a:xfrm>
          <a:prstGeom prst="rect">
            <a:avLst/>
          </a:prstGeom>
          <a:noFill/>
        </p:spPr>
        <p:txBody>
          <a:bodyPr wrap="square" lIns="0" tIns="0" rIns="0" bIns="0" rtlCol="0" anchor="ctr" anchorCtr="0">
            <a:noAutofit/>
          </a:bodyPr>
          <a:lstStyle/>
          <a:p>
            <a:r>
              <a:rPr lang="pl-PL" sz="900" dirty="0">
                <a:solidFill>
                  <a:schemeClr val="bg1"/>
                </a:solidFill>
              </a:rPr>
              <a:t>Na cestě ke Stavebnictví 4.0</a:t>
            </a:r>
            <a:endParaRPr lang="cs-CZ" sz="900" dirty="0">
              <a:solidFill>
                <a:schemeClr val="bg1"/>
              </a:solidFill>
            </a:endParaRPr>
          </a:p>
        </p:txBody>
      </p:sp>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3" r:id="rId4"/>
    <p:sldLayoutId id="2147483655" r:id="rId5"/>
  </p:sldLayoutIdLst>
  <p:txStyles>
    <p:titleStyle>
      <a:lvl1pPr algn="l" defTabSz="914400" rtl="0" eaLnBrk="1" latinLnBrk="0" hangingPunct="1">
        <a:spcBef>
          <a:spcPct val="0"/>
        </a:spcBef>
        <a:buNone/>
        <a:defRPr sz="3600" kern="1200">
          <a:solidFill>
            <a:schemeClr val="accent2"/>
          </a:solidFill>
          <a:latin typeface="+mj-lt"/>
          <a:ea typeface="+mj-ea"/>
          <a:cs typeface="+mj-cs"/>
        </a:defRPr>
      </a:lvl1pPr>
    </p:titleStyle>
    <p:bodyStyle>
      <a:lvl1pPr marL="360363" indent="-360363" algn="l" defTabSz="914400" rtl="0" eaLnBrk="1" latinLnBrk="0" hangingPunct="1">
        <a:spcBef>
          <a:spcPct val="20000"/>
        </a:spcBef>
        <a:buFontTx/>
        <a:buBlip>
          <a:blip r:embed="rId8"/>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9"/>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8"/>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9"/>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8"/>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7.png"/><Relationship Id="rId7"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Na cestě ke Stavebnictví 4.0</a:t>
            </a:r>
          </a:p>
        </p:txBody>
      </p:sp>
      <p:sp>
        <p:nvSpPr>
          <p:cNvPr id="3" name="Podnadpis 2"/>
          <p:cNvSpPr>
            <a:spLocks noGrp="1"/>
          </p:cNvSpPr>
          <p:nvPr>
            <p:ph type="subTitle" idx="1"/>
          </p:nvPr>
        </p:nvSpPr>
        <p:spPr/>
        <p:txBody>
          <a:bodyPr/>
          <a:lstStyle/>
          <a:p>
            <a:r>
              <a:rPr lang="cs-CZ" sz="1800" b="0" i="0" u="none" strike="noStrike" baseline="0" dirty="0">
                <a:latin typeface="SpaceGrotesk-Light"/>
              </a:rPr>
              <a:t>Digitalizace českého stavebnictví a probíhající kroky na vládní úrovni</a:t>
            </a:r>
            <a:endParaRPr lang="cs-CZ" dirty="0"/>
          </a:p>
        </p:txBody>
      </p:sp>
    </p:spTree>
    <p:extLst>
      <p:ext uri="{BB962C8B-B14F-4D97-AF65-F5344CB8AC3E}">
        <p14:creationId xmlns:p14="http://schemas.microsoft.com/office/powerpoint/2010/main" val="89010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C12D9-C791-8F21-6F1E-110BB78CABAC}"/>
              </a:ext>
            </a:extLst>
          </p:cNvPr>
          <p:cNvSpPr>
            <a:spLocks noGrp="1"/>
          </p:cNvSpPr>
          <p:nvPr>
            <p:ph type="title"/>
          </p:nvPr>
        </p:nvSpPr>
        <p:spPr/>
        <p:txBody>
          <a:bodyPr/>
          <a:lstStyle/>
          <a:p>
            <a:r>
              <a:rPr lang="cs-CZ" dirty="0"/>
              <a:t>Koncepce BIM: Na cestě ke Stavebnictví 4.0</a:t>
            </a:r>
          </a:p>
        </p:txBody>
      </p:sp>
      <p:sp>
        <p:nvSpPr>
          <p:cNvPr id="3" name="Zástupný text 2">
            <a:extLst>
              <a:ext uri="{FF2B5EF4-FFF2-40B4-BE49-F238E27FC236}">
                <a16:creationId xmlns:a16="http://schemas.microsoft.com/office/drawing/2014/main" id="{A7246599-76E3-DD65-96A0-68A4EA202E30}"/>
              </a:ext>
            </a:extLst>
          </p:cNvPr>
          <p:cNvSpPr>
            <a:spLocks noGrp="1"/>
          </p:cNvSpPr>
          <p:nvPr>
            <p:ph type="body" sz="quarter" idx="10"/>
          </p:nvPr>
        </p:nvSpPr>
        <p:spPr/>
        <p:txBody>
          <a:bodyPr>
            <a:normAutofit fontScale="92500" lnSpcReduction="10000"/>
          </a:bodyPr>
          <a:lstStyle/>
          <a:p>
            <a:r>
              <a:rPr lang="cs-CZ" sz="1700" b="1" dirty="0"/>
              <a:t>Zlepšení komunikace a lepší koordinace postupu při realizaci Koncepce BIM s klíčovými stakeholdery</a:t>
            </a:r>
          </a:p>
          <a:p>
            <a:pPr lvl="1"/>
            <a:r>
              <a:rPr lang="cs-CZ" sz="1700" dirty="0"/>
              <a:t>Vytvořena </a:t>
            </a:r>
            <a:r>
              <a:rPr lang="cs-CZ" sz="1700" b="1" dirty="0"/>
              <a:t>Rada pro BIM</a:t>
            </a:r>
            <a:r>
              <a:rPr lang="cs-CZ" sz="1700" dirty="0"/>
              <a:t> – poradní orgán generálního ředitele České agentury pro standardizaci</a:t>
            </a:r>
          </a:p>
          <a:p>
            <a:pPr lvl="2"/>
            <a:r>
              <a:rPr lang="cs-CZ" sz="1700" dirty="0"/>
              <a:t>Členy jsou zástupci (počet)</a:t>
            </a:r>
          </a:p>
          <a:p>
            <a:pPr lvl="3"/>
            <a:r>
              <a:rPr lang="cs-CZ" sz="1700" dirty="0"/>
              <a:t>Ministerstvo průmyslu a obchodu  (1), Česká agentura pro standardizaci (4), Svaz podnikatelů ve stavebnictví v ČR  (1), Česká komora architektů (1), Česká komora autorizovaných inženýrů a techniků činných ve výstavbě (1), Odborná rada pro BIM (1) , Státní fond dopravní infrastruktury (1), International Facility Management </a:t>
            </a:r>
            <a:r>
              <a:rPr lang="cs-CZ" sz="1700" dirty="0" err="1"/>
              <a:t>Association</a:t>
            </a:r>
            <a:r>
              <a:rPr lang="cs-CZ" sz="1700" dirty="0"/>
              <a:t> (1) , Asociace </a:t>
            </a:r>
            <a:r>
              <a:rPr lang="cs-CZ" sz="1700" dirty="0" err="1"/>
              <a:t>krají</a:t>
            </a:r>
            <a:r>
              <a:rPr lang="cs-CZ" sz="1700" dirty="0"/>
              <a:t> České republiky (1)</a:t>
            </a:r>
          </a:p>
          <a:p>
            <a:pPr lvl="2"/>
            <a:r>
              <a:rPr lang="cs-CZ" sz="1700" dirty="0"/>
              <a:t>Rada posuzuje všechny výstupy Agentury ČAS týkající se využívání metody BIM a realizace Koncepce BIM</a:t>
            </a:r>
          </a:p>
        </p:txBody>
      </p:sp>
    </p:spTree>
    <p:extLst>
      <p:ext uri="{BB962C8B-B14F-4D97-AF65-F5344CB8AC3E}">
        <p14:creationId xmlns:p14="http://schemas.microsoft.com/office/powerpoint/2010/main" val="323795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FB7A14-54CA-4998-82AF-6FC152527570}"/>
              </a:ext>
            </a:extLst>
          </p:cNvPr>
          <p:cNvSpPr>
            <a:spLocks noGrp="1"/>
          </p:cNvSpPr>
          <p:nvPr>
            <p:ph type="title"/>
          </p:nvPr>
        </p:nvSpPr>
        <p:spPr>
          <a:xfrm>
            <a:off x="363538" y="354014"/>
            <a:ext cx="8418512" cy="553998"/>
          </a:xfrm>
        </p:spPr>
        <p:txBody>
          <a:bodyPr/>
          <a:lstStyle/>
          <a:p>
            <a:r>
              <a:rPr lang="cs-CZ" dirty="0"/>
              <a:t>Koncepce BIM: Na cestě ke Stavebnictví 4.0</a:t>
            </a:r>
            <a:endParaRPr lang="cs-CZ" b="1" dirty="0"/>
          </a:p>
        </p:txBody>
      </p:sp>
      <p:sp>
        <p:nvSpPr>
          <p:cNvPr id="5" name="Zástupný symbol pro text 4">
            <a:extLst>
              <a:ext uri="{FF2B5EF4-FFF2-40B4-BE49-F238E27FC236}">
                <a16:creationId xmlns:a16="http://schemas.microsoft.com/office/drawing/2014/main" id="{794AC5C0-18DA-4D7C-A6AB-2B878173E526}"/>
              </a:ext>
            </a:extLst>
          </p:cNvPr>
          <p:cNvSpPr>
            <a:spLocks noGrp="1"/>
          </p:cNvSpPr>
          <p:nvPr>
            <p:ph type="body" sz="quarter" idx="10"/>
          </p:nvPr>
        </p:nvSpPr>
        <p:spPr/>
        <p:txBody>
          <a:bodyPr/>
          <a:lstStyle/>
          <a:p>
            <a:r>
              <a:rPr lang="cs-CZ" i="1" dirty="0"/>
              <a:t>„Bez zapojení Vás všech se to neobejde“</a:t>
            </a:r>
          </a:p>
          <a:p>
            <a:pPr marL="0" indent="0">
              <a:buNone/>
            </a:pPr>
            <a:endParaRPr lang="cs-CZ" i="1" dirty="0"/>
          </a:p>
          <a:p>
            <a:pPr marL="0" indent="0">
              <a:buNone/>
            </a:pPr>
            <a:endParaRPr lang="cs-CZ" i="1" dirty="0"/>
          </a:p>
        </p:txBody>
      </p:sp>
      <p:pic>
        <p:nvPicPr>
          <p:cNvPr id="7" name="Obrázek 6">
            <a:extLst>
              <a:ext uri="{FF2B5EF4-FFF2-40B4-BE49-F238E27FC236}">
                <a16:creationId xmlns:a16="http://schemas.microsoft.com/office/drawing/2014/main" id="{5F2EA691-ADD5-4525-9553-4A0129B203A4}"/>
              </a:ext>
            </a:extLst>
          </p:cNvPr>
          <p:cNvPicPr>
            <a:picLocks noChangeAspect="1"/>
          </p:cNvPicPr>
          <p:nvPr/>
        </p:nvPicPr>
        <p:blipFill>
          <a:blip r:embed="rId3"/>
          <a:stretch>
            <a:fillRect/>
          </a:stretch>
        </p:blipFill>
        <p:spPr>
          <a:xfrm>
            <a:off x="2386787" y="1678544"/>
            <a:ext cx="4247619" cy="2701337"/>
          </a:xfrm>
          <a:prstGeom prst="rect">
            <a:avLst/>
          </a:prstGeom>
        </p:spPr>
      </p:pic>
    </p:spTree>
    <p:extLst>
      <p:ext uri="{BB962C8B-B14F-4D97-AF65-F5344CB8AC3E}">
        <p14:creationId xmlns:p14="http://schemas.microsoft.com/office/powerpoint/2010/main" val="412385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C12D9-C791-8F21-6F1E-110BB78CABAC}"/>
              </a:ext>
            </a:extLst>
          </p:cNvPr>
          <p:cNvSpPr>
            <a:spLocks noGrp="1"/>
          </p:cNvSpPr>
          <p:nvPr>
            <p:ph type="title"/>
          </p:nvPr>
        </p:nvSpPr>
        <p:spPr/>
        <p:txBody>
          <a:bodyPr/>
          <a:lstStyle/>
          <a:p>
            <a:r>
              <a:rPr lang="cs-CZ" dirty="0"/>
              <a:t>Koncepce BIM: Na cestě ke Stavebnictví 4.0</a:t>
            </a:r>
          </a:p>
        </p:txBody>
      </p:sp>
      <p:sp>
        <p:nvSpPr>
          <p:cNvPr id="3" name="Zástupný text 2">
            <a:extLst>
              <a:ext uri="{FF2B5EF4-FFF2-40B4-BE49-F238E27FC236}">
                <a16:creationId xmlns:a16="http://schemas.microsoft.com/office/drawing/2014/main" id="{A7246599-76E3-DD65-96A0-68A4EA202E30}"/>
              </a:ext>
            </a:extLst>
          </p:cNvPr>
          <p:cNvSpPr>
            <a:spLocks noGrp="1"/>
          </p:cNvSpPr>
          <p:nvPr>
            <p:ph type="body" sz="quarter" idx="10"/>
          </p:nvPr>
        </p:nvSpPr>
        <p:spPr/>
        <p:txBody>
          <a:bodyPr>
            <a:normAutofit fontScale="92500" lnSpcReduction="10000"/>
          </a:bodyPr>
          <a:lstStyle/>
          <a:p>
            <a:r>
              <a:rPr lang="cs-CZ" b="1" dirty="0"/>
              <a:t>Zlepšení komunikace a lepší koordinace postupu při realizaci Koncepce BIM s klíčovými stakeholdery</a:t>
            </a:r>
          </a:p>
          <a:p>
            <a:pPr lvl="1"/>
            <a:r>
              <a:rPr lang="cs-CZ" dirty="0"/>
              <a:t>Znovunavázání spolupráce mezi Agenturou ČAS a Odbornou radou pro BIM (</a:t>
            </a:r>
            <a:r>
              <a:rPr lang="cs-CZ" dirty="0" err="1"/>
              <a:t>czBIM</a:t>
            </a:r>
            <a:r>
              <a:rPr lang="cs-CZ" dirty="0"/>
              <a:t>)</a:t>
            </a:r>
          </a:p>
          <a:p>
            <a:pPr lvl="1"/>
            <a:r>
              <a:rPr lang="cs-CZ" dirty="0"/>
              <a:t>Zefektivnění práce PS BIM při RVIS</a:t>
            </a:r>
          </a:p>
          <a:p>
            <a:pPr lvl="1"/>
            <a:r>
              <a:rPr lang="cs-CZ" dirty="0"/>
              <a:t>Znovunavázání spolupráce s vysokými školami na platformě EDU BIM</a:t>
            </a:r>
          </a:p>
          <a:p>
            <a:pPr lvl="1"/>
            <a:r>
              <a:rPr lang="cs-CZ" dirty="0"/>
              <a:t>Zintenzivnění spolupráce s středním odbornými školami</a:t>
            </a:r>
          </a:p>
        </p:txBody>
      </p:sp>
    </p:spTree>
    <p:extLst>
      <p:ext uri="{BB962C8B-B14F-4D97-AF65-F5344CB8AC3E}">
        <p14:creationId xmlns:p14="http://schemas.microsoft.com/office/powerpoint/2010/main" val="329640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a:t>Děkuji za pozornost</a:t>
            </a:r>
          </a:p>
        </p:txBody>
      </p:sp>
    </p:spTree>
    <p:extLst>
      <p:ext uri="{BB962C8B-B14F-4D97-AF65-F5344CB8AC3E}">
        <p14:creationId xmlns:p14="http://schemas.microsoft.com/office/powerpoint/2010/main" val="373427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66B9E72-5803-41CC-B1F7-7CD4FD32DCB8}"/>
              </a:ext>
            </a:extLst>
          </p:cNvPr>
          <p:cNvPicPr/>
          <p:nvPr/>
        </p:nvPicPr>
        <p:blipFill rotWithShape="1">
          <a:blip r:embed="rId3"/>
          <a:srcRect l="19922" t="16049" r="33389" b="5368"/>
          <a:stretch/>
        </p:blipFill>
        <p:spPr bwMode="auto">
          <a:xfrm>
            <a:off x="5716450" y="545081"/>
            <a:ext cx="3427550" cy="3346126"/>
          </a:xfrm>
          <a:prstGeom prst="rect">
            <a:avLst/>
          </a:prstGeom>
          <a:ln>
            <a:noFill/>
          </a:ln>
          <a:extLst>
            <a:ext uri="{53640926-AAD7-44D8-BBD7-CCE9431645EC}">
              <a14:shadowObscured xmlns:a14="http://schemas.microsoft.com/office/drawing/2010/main"/>
            </a:ext>
          </a:extLst>
        </p:spPr>
      </p:pic>
      <p:sp>
        <p:nvSpPr>
          <p:cNvPr id="2" name="Nadpis 1"/>
          <p:cNvSpPr>
            <a:spLocks noGrp="1"/>
          </p:cNvSpPr>
          <p:nvPr>
            <p:ph type="title"/>
          </p:nvPr>
        </p:nvSpPr>
        <p:spPr/>
        <p:txBody>
          <a:bodyPr/>
          <a:lstStyle/>
          <a:p>
            <a:r>
              <a:rPr lang="cs-CZ" dirty="0"/>
              <a:t>Koncepce BIM: Na cestě ke Stavebnictví 4.0</a:t>
            </a:r>
          </a:p>
        </p:txBody>
      </p:sp>
      <p:sp>
        <p:nvSpPr>
          <p:cNvPr id="3" name="Zástupný symbol pro text 2"/>
          <p:cNvSpPr>
            <a:spLocks noGrp="1"/>
          </p:cNvSpPr>
          <p:nvPr>
            <p:ph type="body" sz="quarter" idx="10"/>
          </p:nvPr>
        </p:nvSpPr>
        <p:spPr>
          <a:xfrm>
            <a:off x="129933" y="631011"/>
            <a:ext cx="6304240" cy="3633963"/>
          </a:xfrm>
        </p:spPr>
        <p:txBody>
          <a:bodyPr>
            <a:normAutofit fontScale="85000" lnSpcReduction="10000"/>
          </a:bodyPr>
          <a:lstStyle/>
          <a:p>
            <a:r>
              <a:rPr lang="cs-CZ" b="1" dirty="0"/>
              <a:t>Zákon o správě informací o stavbě a informačním modelu stavby a vystavěného prostředí („Zákon o BIM“)</a:t>
            </a:r>
            <a:endParaRPr lang="cs-CZ" dirty="0"/>
          </a:p>
          <a:p>
            <a:pPr lvl="1"/>
            <a:r>
              <a:rPr lang="cs-CZ" b="1" dirty="0"/>
              <a:t>Věcný záměr zákona schválen</a:t>
            </a:r>
            <a:r>
              <a:rPr lang="cs-CZ" dirty="0"/>
              <a:t> rozhodnutím vlády číslo</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dirty="0"/>
              <a:t>298/2023 ze dne 3. května 2023</a:t>
            </a:r>
          </a:p>
          <a:p>
            <a:pPr lvl="2"/>
            <a:r>
              <a:rPr lang="cs-CZ" dirty="0" err="1"/>
              <a:t>Bezrozporově</a:t>
            </a:r>
            <a:r>
              <a:rPr lang="cs-CZ" dirty="0"/>
              <a:t> vypořádáno více než 300 připomínek</a:t>
            </a:r>
          </a:p>
          <a:p>
            <a:pPr lvl="2"/>
            <a:r>
              <a:rPr lang="cs-CZ" dirty="0"/>
              <a:t>Důkladné projednání s klíčovými stakeholdery </a:t>
            </a:r>
          </a:p>
          <a:p>
            <a:pPr lvl="1"/>
            <a:r>
              <a:rPr lang="cs-CZ" dirty="0"/>
              <a:t>Zintenzivnění prací na paragrafovém znění zákona</a:t>
            </a:r>
          </a:p>
          <a:p>
            <a:pPr lvl="2"/>
            <a:r>
              <a:rPr lang="cs-CZ" dirty="0"/>
              <a:t>Předložení do meziresortního připomínkového řízení je plánováno ve 4. čtvrtletí 2023</a:t>
            </a:r>
          </a:p>
        </p:txBody>
      </p:sp>
    </p:spTree>
    <p:extLst>
      <p:ext uri="{BB962C8B-B14F-4D97-AF65-F5344CB8AC3E}">
        <p14:creationId xmlns:p14="http://schemas.microsoft.com/office/powerpoint/2010/main" val="241770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Koncepce BIM: Na cestě ke Stavebnictví 4.0</a:t>
            </a:r>
          </a:p>
        </p:txBody>
      </p:sp>
      <p:sp>
        <p:nvSpPr>
          <p:cNvPr id="3" name="Zástupný symbol pro text 2"/>
          <p:cNvSpPr>
            <a:spLocks noGrp="1"/>
          </p:cNvSpPr>
          <p:nvPr>
            <p:ph type="body" sz="quarter" idx="10"/>
          </p:nvPr>
        </p:nvSpPr>
        <p:spPr/>
        <p:txBody>
          <a:bodyPr>
            <a:normAutofit fontScale="85000" lnSpcReduction="20000"/>
          </a:bodyPr>
          <a:lstStyle/>
          <a:p>
            <a:r>
              <a:rPr lang="cs-CZ" b="1" dirty="0"/>
              <a:t>Příprava aktualizovaného změní Koncepce zavádění metody BIM do veřejné správy</a:t>
            </a:r>
            <a:endParaRPr lang="cs-CZ" dirty="0"/>
          </a:p>
          <a:p>
            <a:pPr lvl="1"/>
            <a:r>
              <a:rPr lang="cs-CZ" dirty="0"/>
              <a:t>Vláda ČR rozhodla o aktualizaci Koncepce BIM v prosinci 2022</a:t>
            </a:r>
          </a:p>
          <a:p>
            <a:pPr lvl="2"/>
            <a:r>
              <a:rPr lang="cs-CZ" dirty="0"/>
              <a:t>Obsah Koncepce bude aktualizován v souladu s nejnovějšími poznatky a vývojem metody BIM od roku 2017</a:t>
            </a:r>
          </a:p>
          <a:p>
            <a:pPr lvl="2"/>
            <a:r>
              <a:rPr lang="cs-CZ" dirty="0"/>
              <a:t>Na přípravě aktualizovaného změní spolupracují týmy Ministerstva průmyslu a obchodu a České agentury pro standardizaci</a:t>
            </a:r>
          </a:p>
          <a:p>
            <a:pPr lvl="3"/>
            <a:r>
              <a:rPr lang="cs-CZ" dirty="0"/>
              <a:t>Probíhají intenzivní konzultace s klíčovými stakeholdery</a:t>
            </a:r>
          </a:p>
          <a:p>
            <a:pPr lvl="1"/>
            <a:r>
              <a:rPr lang="cs-CZ" dirty="0"/>
              <a:t>Předložení návrhu aktualizované podoby Koncepce BIM do konce roku</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dirty="0"/>
              <a:t>2023</a:t>
            </a:r>
          </a:p>
        </p:txBody>
      </p:sp>
    </p:spTree>
    <p:extLst>
      <p:ext uri="{BB962C8B-B14F-4D97-AF65-F5344CB8AC3E}">
        <p14:creationId xmlns:p14="http://schemas.microsoft.com/office/powerpoint/2010/main" val="414144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A81C6C9D-B32E-4974-A431-3FA90B20DAE8}"/>
              </a:ext>
            </a:extLst>
          </p:cNvPr>
          <p:cNvPicPr>
            <a:picLocks noChangeAspect="1"/>
          </p:cNvPicPr>
          <p:nvPr/>
        </p:nvPicPr>
        <p:blipFill>
          <a:blip r:embed="rId3"/>
          <a:stretch>
            <a:fillRect/>
          </a:stretch>
        </p:blipFill>
        <p:spPr>
          <a:xfrm>
            <a:off x="6358019" y="146838"/>
            <a:ext cx="2655305" cy="2998406"/>
          </a:xfrm>
          <a:prstGeom prst="rect">
            <a:avLst/>
          </a:prstGeom>
        </p:spPr>
      </p:pic>
      <p:pic>
        <p:nvPicPr>
          <p:cNvPr id="11" name="Obrázek 10">
            <a:extLst>
              <a:ext uri="{FF2B5EF4-FFF2-40B4-BE49-F238E27FC236}">
                <a16:creationId xmlns:a16="http://schemas.microsoft.com/office/drawing/2014/main" id="{585DCC55-2443-4A82-9B81-7469D4C985DD}"/>
              </a:ext>
            </a:extLst>
          </p:cNvPr>
          <p:cNvPicPr>
            <a:picLocks noChangeAspect="1"/>
          </p:cNvPicPr>
          <p:nvPr/>
        </p:nvPicPr>
        <p:blipFill>
          <a:blip r:embed="rId4"/>
          <a:stretch>
            <a:fillRect/>
          </a:stretch>
        </p:blipFill>
        <p:spPr>
          <a:xfrm>
            <a:off x="3943660" y="1048015"/>
            <a:ext cx="2414359" cy="3002653"/>
          </a:xfrm>
          <a:prstGeom prst="rect">
            <a:avLst/>
          </a:prstGeom>
        </p:spPr>
      </p:pic>
      <p:sp>
        <p:nvSpPr>
          <p:cNvPr id="2" name="Nadpis 1">
            <a:extLst>
              <a:ext uri="{FF2B5EF4-FFF2-40B4-BE49-F238E27FC236}">
                <a16:creationId xmlns:a16="http://schemas.microsoft.com/office/drawing/2014/main" id="{8739C114-3CF3-4002-8549-5A9D8B0B387C}"/>
              </a:ext>
            </a:extLst>
          </p:cNvPr>
          <p:cNvSpPr>
            <a:spLocks noGrp="1"/>
          </p:cNvSpPr>
          <p:nvPr>
            <p:ph type="title"/>
          </p:nvPr>
        </p:nvSpPr>
        <p:spPr>
          <a:xfrm>
            <a:off x="363538" y="354013"/>
            <a:ext cx="8418512" cy="461665"/>
          </a:xfrm>
        </p:spPr>
        <p:txBody>
          <a:bodyPr/>
          <a:lstStyle/>
          <a:p>
            <a:r>
              <a:rPr lang="cs-CZ" sz="3000" dirty="0"/>
              <a:t>Koncepce BIM: Na cestě ke Stavebnictví 4.0</a:t>
            </a:r>
            <a:endParaRPr lang="cs-CZ" sz="3000" b="1" dirty="0"/>
          </a:p>
        </p:txBody>
      </p:sp>
      <p:sp>
        <p:nvSpPr>
          <p:cNvPr id="3" name="Zástupný text 2">
            <a:extLst>
              <a:ext uri="{FF2B5EF4-FFF2-40B4-BE49-F238E27FC236}">
                <a16:creationId xmlns:a16="http://schemas.microsoft.com/office/drawing/2014/main" id="{B0CE21C5-E891-48F5-A526-59558BABC096}"/>
              </a:ext>
            </a:extLst>
          </p:cNvPr>
          <p:cNvSpPr>
            <a:spLocks noGrp="1"/>
          </p:cNvSpPr>
          <p:nvPr>
            <p:ph type="body" sz="quarter" idx="10"/>
          </p:nvPr>
        </p:nvSpPr>
        <p:spPr>
          <a:xfrm>
            <a:off x="362744" y="813211"/>
            <a:ext cx="8418512" cy="3152774"/>
          </a:xfrm>
        </p:spPr>
        <p:txBody>
          <a:bodyPr/>
          <a:lstStyle/>
          <a:p>
            <a:endParaRPr lang="cs-CZ" dirty="0"/>
          </a:p>
          <a:p>
            <a:pPr marL="0" indent="0">
              <a:buNone/>
            </a:pPr>
            <a:endParaRPr lang="cs-CZ" dirty="0"/>
          </a:p>
        </p:txBody>
      </p:sp>
      <p:pic>
        <p:nvPicPr>
          <p:cNvPr id="4" name="Obrázek 3">
            <a:extLst>
              <a:ext uri="{FF2B5EF4-FFF2-40B4-BE49-F238E27FC236}">
                <a16:creationId xmlns:a16="http://schemas.microsoft.com/office/drawing/2014/main" id="{A605486D-1F81-4A03-841C-834EB8C370FB}"/>
              </a:ext>
            </a:extLst>
          </p:cNvPr>
          <p:cNvPicPr>
            <a:picLocks noChangeAspect="1"/>
          </p:cNvPicPr>
          <p:nvPr/>
        </p:nvPicPr>
        <p:blipFill>
          <a:blip r:embed="rId5"/>
          <a:stretch>
            <a:fillRect/>
          </a:stretch>
        </p:blipFill>
        <p:spPr>
          <a:xfrm>
            <a:off x="360362" y="1423671"/>
            <a:ext cx="1979365" cy="2794821"/>
          </a:xfrm>
          <a:prstGeom prst="rect">
            <a:avLst/>
          </a:prstGeom>
        </p:spPr>
      </p:pic>
      <p:pic>
        <p:nvPicPr>
          <p:cNvPr id="13" name="Obrázek 12">
            <a:extLst>
              <a:ext uri="{FF2B5EF4-FFF2-40B4-BE49-F238E27FC236}">
                <a16:creationId xmlns:a16="http://schemas.microsoft.com/office/drawing/2014/main" id="{4CB0B610-C84F-4E55-A867-211447006C55}"/>
              </a:ext>
            </a:extLst>
          </p:cNvPr>
          <p:cNvPicPr>
            <a:picLocks noChangeAspect="1"/>
          </p:cNvPicPr>
          <p:nvPr/>
        </p:nvPicPr>
        <p:blipFill>
          <a:blip r:embed="rId6"/>
          <a:stretch>
            <a:fillRect/>
          </a:stretch>
        </p:blipFill>
        <p:spPr>
          <a:xfrm rot="1230353">
            <a:off x="6292996" y="2083649"/>
            <a:ext cx="2066525" cy="2943933"/>
          </a:xfrm>
          <a:prstGeom prst="rect">
            <a:avLst/>
          </a:prstGeom>
        </p:spPr>
      </p:pic>
      <p:sp>
        <p:nvSpPr>
          <p:cNvPr id="16" name="Zástupný symbol pro text 2">
            <a:extLst>
              <a:ext uri="{FF2B5EF4-FFF2-40B4-BE49-F238E27FC236}">
                <a16:creationId xmlns:a16="http://schemas.microsoft.com/office/drawing/2014/main" id="{93A93E63-F904-435D-BC03-24EF83BA3732}"/>
              </a:ext>
            </a:extLst>
          </p:cNvPr>
          <p:cNvSpPr txBox="1">
            <a:spLocks/>
          </p:cNvSpPr>
          <p:nvPr/>
        </p:nvSpPr>
        <p:spPr>
          <a:xfrm>
            <a:off x="361950" y="589914"/>
            <a:ext cx="8418512" cy="3268698"/>
          </a:xfrm>
          <a:prstGeom prst="rect">
            <a:avLst/>
          </a:prstGeom>
        </p:spPr>
        <p:txBody>
          <a:bodyPr vert="horz" lIns="0" tIns="360000" rIns="0" bIns="0" rtlCol="0">
            <a:normAutofit/>
          </a:bodyPr>
          <a:lstStyle>
            <a:lvl1pPr marL="360363" indent="-360363" algn="l" defTabSz="914400" rtl="0" eaLnBrk="1" latinLnBrk="0" hangingPunct="1">
              <a:spcBef>
                <a:spcPct val="20000"/>
              </a:spcBef>
              <a:buFontTx/>
              <a:buBlip>
                <a:blip r:embed="rId7"/>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8"/>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7"/>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8"/>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7"/>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200" dirty="0"/>
              <a:t>Koncepce zavádění metody BIM v ČR od roku 2017</a:t>
            </a:r>
          </a:p>
        </p:txBody>
      </p:sp>
      <p:pic>
        <p:nvPicPr>
          <p:cNvPr id="17" name="Obrázek 16">
            <a:extLst>
              <a:ext uri="{FF2B5EF4-FFF2-40B4-BE49-F238E27FC236}">
                <a16:creationId xmlns:a16="http://schemas.microsoft.com/office/drawing/2014/main" id="{2C5F91BF-91CF-4F92-A203-7F9D73DD39D3}"/>
              </a:ext>
            </a:extLst>
          </p:cNvPr>
          <p:cNvPicPr>
            <a:picLocks noChangeAspect="1"/>
          </p:cNvPicPr>
          <p:nvPr/>
        </p:nvPicPr>
        <p:blipFill>
          <a:blip r:embed="rId9"/>
          <a:stretch>
            <a:fillRect/>
          </a:stretch>
        </p:blipFill>
        <p:spPr>
          <a:xfrm>
            <a:off x="2098586" y="2039017"/>
            <a:ext cx="1845074" cy="2502826"/>
          </a:xfrm>
          <a:prstGeom prst="rect">
            <a:avLst/>
          </a:prstGeom>
        </p:spPr>
      </p:pic>
    </p:spTree>
    <p:extLst>
      <p:ext uri="{BB962C8B-B14F-4D97-AF65-F5344CB8AC3E}">
        <p14:creationId xmlns:p14="http://schemas.microsoft.com/office/powerpoint/2010/main" val="364122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 je Datový standard stavebnictví DSS - TZB-info">
            <a:extLst>
              <a:ext uri="{FF2B5EF4-FFF2-40B4-BE49-F238E27FC236}">
                <a16:creationId xmlns:a16="http://schemas.microsoft.com/office/drawing/2014/main" id="{9D86858B-3B32-4835-9F52-2952D1BE72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747" y="1646246"/>
            <a:ext cx="2522253" cy="2312422"/>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6CFC12D9-C791-8F21-6F1E-110BB78CABAC}"/>
              </a:ext>
            </a:extLst>
          </p:cNvPr>
          <p:cNvSpPr>
            <a:spLocks noGrp="1"/>
          </p:cNvSpPr>
          <p:nvPr>
            <p:ph type="title"/>
          </p:nvPr>
        </p:nvSpPr>
        <p:spPr/>
        <p:txBody>
          <a:bodyPr/>
          <a:lstStyle/>
          <a:p>
            <a:r>
              <a:rPr lang="cs-CZ" dirty="0"/>
              <a:t>Koncepce BIM: Na cestě ke Stavebnictví 4.0</a:t>
            </a:r>
          </a:p>
        </p:txBody>
      </p:sp>
      <p:sp>
        <p:nvSpPr>
          <p:cNvPr id="3" name="Zástupný text 2">
            <a:extLst>
              <a:ext uri="{FF2B5EF4-FFF2-40B4-BE49-F238E27FC236}">
                <a16:creationId xmlns:a16="http://schemas.microsoft.com/office/drawing/2014/main" id="{A7246599-76E3-DD65-96A0-68A4EA202E30}"/>
              </a:ext>
            </a:extLst>
          </p:cNvPr>
          <p:cNvSpPr>
            <a:spLocks noGrp="1"/>
          </p:cNvSpPr>
          <p:nvPr>
            <p:ph type="body" sz="quarter" idx="10"/>
          </p:nvPr>
        </p:nvSpPr>
        <p:spPr>
          <a:xfrm>
            <a:off x="363538" y="912776"/>
            <a:ext cx="7705875" cy="3539083"/>
          </a:xfrm>
        </p:spPr>
        <p:txBody>
          <a:bodyPr>
            <a:normAutofit lnSpcReduction="10000"/>
          </a:bodyPr>
          <a:lstStyle/>
          <a:p>
            <a:r>
              <a:rPr lang="cs-CZ" b="1" dirty="0"/>
              <a:t>Posun při přípravě Datového standardu staveb (DSS)</a:t>
            </a:r>
          </a:p>
          <a:p>
            <a:pPr lvl="1"/>
            <a:r>
              <a:rPr lang="cs-CZ" dirty="0"/>
              <a:t>Datový standard staveb je základem                 společného digitálního jazyka pro české stavby</a:t>
            </a:r>
          </a:p>
          <a:p>
            <a:pPr lvl="1"/>
            <a:r>
              <a:rPr lang="cs-CZ" dirty="0"/>
              <a:t>Představena pravidla pro architekturu DSS </a:t>
            </a:r>
          </a:p>
          <a:p>
            <a:pPr lvl="2"/>
            <a:r>
              <a:rPr lang="cs-CZ" dirty="0"/>
              <a:t>Prodiskutována s klíčovými stakeholdery</a:t>
            </a:r>
          </a:p>
          <a:p>
            <a:pPr lvl="1"/>
            <a:r>
              <a:rPr lang="cs-CZ" dirty="0"/>
              <a:t>Příprava datového slovníku pro migraci do           databáze </a:t>
            </a:r>
            <a:r>
              <a:rPr lang="cs-CZ" dirty="0" err="1"/>
              <a:t>Define</a:t>
            </a:r>
            <a:r>
              <a:rPr lang="cs-CZ" dirty="0"/>
              <a:t> a publikace DSS podle                    úrovně informačních potřeb</a:t>
            </a:r>
          </a:p>
        </p:txBody>
      </p:sp>
    </p:spTree>
    <p:extLst>
      <p:ext uri="{BB962C8B-B14F-4D97-AF65-F5344CB8AC3E}">
        <p14:creationId xmlns:p14="http://schemas.microsoft.com/office/powerpoint/2010/main" val="248225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C12D9-C791-8F21-6F1E-110BB78CABAC}"/>
              </a:ext>
            </a:extLst>
          </p:cNvPr>
          <p:cNvSpPr>
            <a:spLocks noGrp="1"/>
          </p:cNvSpPr>
          <p:nvPr>
            <p:ph type="title"/>
          </p:nvPr>
        </p:nvSpPr>
        <p:spPr/>
        <p:txBody>
          <a:bodyPr/>
          <a:lstStyle/>
          <a:p>
            <a:r>
              <a:rPr lang="cs-CZ" dirty="0"/>
              <a:t>Koncepce BIM: Na cestě ke Stavebnictví 4.0</a:t>
            </a:r>
          </a:p>
        </p:txBody>
      </p:sp>
      <p:sp>
        <p:nvSpPr>
          <p:cNvPr id="3" name="Zástupný text 2">
            <a:extLst>
              <a:ext uri="{FF2B5EF4-FFF2-40B4-BE49-F238E27FC236}">
                <a16:creationId xmlns:a16="http://schemas.microsoft.com/office/drawing/2014/main" id="{A7246599-76E3-DD65-96A0-68A4EA202E30}"/>
              </a:ext>
            </a:extLst>
          </p:cNvPr>
          <p:cNvSpPr>
            <a:spLocks noGrp="1"/>
          </p:cNvSpPr>
          <p:nvPr>
            <p:ph type="body" sz="quarter" idx="10"/>
          </p:nvPr>
        </p:nvSpPr>
        <p:spPr/>
        <p:txBody>
          <a:bodyPr>
            <a:normAutofit fontScale="92500" lnSpcReduction="20000"/>
          </a:bodyPr>
          <a:lstStyle/>
          <a:p>
            <a:r>
              <a:rPr lang="cs-CZ" b="1" dirty="0"/>
              <a:t>Posun při přípravě Datového standardu staveb (DSS)</a:t>
            </a:r>
          </a:p>
          <a:p>
            <a:pPr lvl="1"/>
            <a:r>
              <a:rPr lang="cs-CZ" dirty="0"/>
              <a:t>Podepsání Memoranda o spolupráci mezi Českou agenturou pro standardizaci a Státním fondem dopravní infrastruktury</a:t>
            </a:r>
          </a:p>
          <a:p>
            <a:pPr lvl="2"/>
            <a:r>
              <a:rPr lang="cs-CZ" sz="2400" dirty="0"/>
              <a:t>Dopravní infrastruktura zahrnuta jako OTO při tvorbě DSS</a:t>
            </a:r>
            <a:endParaRPr lang="cs-CZ" dirty="0"/>
          </a:p>
          <a:p>
            <a:pPr lvl="2"/>
            <a:r>
              <a:rPr lang="cs-CZ" dirty="0"/>
              <a:t>DSS pro všechny typy staveb bude nadále rozvíjen a provozován na jednom místě – v databázi </a:t>
            </a:r>
            <a:r>
              <a:rPr lang="cs-CZ" dirty="0" err="1"/>
              <a:t>Define</a:t>
            </a:r>
            <a:endParaRPr lang="cs-CZ" dirty="0"/>
          </a:p>
          <a:p>
            <a:pPr lvl="2"/>
            <a:r>
              <a:rPr lang="cs-CZ" dirty="0"/>
              <a:t>Práce s DSS DI jsou intenzivně koordinovány</a:t>
            </a:r>
          </a:p>
          <a:p>
            <a:pPr lvl="1"/>
            <a:r>
              <a:rPr lang="cs-CZ" dirty="0"/>
              <a:t>Byly vytvořeny nové tematicky zaměřené OTO týmy pro doplnění datového slovníku (DSS)</a:t>
            </a:r>
          </a:p>
        </p:txBody>
      </p:sp>
    </p:spTree>
    <p:extLst>
      <p:ext uri="{BB962C8B-B14F-4D97-AF65-F5344CB8AC3E}">
        <p14:creationId xmlns:p14="http://schemas.microsoft.com/office/powerpoint/2010/main" val="186690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C12D9-C791-8F21-6F1E-110BB78CABAC}"/>
              </a:ext>
            </a:extLst>
          </p:cNvPr>
          <p:cNvSpPr>
            <a:spLocks noGrp="1"/>
          </p:cNvSpPr>
          <p:nvPr>
            <p:ph type="title"/>
          </p:nvPr>
        </p:nvSpPr>
        <p:spPr/>
        <p:txBody>
          <a:bodyPr/>
          <a:lstStyle/>
          <a:p>
            <a:r>
              <a:rPr lang="cs-CZ" dirty="0"/>
              <a:t>Koncepce BIM: Na cestě ke Stavebnictví 4.0</a:t>
            </a:r>
          </a:p>
        </p:txBody>
      </p:sp>
      <p:sp>
        <p:nvSpPr>
          <p:cNvPr id="3" name="Zástupný text 2">
            <a:extLst>
              <a:ext uri="{FF2B5EF4-FFF2-40B4-BE49-F238E27FC236}">
                <a16:creationId xmlns:a16="http://schemas.microsoft.com/office/drawing/2014/main" id="{A7246599-76E3-DD65-96A0-68A4EA202E30}"/>
              </a:ext>
            </a:extLst>
          </p:cNvPr>
          <p:cNvSpPr>
            <a:spLocks noGrp="1"/>
          </p:cNvSpPr>
          <p:nvPr>
            <p:ph type="body" sz="quarter" idx="10"/>
          </p:nvPr>
        </p:nvSpPr>
        <p:spPr/>
        <p:txBody>
          <a:bodyPr>
            <a:normAutofit fontScale="85000" lnSpcReduction="10000"/>
          </a:bodyPr>
          <a:lstStyle/>
          <a:p>
            <a:r>
              <a:rPr lang="cs-CZ" b="1" dirty="0"/>
              <a:t>Příprava využití mezinárodní klasifikačního systému CCI jako národního klasifikačního systému</a:t>
            </a:r>
          </a:p>
          <a:p>
            <a:pPr lvl="1"/>
            <a:r>
              <a:rPr lang="cs-CZ" dirty="0"/>
              <a:t>Část klasifikace CCI doplněna o část identifikace na základě souboru norem </a:t>
            </a:r>
          </a:p>
          <a:p>
            <a:pPr lvl="1"/>
            <a:r>
              <a:rPr lang="cs-CZ" dirty="0"/>
              <a:t>Plné využití v rámci datového slovníku DSS pro umožnění následné publikaci dat na základě úrovně informačních potřeb vycházející z normy</a:t>
            </a:r>
          </a:p>
          <a:p>
            <a:pPr lvl="1"/>
            <a:r>
              <a:rPr lang="cs-CZ" dirty="0"/>
              <a:t>Probíhá intenzivní mezinárodní spolupráce na dalším rozvoji CCI</a:t>
            </a:r>
          </a:p>
          <a:p>
            <a:pPr lvl="1"/>
            <a:r>
              <a:rPr lang="cs-CZ" dirty="0"/>
              <a:t>Příprava </a:t>
            </a:r>
            <a:r>
              <a:rPr lang="cs-CZ" dirty="0" err="1"/>
              <a:t>multijazykové</a:t>
            </a:r>
            <a:r>
              <a:rPr lang="cs-CZ" dirty="0"/>
              <a:t> verze na platformě ontologického slovníku </a:t>
            </a:r>
            <a:r>
              <a:rPr lang="cs-CZ" dirty="0" err="1"/>
              <a:t>TermIT</a:t>
            </a:r>
            <a:endParaRPr lang="cs-CZ" dirty="0"/>
          </a:p>
          <a:p>
            <a:pPr lvl="1"/>
            <a:r>
              <a:rPr lang="cs-CZ" dirty="0"/>
              <a:t>Probíhající konzultace s Ministerstvem financí ČR na využití CCI i pro vyhlášku o oceňování</a:t>
            </a:r>
          </a:p>
        </p:txBody>
      </p:sp>
    </p:spTree>
    <p:extLst>
      <p:ext uri="{BB962C8B-B14F-4D97-AF65-F5344CB8AC3E}">
        <p14:creationId xmlns:p14="http://schemas.microsoft.com/office/powerpoint/2010/main" val="248274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C12D9-C791-8F21-6F1E-110BB78CABAC}"/>
              </a:ext>
            </a:extLst>
          </p:cNvPr>
          <p:cNvSpPr>
            <a:spLocks noGrp="1"/>
          </p:cNvSpPr>
          <p:nvPr>
            <p:ph type="title"/>
          </p:nvPr>
        </p:nvSpPr>
        <p:spPr/>
        <p:txBody>
          <a:bodyPr/>
          <a:lstStyle/>
          <a:p>
            <a:r>
              <a:rPr lang="cs-CZ" dirty="0"/>
              <a:t>Koncepce BIM: Na cestě ke Stavebnictví 4.0</a:t>
            </a:r>
          </a:p>
        </p:txBody>
      </p:sp>
      <p:sp>
        <p:nvSpPr>
          <p:cNvPr id="3" name="Zástupný text 2">
            <a:extLst>
              <a:ext uri="{FF2B5EF4-FFF2-40B4-BE49-F238E27FC236}">
                <a16:creationId xmlns:a16="http://schemas.microsoft.com/office/drawing/2014/main" id="{A7246599-76E3-DD65-96A0-68A4EA202E30}"/>
              </a:ext>
            </a:extLst>
          </p:cNvPr>
          <p:cNvSpPr>
            <a:spLocks noGrp="1"/>
          </p:cNvSpPr>
          <p:nvPr>
            <p:ph type="body" sz="quarter" idx="10"/>
          </p:nvPr>
        </p:nvSpPr>
        <p:spPr/>
        <p:txBody>
          <a:bodyPr>
            <a:normAutofit fontScale="85000" lnSpcReduction="20000"/>
          </a:bodyPr>
          <a:lstStyle/>
          <a:p>
            <a:r>
              <a:rPr lang="cs-CZ" b="1" dirty="0"/>
              <a:t>Příprava nových podpůrných a metodických dokumentů</a:t>
            </a:r>
          </a:p>
          <a:p>
            <a:pPr lvl="1"/>
            <a:r>
              <a:rPr lang="cs-CZ" b="1" dirty="0"/>
              <a:t>Koncept Systému vzdělávání v BIM pro pracovníky veřejné správy</a:t>
            </a:r>
          </a:p>
          <a:p>
            <a:pPr lvl="2"/>
            <a:r>
              <a:rPr lang="cs-CZ" dirty="0"/>
              <a:t>společný rámec a následnou postupnou přípravou jednotlivých vzdělávacích programů širokým a neomezeným spektrem vzdělávacích institucí</a:t>
            </a:r>
          </a:p>
          <a:p>
            <a:pPr lvl="2"/>
            <a:r>
              <a:rPr lang="cs-CZ" dirty="0"/>
              <a:t>ucelené informace o vzdělávacích programech na jednom přehledném místě, při shodné logice a struktuře, používající stejnou terminologii a optimálně vycházejí obsahově ze společného zdroje terminologie, metodik a standardů</a:t>
            </a:r>
          </a:p>
          <a:p>
            <a:pPr lvl="2"/>
            <a:r>
              <a:rPr lang="cs-CZ" dirty="0"/>
              <a:t>Spolupráce s Odbornou radou pro BIM (</a:t>
            </a:r>
            <a:r>
              <a:rPr lang="cs-CZ" dirty="0" err="1"/>
              <a:t>czBIM</a:t>
            </a:r>
            <a:r>
              <a:rPr lang="cs-CZ" dirty="0"/>
              <a:t>)</a:t>
            </a:r>
          </a:p>
        </p:txBody>
      </p:sp>
    </p:spTree>
    <p:extLst>
      <p:ext uri="{BB962C8B-B14F-4D97-AF65-F5344CB8AC3E}">
        <p14:creationId xmlns:p14="http://schemas.microsoft.com/office/powerpoint/2010/main" val="41156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D410CB6-E9B2-4C7B-A602-AAF23BB7C25D}"/>
              </a:ext>
            </a:extLst>
          </p:cNvPr>
          <p:cNvPicPr/>
          <p:nvPr/>
        </p:nvPicPr>
        <p:blipFill rotWithShape="1">
          <a:blip r:embed="rId3"/>
          <a:srcRect l="25368" t="12175" r="43038" b="4815"/>
          <a:stretch/>
        </p:blipFill>
        <p:spPr bwMode="auto">
          <a:xfrm rot="1233400">
            <a:off x="6664166" y="902784"/>
            <a:ext cx="2093248" cy="3006918"/>
          </a:xfrm>
          <a:prstGeom prst="rect">
            <a:avLst/>
          </a:prstGeom>
          <a:ln>
            <a:noFill/>
          </a:ln>
          <a:extLst>
            <a:ext uri="{53640926-AAD7-44D8-BBD7-CCE9431645EC}">
              <a14:shadowObscured xmlns:a14="http://schemas.microsoft.com/office/drawing/2010/main"/>
            </a:ext>
          </a:extLst>
        </p:spPr>
      </p:pic>
      <p:sp>
        <p:nvSpPr>
          <p:cNvPr id="2" name="Nadpis 1">
            <a:extLst>
              <a:ext uri="{FF2B5EF4-FFF2-40B4-BE49-F238E27FC236}">
                <a16:creationId xmlns:a16="http://schemas.microsoft.com/office/drawing/2014/main" id="{6CFC12D9-C791-8F21-6F1E-110BB78CABAC}"/>
              </a:ext>
            </a:extLst>
          </p:cNvPr>
          <p:cNvSpPr>
            <a:spLocks noGrp="1"/>
          </p:cNvSpPr>
          <p:nvPr>
            <p:ph type="title"/>
          </p:nvPr>
        </p:nvSpPr>
        <p:spPr/>
        <p:txBody>
          <a:bodyPr/>
          <a:lstStyle/>
          <a:p>
            <a:r>
              <a:rPr lang="cs-CZ" dirty="0"/>
              <a:t>Koncepce BIM: Na cestě ke Stavebnictví 4.0</a:t>
            </a:r>
          </a:p>
        </p:txBody>
      </p:sp>
      <p:sp>
        <p:nvSpPr>
          <p:cNvPr id="3" name="Zástupný text 2">
            <a:extLst>
              <a:ext uri="{FF2B5EF4-FFF2-40B4-BE49-F238E27FC236}">
                <a16:creationId xmlns:a16="http://schemas.microsoft.com/office/drawing/2014/main" id="{A7246599-76E3-DD65-96A0-68A4EA202E30}"/>
              </a:ext>
            </a:extLst>
          </p:cNvPr>
          <p:cNvSpPr>
            <a:spLocks noGrp="1"/>
          </p:cNvSpPr>
          <p:nvPr>
            <p:ph type="body" sz="quarter" idx="10"/>
          </p:nvPr>
        </p:nvSpPr>
        <p:spPr/>
        <p:txBody>
          <a:bodyPr>
            <a:normAutofit fontScale="85000" lnSpcReduction="10000"/>
          </a:bodyPr>
          <a:lstStyle/>
          <a:p>
            <a:r>
              <a:rPr lang="cs-CZ" b="1" dirty="0"/>
              <a:t>Příprava nových podpůrných a metodických dokumentů</a:t>
            </a:r>
          </a:p>
          <a:p>
            <a:pPr lvl="1"/>
            <a:r>
              <a:rPr lang="cs-CZ" b="1" dirty="0"/>
              <a:t>BIM Protokol</a:t>
            </a:r>
          </a:p>
          <a:p>
            <a:pPr lvl="2"/>
            <a:r>
              <a:rPr lang="cs-CZ" dirty="0"/>
              <a:t>Nová verze představena v červnu 2023</a:t>
            </a:r>
          </a:p>
          <a:p>
            <a:pPr lvl="2"/>
            <a:r>
              <a:rPr lang="cs-CZ" dirty="0"/>
              <a:t>Založen na normě ISO 19650 a mezinárodních standardech</a:t>
            </a:r>
          </a:p>
          <a:p>
            <a:pPr lvl="2"/>
            <a:r>
              <a:rPr lang="cs-CZ" dirty="0"/>
              <a:t>Přepracovány přílohy</a:t>
            </a:r>
          </a:p>
          <a:p>
            <a:pPr lvl="1"/>
            <a:r>
              <a:rPr lang="cs-CZ" b="1" dirty="0"/>
              <a:t>Pravidla pro provozní pasportizaci majetku veřejné správy</a:t>
            </a:r>
          </a:p>
          <a:p>
            <a:pPr lvl="2"/>
            <a:r>
              <a:rPr lang="cs-CZ" dirty="0"/>
              <a:t>Cílem je využití dat z pasportu ke snadné integraci a využití dat pasportů v CAFM systému, pro efektivní výkon facility managementu směřující ke snížení provozních nákladů daného objektu</a:t>
            </a:r>
          </a:p>
          <a:p>
            <a:pPr lvl="1"/>
            <a:endParaRPr lang="cs-CZ" dirty="0"/>
          </a:p>
          <a:p>
            <a:pPr lvl="1"/>
            <a:endParaRPr lang="cs-CZ" dirty="0"/>
          </a:p>
        </p:txBody>
      </p:sp>
    </p:spTree>
    <p:extLst>
      <p:ext uri="{BB962C8B-B14F-4D97-AF65-F5344CB8AC3E}">
        <p14:creationId xmlns:p14="http://schemas.microsoft.com/office/powerpoint/2010/main" val="3088639984"/>
      </p:ext>
    </p:extLst>
  </p:cSld>
  <p:clrMapOvr>
    <a:masterClrMapping/>
  </p:clrMapOvr>
</p:sld>
</file>

<file path=ppt/theme/theme1.xml><?xml version="1.0" encoding="utf-8"?>
<a:theme xmlns:a="http://schemas.openxmlformats.org/drawingml/2006/main" name="Předloha V1">
  <a:themeElements>
    <a:clrScheme name="MPO-B">
      <a:dk1>
        <a:sysClr val="windowText" lastClr="000000"/>
      </a:dk1>
      <a:lt1>
        <a:srgbClr val="FFFFFF"/>
      </a:lt1>
      <a:dk2>
        <a:srgbClr val="004B8D"/>
      </a:dk2>
      <a:lt2>
        <a:srgbClr val="FFFFFF"/>
      </a:lt2>
      <a:accent1>
        <a:srgbClr val="B9E0F7"/>
      </a:accent1>
      <a:accent2>
        <a:srgbClr val="13B5F4"/>
      </a:accent2>
      <a:accent3>
        <a:srgbClr val="0096D6"/>
      </a:accent3>
      <a:accent4>
        <a:srgbClr val="004B8D"/>
      </a:accent4>
      <a:accent5>
        <a:srgbClr val="E31B23"/>
      </a:accent5>
      <a:accent6>
        <a:srgbClr val="B5121B"/>
      </a:accent6>
      <a:hlink>
        <a:srgbClr val="13B5F4"/>
      </a:hlink>
      <a:folHlink>
        <a:srgbClr val="E31B23"/>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modrá B</Template>
  <TotalTime>1430</TotalTime>
  <Words>969</Words>
  <Application>Microsoft Office PowerPoint</Application>
  <PresentationFormat>Předvádění na obrazovce (16:9)</PresentationFormat>
  <Paragraphs>108</Paragraphs>
  <Slides>13</Slides>
  <Notes>13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Calibri</vt:lpstr>
      <vt:lpstr>SpaceGrotesk-Light</vt:lpstr>
      <vt:lpstr>Times New Roman</vt:lpstr>
      <vt:lpstr>Předloha V1</vt:lpstr>
      <vt:lpstr>Na cestě ke Stavebnictví 4.0</vt:lpstr>
      <vt:lpstr>Koncepce BIM: Na cestě ke Stavebnictví 4.0</vt:lpstr>
      <vt:lpstr>Koncepce BIM: Na cestě ke Stavebnictví 4.0</vt:lpstr>
      <vt:lpstr>Koncepce BIM: Na cestě ke Stavebnictví 4.0</vt:lpstr>
      <vt:lpstr>Koncepce BIM: Na cestě ke Stavebnictví 4.0</vt:lpstr>
      <vt:lpstr>Koncepce BIM: Na cestě ke Stavebnictví 4.0</vt:lpstr>
      <vt:lpstr>Koncepce BIM: Na cestě ke Stavebnictví 4.0</vt:lpstr>
      <vt:lpstr>Koncepce BIM: Na cestě ke Stavebnictví 4.0</vt:lpstr>
      <vt:lpstr>Koncepce BIM: Na cestě ke Stavebnictví 4.0</vt:lpstr>
      <vt:lpstr>Koncepce BIM: Na cestě ke Stavebnictví 4.0</vt:lpstr>
      <vt:lpstr>Koncepce BIM: Na cestě ke Stavebnictví 4.0</vt:lpstr>
      <vt:lpstr>Koncepce BIM: Na cestě ke Stavebnictví 4.0</vt:lpstr>
      <vt:lpstr>Děkuji za pozornost</vt:lpstr>
    </vt:vector>
  </TitlesOfParts>
  <Company>S-Comp Centre CZ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PREZENTACE</dc:title>
  <dc:creator>Černý František</dc:creator>
  <cp:lastModifiedBy>Žežulka Filip</cp:lastModifiedBy>
  <cp:revision>17</cp:revision>
  <cp:lastPrinted>2023-09-12T13:54:04Z</cp:lastPrinted>
  <dcterms:created xsi:type="dcterms:W3CDTF">2023-08-31T11:10:41Z</dcterms:created>
  <dcterms:modified xsi:type="dcterms:W3CDTF">2023-09-13T06:41:44Z</dcterms:modified>
</cp:coreProperties>
</file>