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13" r:id="rId4"/>
    <p:sldId id="312" r:id="rId5"/>
    <p:sldId id="315" r:id="rId6"/>
    <p:sldId id="316" r:id="rId7"/>
    <p:sldId id="317" r:id="rId8"/>
    <p:sldId id="318" r:id="rId9"/>
    <p:sldId id="30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55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D073E-42BC-42CE-BFC9-D2EA85D7A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69BF3C-85A3-4751-A76D-C984F996F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ACFFED-D0F8-4C03-B319-1423CC3D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921-124B-486C-A0A2-12E1C82986A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CE5266-78CC-4D14-8423-C0B27051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54D73-0260-4334-9911-16F9D7D4D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9AC1-62EE-4597-8BCD-A338A0701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17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766C0-5672-4120-A942-E71E8415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1EB572-2B75-42D7-8600-38540A0C6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930E61-9E56-4D68-9F49-61D34634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921-124B-486C-A0A2-12E1C82986A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ADF575-9130-4BA1-A268-2D29AB90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AF6C9A-8171-4481-866E-45A15428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9AC1-62EE-4597-8BCD-A338A0701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17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39DA787-DE04-459C-A147-C10D027B2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7EA768-473E-4882-806E-2333AB4CF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028086-70EC-4813-A7A4-75887221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921-124B-486C-A0A2-12E1C82986A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3DE8F6-7E79-493D-ADF2-80CB9CB1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C0FD9A-DAB9-4A60-B67D-913FEACB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9AC1-62EE-4597-8BCD-A338A0701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95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75B57-1F61-44DC-8876-BBC2D22A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35CDA-F234-405A-9C8D-5822100C7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5DB965-E88B-4ABA-A2FA-849E79CA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921-124B-486C-A0A2-12E1C82986A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35152D-07C6-4954-8EC7-4848F9A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CEFD4C-C326-406D-BF21-F4B22E59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9AC1-62EE-4597-8BCD-A338A0701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8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BEFC8-1C0B-48D4-895C-229BEBD2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EE3084-6694-4A7B-9C1E-3CB95E6EC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E722ED-52A2-4247-A493-02C162E9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921-124B-486C-A0A2-12E1C82986A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13A98A-A371-4BE1-8A14-C5D67A53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5642C9-9BC3-4F61-9DCC-AAB0B792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9AC1-62EE-4597-8BCD-A338A0701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55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3E64B-3208-4D44-9F95-CF594F99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0C772-4096-4DEE-AED0-467303C72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9CE15C-DF4A-45EE-B36A-CC7D6BD41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C11F3A-56C9-4F1B-B535-B61C8B69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921-124B-486C-A0A2-12E1C82986A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0E3F07-A026-4553-A473-A439B5C1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70F22F-3DCA-4671-8E8E-4CBB1CB5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9AC1-62EE-4597-8BCD-A338A0701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06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A8C82-33C8-4B3D-934D-C4D22AC8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86EBE7-CFEA-4CE0-B239-FF8EBF1BC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24F7E7-9536-4005-A79E-677BC3707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986B08F-6854-414D-BA7F-6B1DED4A5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7C9E60-EDC4-4C37-AD54-FD4866815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9EEF3EF-D28C-446D-A55F-38B15DA2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921-124B-486C-A0A2-12E1C82986A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A174F9E-A6AA-4056-825E-CB1C9516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777C324-3622-4CC8-B3E9-5D8D3DB1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9AC1-62EE-4597-8BCD-A338A0701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2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F4B26-B033-4011-9CE9-B70878A6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FF6EA3-F897-4A84-89DA-F3E97F37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921-124B-486C-A0A2-12E1C82986A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E09384-2B43-4168-B441-938E32206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5B7B2B-1AB4-4405-B89C-7C2C8D04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9AC1-62EE-4597-8BCD-A338A0701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28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5D41E1D-5E4B-480C-9ACC-EE0F6B39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921-124B-486C-A0A2-12E1C82986A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0973A1-A902-4BFE-9E75-20335500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9D3955-6F77-49D0-8785-019A19B8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9AC1-62EE-4597-8BCD-A338A0701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AB5E1-24B5-4C9C-A5D6-47A324DD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3449E-74F3-4603-B496-5B9190AAF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ED78F2-A081-44BD-AD2D-32A99A553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DE75B6-3A63-4FC7-AFD9-A6A277FA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921-124B-486C-A0A2-12E1C82986A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C917F9-5EA9-4C9E-8219-D112C048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D39D8D-5801-4C6E-935E-34F1204E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9AC1-62EE-4597-8BCD-A338A0701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52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F5F15-A0D6-4089-9C30-31A9939F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CBCFA05-46D5-4EB6-9C58-537EFAEB6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12BCDD-1371-4079-B5DC-5C581E5C9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0F225E-94EB-4B4C-B5AB-A62CFE8C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C921-124B-486C-A0A2-12E1C82986A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60CD4B-0010-4165-8763-78B4A790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41D34B-06F7-45E5-801A-593137B6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9AC1-62EE-4597-8BCD-A338A0701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56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B4D6B5-FD15-469E-AD52-E87E4F67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687B5A-DF09-478A-980D-D8E32B3B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3681EC-2F5E-4E78-9D64-CCA6DE832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C921-124B-486C-A0A2-12E1C82986A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BFFDDB-1545-4BB0-AFBB-BF3E3181D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FBBB59-9138-4E54-ADEE-C0CC61787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9AC1-62EE-4597-8BCD-A338A0701D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73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03E650D2-F7BD-4412-B1AA-93E6096FF1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24DA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47B671-8D4D-4FF9-8FCD-BD631AFCA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759890"/>
            <a:ext cx="4572000" cy="1317060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dirty="0"/>
              <a:t>Ing. arch. Petr Klán</a:t>
            </a:r>
          </a:p>
          <a:p>
            <a:pPr algn="l"/>
            <a:r>
              <a:rPr lang="cs-CZ" dirty="0"/>
              <a:t>Ministerstvo pro místní rozvoj</a:t>
            </a:r>
          </a:p>
          <a:p>
            <a:pPr algn="l"/>
            <a:r>
              <a:rPr lang="cs-CZ" dirty="0"/>
              <a:t>12.9. 2023</a:t>
            </a:r>
          </a:p>
          <a:p>
            <a:pPr algn="l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8A419C-A648-4DC5-970C-D58C34B7FE5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16970" r="6126" b="18994"/>
          <a:stretch/>
        </p:blipFill>
        <p:spPr bwMode="auto">
          <a:xfrm>
            <a:off x="838200" y="447675"/>
            <a:ext cx="10709255" cy="863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E09AA-C3BB-44E6-A10C-911D86E38C78}"/>
              </a:ext>
            </a:extLst>
          </p:cNvPr>
          <p:cNvSpPr txBox="1">
            <a:spLocks/>
          </p:cNvSpPr>
          <p:nvPr/>
        </p:nvSpPr>
        <p:spPr>
          <a:xfrm>
            <a:off x="838200" y="781050"/>
            <a:ext cx="10515600" cy="528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dirty="0">
                <a:solidFill>
                  <a:srgbClr val="024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kroky k digitalizaci českého stavebnictví</a:t>
            </a:r>
          </a:p>
          <a:p>
            <a:r>
              <a:rPr lang="cs-CZ" sz="2000" dirty="0"/>
              <a:t>„Konference ředitelů projektových a investorských společností 2023“</a:t>
            </a:r>
          </a:p>
        </p:txBody>
      </p:sp>
    </p:spTree>
    <p:extLst>
      <p:ext uri="{BB962C8B-B14F-4D97-AF65-F5344CB8AC3E}">
        <p14:creationId xmlns:p14="http://schemas.microsoft.com/office/powerpoint/2010/main" val="414944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89F34-09EC-4A99-9739-6842DAA8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505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24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Konektivita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5D28A2-34CB-4BD0-B940-81D33AF474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16970" r="6126" b="18994"/>
          <a:stretch/>
        </p:blipFill>
        <p:spPr bwMode="auto">
          <a:xfrm>
            <a:off x="838200" y="447675"/>
            <a:ext cx="10709255" cy="863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62E0050-3930-6472-9C2B-A2066A1BFF86}"/>
              </a:ext>
            </a:extLst>
          </p:cNvPr>
          <p:cNvSpPr/>
          <p:nvPr/>
        </p:nvSpPr>
        <p:spPr>
          <a:xfrm>
            <a:off x="6977587" y="3495283"/>
            <a:ext cx="96012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Graf odpovědí Formulářů. Název otázky: Mají úředníci na stavebním úřadu v současnosti zajištěn mobilní internet?. Počet odpovědí: 111 odpovědí.">
            <a:extLst>
              <a:ext uri="{FF2B5EF4-FFF2-40B4-BE49-F238E27FC236}">
                <a16:creationId xmlns:a16="http://schemas.microsoft.com/office/drawing/2014/main" id="{51BEEB06-FBA0-EE84-FD33-370A4DE286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9"/>
          <a:stretch/>
        </p:blipFill>
        <p:spPr bwMode="auto">
          <a:xfrm>
            <a:off x="6615987" y="3044058"/>
            <a:ext cx="5193419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899994B-7E48-16EF-7792-61610304F4F2}"/>
              </a:ext>
            </a:extLst>
          </p:cNvPr>
          <p:cNvSpPr/>
          <p:nvPr/>
        </p:nvSpPr>
        <p:spPr>
          <a:xfrm>
            <a:off x="6553433" y="3472423"/>
            <a:ext cx="96012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Graf odpovědí Formulářů. Název otázky: Máte možnost si zajistit pro stavební úřad připojení k internetu v minimálním rozsahu – minimální standard MMR (Download 100 Mb/s, Upload 50 Mb/s)?&#10;. Počet odpovědí: 111 odpovědí.">
            <a:extLst>
              <a:ext uri="{FF2B5EF4-FFF2-40B4-BE49-F238E27FC236}">
                <a16:creationId xmlns:a16="http://schemas.microsoft.com/office/drawing/2014/main" id="{73C1A255-A947-47E5-85DF-A0888D99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2" y="3044058"/>
            <a:ext cx="6112235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C9EAA2A-DD3A-7D03-8632-81F161DF4B3E}"/>
              </a:ext>
            </a:extLst>
          </p:cNvPr>
          <p:cNvSpPr/>
          <p:nvPr/>
        </p:nvSpPr>
        <p:spPr>
          <a:xfrm>
            <a:off x="666198" y="3609583"/>
            <a:ext cx="96012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89F34-09EC-4A99-9739-6842DAA8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505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24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5D28A2-34CB-4BD0-B940-81D33AF474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16970" r="6126" b="18994"/>
          <a:stretch/>
        </p:blipFill>
        <p:spPr bwMode="auto">
          <a:xfrm>
            <a:off x="838200" y="447675"/>
            <a:ext cx="10709255" cy="863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Graf odpovědí Formulářů. Název otázky: Skenujete na vašem úřadě příchozí dokumenty?&#10;. Počet odpovědí: 111 odpovědí.">
            <a:extLst>
              <a:ext uri="{FF2B5EF4-FFF2-40B4-BE49-F238E27FC236}">
                <a16:creationId xmlns:a16="http://schemas.microsoft.com/office/drawing/2014/main" id="{7407613B-5F97-C4E1-78FE-D98D49353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2474058"/>
            <a:ext cx="5476547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af odpovědí Formulářů. Název otázky: Skenujete na vašem úřadě odchozí dokumenty?. Počet odpovědí: 111 odpovědí.">
            <a:extLst>
              <a:ext uri="{FF2B5EF4-FFF2-40B4-BE49-F238E27FC236}">
                <a16:creationId xmlns:a16="http://schemas.microsoft.com/office/drawing/2014/main" id="{DA2E4CFD-A3EC-A825-27A6-0B6FE02E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47" y="2474058"/>
            <a:ext cx="5476547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f odpovědí Formulářů. Název otázky: Provádíte u digitalizovaných dokumentů optické rozpoznávání znaků (OCR)?&#10;. Počet odpovědí: 107 odpovědí.">
            <a:extLst>
              <a:ext uri="{FF2B5EF4-FFF2-40B4-BE49-F238E27FC236}">
                <a16:creationId xmlns:a16="http://schemas.microsoft.com/office/drawing/2014/main" id="{C861B703-C633-20F2-39FA-0952D37FA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6"/>
          <a:stretch/>
        </p:blipFill>
        <p:spPr bwMode="auto">
          <a:xfrm>
            <a:off x="3568882" y="4525166"/>
            <a:ext cx="524789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524A883-AF13-9625-8492-5CA43D600BBD}"/>
              </a:ext>
            </a:extLst>
          </p:cNvPr>
          <p:cNvSpPr/>
          <p:nvPr/>
        </p:nvSpPr>
        <p:spPr>
          <a:xfrm>
            <a:off x="522626" y="2829705"/>
            <a:ext cx="96012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D47BE48-CF47-06DC-B52A-EEFBF25A924A}"/>
              </a:ext>
            </a:extLst>
          </p:cNvPr>
          <p:cNvSpPr/>
          <p:nvPr/>
        </p:nvSpPr>
        <p:spPr>
          <a:xfrm>
            <a:off x="6192827" y="2808490"/>
            <a:ext cx="96012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3DB0ACE-1A0F-4E8A-9FB5-E2356AAAC1A3}"/>
              </a:ext>
            </a:extLst>
          </p:cNvPr>
          <p:cNvSpPr/>
          <p:nvPr/>
        </p:nvSpPr>
        <p:spPr>
          <a:xfrm>
            <a:off x="3568882" y="4837055"/>
            <a:ext cx="96012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6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f odpovědí Formulářů. Název otázky: Máte zájem využít výzvu NPO na zajištění výpočetní techniky pro stavební úřady, kterou připravuje MMR? &#10;&#10;(Výpočetní technika stavebních úřadů musí splňovat minimální standard MMR). Počet odpovědí: 111 odpovědí.">
            <a:extLst>
              <a:ext uri="{FF2B5EF4-FFF2-40B4-BE49-F238E27FC236}">
                <a16:creationId xmlns:a16="http://schemas.microsoft.com/office/drawing/2014/main" id="{27E99D9D-1260-879E-A619-FE597DDFF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r="2494"/>
          <a:stretch/>
        </p:blipFill>
        <p:spPr bwMode="auto">
          <a:xfrm>
            <a:off x="5981700" y="3044058"/>
            <a:ext cx="581406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7D89F34-09EC-4A99-9739-6842DAA8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505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24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Identita a výpočetní technika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5D28A2-34CB-4BD0-B940-81D33AF474A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16970" r="6126" b="18994"/>
          <a:stretch/>
        </p:blipFill>
        <p:spPr bwMode="auto">
          <a:xfrm>
            <a:off x="838200" y="447675"/>
            <a:ext cx="10709255" cy="863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Graf odpovědí Formulářů. Název otázky: Máji úředníci na stavebním úřadu účet v Jednotném identitním prostoru veřejné správy (JIP KAAS)?. Počet odpovědí: 109 odpovědí.">
            <a:extLst>
              <a:ext uri="{FF2B5EF4-FFF2-40B4-BE49-F238E27FC236}">
                <a16:creationId xmlns:a16="http://schemas.microsoft.com/office/drawing/2014/main" id="{C6BC1570-E906-46CE-1062-B2D72040F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76"/>
          <a:stretch/>
        </p:blipFill>
        <p:spPr bwMode="auto">
          <a:xfrm>
            <a:off x="230195" y="3044058"/>
            <a:ext cx="5621966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C9EAA2A-DD3A-7D03-8632-81F161DF4B3E}"/>
              </a:ext>
            </a:extLst>
          </p:cNvPr>
          <p:cNvSpPr/>
          <p:nvPr/>
        </p:nvSpPr>
        <p:spPr>
          <a:xfrm>
            <a:off x="464820" y="3495283"/>
            <a:ext cx="96012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D9329C3-9231-BBCB-95E8-983AEA0566D8}"/>
              </a:ext>
            </a:extLst>
          </p:cNvPr>
          <p:cNvSpPr/>
          <p:nvPr/>
        </p:nvSpPr>
        <p:spPr>
          <a:xfrm>
            <a:off x="5913120" y="3589019"/>
            <a:ext cx="96012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6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D4EF2535-E8AD-261C-243D-6106B117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020" y="3375961"/>
            <a:ext cx="5751403" cy="34820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7D89F34-09EC-4A99-9739-6842DAA8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505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24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5D28A2-34CB-4BD0-B940-81D33AF474A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16970" r="6126" b="18994"/>
          <a:stretch/>
        </p:blipFill>
        <p:spPr bwMode="auto">
          <a:xfrm>
            <a:off x="838200" y="447675"/>
            <a:ext cx="10709255" cy="863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F9AEA65-0CE8-EB00-518A-4811C077FF71}"/>
              </a:ext>
            </a:extLst>
          </p:cNvPr>
          <p:cNvSpPr/>
          <p:nvPr/>
        </p:nvSpPr>
        <p:spPr>
          <a:xfrm>
            <a:off x="6362699" y="6576061"/>
            <a:ext cx="5829301" cy="28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2557B04-18D5-37F3-C55A-9404DB61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5552"/>
            <a:ext cx="4911834" cy="3434773"/>
          </a:xfrm>
        </p:spPr>
        <p:txBody>
          <a:bodyPr>
            <a:normAutofit/>
          </a:bodyPr>
          <a:lstStyle/>
          <a:p>
            <a:r>
              <a:rPr lang="cs-CZ" sz="2400" b="1" dirty="0"/>
              <a:t>Automatizace</a:t>
            </a:r>
          </a:p>
          <a:p>
            <a:r>
              <a:rPr lang="cs-CZ" sz="2400" b="1" dirty="0"/>
              <a:t>Chytré webové formuláře </a:t>
            </a:r>
            <a:r>
              <a:rPr lang="cs-CZ" sz="2400" dirty="0"/>
              <a:t>a fyzické dokumenty</a:t>
            </a:r>
            <a:endParaRPr lang="cs-CZ" sz="2400" b="1" dirty="0"/>
          </a:p>
          <a:p>
            <a:r>
              <a:rPr lang="cs-CZ" sz="2400" dirty="0"/>
              <a:t>Připraveno na </a:t>
            </a:r>
            <a:r>
              <a:rPr lang="cs-CZ" sz="2400" b="1" dirty="0"/>
              <a:t>strojové vyčítání dat</a:t>
            </a:r>
          </a:p>
          <a:p>
            <a:r>
              <a:rPr lang="cs-CZ" sz="2400" b="1" dirty="0"/>
              <a:t>Strukturovaná data</a:t>
            </a:r>
          </a:p>
        </p:txBody>
      </p:sp>
    </p:spTree>
    <p:extLst>
      <p:ext uri="{BB962C8B-B14F-4D97-AF65-F5344CB8AC3E}">
        <p14:creationId xmlns:p14="http://schemas.microsoft.com/office/powerpoint/2010/main" val="74667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89F34-09EC-4A99-9739-6842DAA8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5052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cs-CZ" sz="4400" b="1" dirty="0">
                <a:solidFill>
                  <a:srgbClr val="024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 vybavení pro stavební úřady</a:t>
            </a:r>
            <a:endParaRPr lang="en-US" sz="4400" dirty="0">
              <a:solidFill>
                <a:srgbClr val="024DA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5D28A2-34CB-4BD0-B940-81D33AF474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16970" r="6126" b="18994"/>
          <a:stretch/>
        </p:blipFill>
        <p:spPr bwMode="auto">
          <a:xfrm>
            <a:off x="838200" y="447675"/>
            <a:ext cx="10709255" cy="863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 descr="Obsah obrázku počítač, interiér, computer, Osobní počítač">
            <a:extLst>
              <a:ext uri="{FF2B5EF4-FFF2-40B4-BE49-F238E27FC236}">
                <a16:creationId xmlns:a16="http://schemas.microsoft.com/office/drawing/2014/main" id="{BEC4D732-D139-6506-1C90-C15AFC0A2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5287"/>
          <a:stretch/>
        </p:blipFill>
        <p:spPr>
          <a:xfrm>
            <a:off x="4213860" y="3109379"/>
            <a:ext cx="7536180" cy="34743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F9AEA65-0CE8-EB00-518A-4811C077FF71}"/>
              </a:ext>
            </a:extLst>
          </p:cNvPr>
          <p:cNvSpPr/>
          <p:nvPr/>
        </p:nvSpPr>
        <p:spPr>
          <a:xfrm>
            <a:off x="4213860" y="3109377"/>
            <a:ext cx="3703320" cy="3474301"/>
          </a:xfrm>
          <a:prstGeom prst="rect">
            <a:avLst/>
          </a:prstGeom>
          <a:gradFill>
            <a:gsLst>
              <a:gs pos="47000">
                <a:schemeClr val="bg1"/>
              </a:gs>
              <a:gs pos="7000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2557B04-18D5-37F3-C55A-9404DB61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5552"/>
            <a:ext cx="4911834" cy="3434773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/>
              <a:t>Šablonová výzva NPO 1.6.1 MMR</a:t>
            </a:r>
          </a:p>
          <a:p>
            <a:r>
              <a:rPr lang="cs-CZ" sz="2400" dirty="0"/>
              <a:t>Termín vypsání: </a:t>
            </a:r>
            <a:r>
              <a:rPr lang="cs-CZ" sz="2400" b="1" dirty="0"/>
              <a:t>podzim 2023</a:t>
            </a:r>
          </a:p>
          <a:p>
            <a:r>
              <a:rPr lang="cs-CZ" sz="2400" b="1" dirty="0"/>
              <a:t>Probíhá sběr dat</a:t>
            </a:r>
          </a:p>
          <a:p>
            <a:r>
              <a:rPr lang="cs-CZ" sz="2400" dirty="0"/>
              <a:t>Přenosný počítač s dedikovanou grafickou kartou</a:t>
            </a:r>
          </a:p>
          <a:p>
            <a:r>
              <a:rPr lang="cs-CZ" sz="2400" dirty="0"/>
              <a:t>USB-C </a:t>
            </a:r>
            <a:r>
              <a:rPr lang="cs-CZ" sz="2400" dirty="0" err="1"/>
              <a:t>docking</a:t>
            </a:r>
            <a:r>
              <a:rPr lang="cs-CZ" sz="2400" dirty="0"/>
              <a:t> station se zajištěním napájení notebooku, GLAN,</a:t>
            </a:r>
          </a:p>
          <a:p>
            <a:r>
              <a:rPr lang="cs-CZ" sz="2400" dirty="0"/>
              <a:t>1-2x monitor 32 palců</a:t>
            </a:r>
          </a:p>
          <a:p>
            <a:r>
              <a:rPr lang="cs-CZ" sz="2400" dirty="0"/>
              <a:t>Pro HW pro stavební úřady MV a MO platí bezpečnostní omezení, která budou ještě diskutována.</a:t>
            </a:r>
          </a:p>
        </p:txBody>
      </p:sp>
    </p:spTree>
    <p:extLst>
      <p:ext uri="{BB962C8B-B14F-4D97-AF65-F5344CB8AC3E}">
        <p14:creationId xmlns:p14="http://schemas.microsoft.com/office/powerpoint/2010/main" val="102067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počítač, oblečení, text, osoba&#10;&#10;Popis byl vytvořen automaticky">
            <a:extLst>
              <a:ext uri="{FF2B5EF4-FFF2-40B4-BE49-F238E27FC236}">
                <a16:creationId xmlns:a16="http://schemas.microsoft.com/office/drawing/2014/main" id="{274638A5-5E48-AEDB-BC95-BA8305251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3111734"/>
            <a:ext cx="5212080" cy="34719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7D89F34-09EC-4A99-9739-6842DAA8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505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24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 a vzdělávání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5D28A2-34CB-4BD0-B940-81D33AF474A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16970" r="6126" b="18994"/>
          <a:stretch/>
        </p:blipFill>
        <p:spPr bwMode="auto">
          <a:xfrm>
            <a:off x="838200" y="447675"/>
            <a:ext cx="10709255" cy="863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F9AEA65-0CE8-EB00-518A-4811C077FF71}"/>
              </a:ext>
            </a:extLst>
          </p:cNvPr>
          <p:cNvSpPr/>
          <p:nvPr/>
        </p:nvSpPr>
        <p:spPr>
          <a:xfrm>
            <a:off x="4213860" y="3109377"/>
            <a:ext cx="4358640" cy="3474301"/>
          </a:xfrm>
          <a:prstGeom prst="rect">
            <a:avLst/>
          </a:prstGeom>
          <a:gradFill>
            <a:gsLst>
              <a:gs pos="47000">
                <a:schemeClr val="bg1"/>
              </a:gs>
              <a:gs pos="7000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2557B04-18D5-37F3-C55A-9404DB61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5552"/>
            <a:ext cx="4911834" cy="3434773"/>
          </a:xfrm>
        </p:spPr>
        <p:txBody>
          <a:bodyPr>
            <a:normAutofit/>
          </a:bodyPr>
          <a:lstStyle/>
          <a:p>
            <a:r>
              <a:rPr lang="cs-CZ" sz="2400" b="1" dirty="0"/>
              <a:t>MMR připravuje vzdělávání úředníků SÚ</a:t>
            </a:r>
          </a:p>
          <a:p>
            <a:r>
              <a:rPr lang="cs-CZ" sz="2400" dirty="0"/>
              <a:t>Krajské konference a </a:t>
            </a:r>
            <a:r>
              <a:rPr lang="cs-CZ" sz="2400" dirty="0" err="1"/>
              <a:t>tématické</a:t>
            </a:r>
            <a:r>
              <a:rPr lang="cs-CZ" sz="2400" dirty="0"/>
              <a:t> workshopy</a:t>
            </a:r>
          </a:p>
          <a:p>
            <a:r>
              <a:rPr lang="cs-CZ" sz="2400" dirty="0"/>
              <a:t>E-Learningové kurzy jako doplněk</a:t>
            </a:r>
          </a:p>
          <a:p>
            <a:r>
              <a:rPr lang="cs-CZ" sz="2400" b="1" dirty="0"/>
              <a:t>První aktivita už listopad 2023</a:t>
            </a:r>
          </a:p>
        </p:txBody>
      </p:sp>
    </p:spTree>
    <p:extLst>
      <p:ext uri="{BB962C8B-B14F-4D97-AF65-F5344CB8AC3E}">
        <p14:creationId xmlns:p14="http://schemas.microsoft.com/office/powerpoint/2010/main" val="286407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643E4FF-0E17-8CAA-3BA5-EB96B07E7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05" y="3109377"/>
            <a:ext cx="6176536" cy="3474301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7D89F34-09EC-4A99-9739-6842DAA8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505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24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systémy DSŘ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5D28A2-34CB-4BD0-B940-81D33AF474A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16970" r="6126" b="18994"/>
          <a:stretch/>
        </p:blipFill>
        <p:spPr bwMode="auto">
          <a:xfrm>
            <a:off x="838200" y="447675"/>
            <a:ext cx="10709255" cy="863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F9AEA65-0CE8-EB00-518A-4811C077FF71}"/>
              </a:ext>
            </a:extLst>
          </p:cNvPr>
          <p:cNvSpPr/>
          <p:nvPr/>
        </p:nvSpPr>
        <p:spPr>
          <a:xfrm>
            <a:off x="4213860" y="3109377"/>
            <a:ext cx="4358640" cy="3474301"/>
          </a:xfrm>
          <a:prstGeom prst="rect">
            <a:avLst/>
          </a:prstGeom>
          <a:gradFill>
            <a:gsLst>
              <a:gs pos="47000">
                <a:schemeClr val="bg1"/>
              </a:gs>
              <a:gs pos="7000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2557B04-18D5-37F3-C55A-9404DB61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5552"/>
            <a:ext cx="4911834" cy="3434773"/>
          </a:xfrm>
        </p:spPr>
        <p:txBody>
          <a:bodyPr>
            <a:normAutofit/>
          </a:bodyPr>
          <a:lstStyle/>
          <a:p>
            <a:r>
              <a:rPr lang="cs-CZ" sz="2400" b="1" dirty="0"/>
              <a:t>MMR vysoutěžilo dodavatele již v květnu</a:t>
            </a:r>
          </a:p>
          <a:p>
            <a:r>
              <a:rPr lang="cs-CZ" sz="2400" dirty="0"/>
              <a:t>V současnosti probíhá řízení u ÚOHS</a:t>
            </a:r>
          </a:p>
          <a:p>
            <a:r>
              <a:rPr lang="cs-CZ" sz="2400" dirty="0"/>
              <a:t>Námitky podala firma bez aktivní legitimace, která se neúčastnila veřejné zakázky</a:t>
            </a:r>
          </a:p>
          <a:p>
            <a:r>
              <a:rPr lang="cs-CZ" sz="2400" b="1" dirty="0"/>
              <a:t>MMR hledá cesty jak co nejdříve dodat řešení DSŘ</a:t>
            </a:r>
          </a:p>
        </p:txBody>
      </p:sp>
    </p:spTree>
    <p:extLst>
      <p:ext uri="{BB962C8B-B14F-4D97-AF65-F5344CB8AC3E}">
        <p14:creationId xmlns:p14="http://schemas.microsoft.com/office/powerpoint/2010/main" val="296633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90698088-7627-4A60-B87F-4199A29FC8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5D28A2-34CB-4BD0-B940-81D33AF474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16970" r="6126" b="18994"/>
          <a:stretch/>
        </p:blipFill>
        <p:spPr bwMode="auto">
          <a:xfrm>
            <a:off x="838200" y="447675"/>
            <a:ext cx="10709255" cy="863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73E8FD82-C83E-41DB-ADBC-96C6809F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052"/>
            <a:ext cx="10515600" cy="4895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8000" b="1" dirty="0">
              <a:solidFill>
                <a:srgbClr val="024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6000" b="1" dirty="0">
                <a:solidFill>
                  <a:srgbClr val="024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24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4000" b="1" i="0" dirty="0" err="1">
                <a:solidFill>
                  <a:srgbClr val="024DA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etr.klan</a:t>
            </a:r>
            <a:r>
              <a:rPr lang="en-US" sz="4000" b="1" i="0" dirty="0">
                <a:solidFill>
                  <a:srgbClr val="024DA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@mmr.cz</a:t>
            </a:r>
            <a:endParaRPr lang="cs-CZ" sz="4000" b="1" i="0" dirty="0">
              <a:solidFill>
                <a:srgbClr val="024DA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788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171</Words>
  <Application>Microsoft Office PowerPoint</Application>
  <PresentationFormat>Širokoúhlá obrazovka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Konektivita</vt:lpstr>
      <vt:lpstr>Dokumenty</vt:lpstr>
      <vt:lpstr>Identita a výpočetní technika</vt:lpstr>
      <vt:lpstr>Formuláře</vt:lpstr>
      <vt:lpstr>ICT vybavení pro stavební úřady</vt:lpstr>
      <vt:lpstr>Školení a vzdělávání</vt:lpstr>
      <vt:lpstr>Informační systémy DSŘ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Klán Petr</dc:creator>
  <cp:lastModifiedBy>Klán Petr</cp:lastModifiedBy>
  <cp:revision>16</cp:revision>
  <dcterms:created xsi:type="dcterms:W3CDTF">2023-01-25T18:06:08Z</dcterms:created>
  <dcterms:modified xsi:type="dcterms:W3CDTF">2023-09-12T20:40:07Z</dcterms:modified>
</cp:coreProperties>
</file>