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9" r:id="rId2"/>
    <p:sldId id="283" r:id="rId3"/>
    <p:sldId id="287" r:id="rId4"/>
    <p:sldId id="289" r:id="rId5"/>
    <p:sldId id="277" r:id="rId6"/>
    <p:sldId id="305" r:id="rId7"/>
    <p:sldId id="279" r:id="rId8"/>
    <p:sldId id="306" r:id="rId9"/>
    <p:sldId id="275" r:id="rId10"/>
    <p:sldId id="264" r:id="rId11"/>
    <p:sldId id="265" r:id="rId12"/>
    <p:sldId id="266" r:id="rId13"/>
    <p:sldId id="303" r:id="rId14"/>
    <p:sldId id="267" r:id="rId15"/>
    <p:sldId id="268" r:id="rId16"/>
    <p:sldId id="269" r:id="rId17"/>
    <p:sldId id="272" r:id="rId18"/>
    <p:sldId id="278" r:id="rId19"/>
    <p:sldId id="304" r:id="rId20"/>
    <p:sldId id="276" r:id="rId21"/>
    <p:sldId id="281" r:id="rId22"/>
    <p:sldId id="274" r:id="rId23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769"/>
    <a:srgbClr val="F9E300"/>
    <a:srgbClr val="000099"/>
    <a:srgbClr val="CFD5EA"/>
    <a:srgbClr val="97B7D4"/>
    <a:srgbClr val="D2D2D2"/>
    <a:srgbClr val="F19069"/>
    <a:srgbClr val="EC7728"/>
    <a:srgbClr val="F19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625" autoAdjust="0"/>
  </p:normalViewPr>
  <p:slideViewPr>
    <p:cSldViewPr snapToGrid="0">
      <p:cViewPr varScale="1">
        <p:scale>
          <a:sx n="105" d="100"/>
          <a:sy n="105" d="100"/>
        </p:scale>
        <p:origin x="83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552B38-F4AE-4EDE-971E-B971AAC03F96}" type="doc">
      <dgm:prSet loTypeId="urn:microsoft.com/office/officeart/2005/8/layout/hierarchy4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8AFB188D-93DE-4FAB-A37D-3C617B86160B}">
      <dgm:prSet phldrT="[Text]" custT="1"/>
      <dgm:spPr/>
      <dgm:t>
        <a:bodyPr/>
        <a:lstStyle/>
        <a:p>
          <a:r>
            <a:rPr lang="cs-CZ" sz="3200" dirty="0">
              <a:solidFill>
                <a:schemeClr val="tx1">
                  <a:lumMod val="75000"/>
                  <a:lumOff val="25000"/>
                </a:schemeClr>
              </a:solidFill>
            </a:rPr>
            <a:t>Výkonný a věcný tým DSŘÚP</a:t>
          </a:r>
        </a:p>
      </dgm:t>
    </dgm:pt>
    <dgm:pt modelId="{34EC4AA6-AD61-4291-B011-277F70BEFE8B}" type="parTrans" cxnId="{33592C06-B982-47D7-83B6-4028FC94BD62}">
      <dgm:prSet/>
      <dgm:spPr/>
      <dgm:t>
        <a:bodyPr/>
        <a:lstStyle/>
        <a:p>
          <a:endParaRPr lang="cs-CZ"/>
        </a:p>
      </dgm:t>
    </dgm:pt>
    <dgm:pt modelId="{DCEF6676-A833-42E0-A7CA-C88599D9E142}" type="sibTrans" cxnId="{33592C06-B982-47D7-83B6-4028FC94BD62}">
      <dgm:prSet/>
      <dgm:spPr/>
      <dgm:t>
        <a:bodyPr/>
        <a:lstStyle/>
        <a:p>
          <a:endParaRPr lang="cs-CZ"/>
        </a:p>
      </dgm:t>
    </dgm:pt>
    <dgm:pt modelId="{19A7D771-42F2-4184-BE5C-0E4139EE9F4F}">
      <dgm:prSet phldrT="[Text]"/>
      <dgm:spPr/>
      <dgm:t>
        <a:bodyPr anchor="t"/>
        <a:lstStyle/>
        <a:p>
          <a:r>
            <a:rPr lang="cs-CZ" dirty="0"/>
            <a:t>Odbor projektové kanceláře</a:t>
          </a:r>
        </a:p>
      </dgm:t>
    </dgm:pt>
    <dgm:pt modelId="{F636F9E6-C38F-469D-9344-21B2FEEFC0F4}" type="parTrans" cxnId="{9775CA08-15A3-4683-8BBB-46F781964899}">
      <dgm:prSet/>
      <dgm:spPr/>
      <dgm:t>
        <a:bodyPr/>
        <a:lstStyle/>
        <a:p>
          <a:endParaRPr lang="cs-CZ"/>
        </a:p>
      </dgm:t>
    </dgm:pt>
    <dgm:pt modelId="{EBBA155E-0261-4069-A933-4FD66EC9BBF8}" type="sibTrans" cxnId="{9775CA08-15A3-4683-8BBB-46F781964899}">
      <dgm:prSet/>
      <dgm:spPr/>
      <dgm:t>
        <a:bodyPr/>
        <a:lstStyle/>
        <a:p>
          <a:endParaRPr lang="cs-CZ"/>
        </a:p>
      </dgm:t>
    </dgm:pt>
    <dgm:pt modelId="{8E7319B2-9008-4B4E-AFAB-5488811D5FD0}">
      <dgm:prSet phldrT="[Text]"/>
      <dgm:spPr/>
      <dgm:t>
        <a:bodyPr anchor="t"/>
        <a:lstStyle/>
        <a:p>
          <a:r>
            <a:rPr lang="cs-CZ" dirty="0"/>
            <a:t>Odborníci z ostatních útvarů</a:t>
          </a:r>
        </a:p>
        <a:p>
          <a:r>
            <a:rPr lang="cs-CZ" dirty="0"/>
            <a:t>Odborníci mimo MMR</a:t>
          </a:r>
        </a:p>
      </dgm:t>
    </dgm:pt>
    <dgm:pt modelId="{DC48A559-65FA-40BD-89DF-0F92219676ED}" type="parTrans" cxnId="{D9F08778-5ED0-43FD-B3C0-4E11DB4090D7}">
      <dgm:prSet/>
      <dgm:spPr/>
      <dgm:t>
        <a:bodyPr/>
        <a:lstStyle/>
        <a:p>
          <a:endParaRPr lang="cs-CZ"/>
        </a:p>
      </dgm:t>
    </dgm:pt>
    <dgm:pt modelId="{8150DE29-E056-479E-90C2-5F6FC0197386}" type="sibTrans" cxnId="{D9F08778-5ED0-43FD-B3C0-4E11DB4090D7}">
      <dgm:prSet/>
      <dgm:spPr/>
      <dgm:t>
        <a:bodyPr/>
        <a:lstStyle/>
        <a:p>
          <a:endParaRPr lang="cs-CZ"/>
        </a:p>
      </dgm:t>
    </dgm:pt>
    <dgm:pt modelId="{B3440DF0-E4C2-4511-A2E8-C1A62FB87735}">
      <dgm:prSet/>
      <dgm:spPr/>
      <dgm:t>
        <a:bodyPr anchor="t"/>
        <a:lstStyle/>
        <a:p>
          <a:r>
            <a:rPr lang="cs-CZ" dirty="0"/>
            <a:t>Oddělení digitalizace stavebního řízení</a:t>
          </a:r>
        </a:p>
      </dgm:t>
    </dgm:pt>
    <dgm:pt modelId="{CD524788-4D40-49E6-B448-7EC83793AD0D}" type="parTrans" cxnId="{8E9819E2-5F93-4E79-8622-895328E98B1A}">
      <dgm:prSet/>
      <dgm:spPr/>
      <dgm:t>
        <a:bodyPr/>
        <a:lstStyle/>
        <a:p>
          <a:endParaRPr lang="cs-CZ"/>
        </a:p>
      </dgm:t>
    </dgm:pt>
    <dgm:pt modelId="{E3F2CBD1-3798-495F-A01B-3418B51F78D6}" type="sibTrans" cxnId="{8E9819E2-5F93-4E79-8622-895328E98B1A}">
      <dgm:prSet/>
      <dgm:spPr/>
      <dgm:t>
        <a:bodyPr/>
        <a:lstStyle/>
        <a:p>
          <a:endParaRPr lang="cs-CZ"/>
        </a:p>
      </dgm:t>
    </dgm:pt>
    <dgm:pt modelId="{488CB59E-F888-4708-AD4C-122E61852240}" type="pres">
      <dgm:prSet presAssocID="{51552B38-F4AE-4EDE-971E-B971AAC03F9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7CD9CE8A-FD35-4052-BA0F-6237E0A31AE4}" type="pres">
      <dgm:prSet presAssocID="{8AFB188D-93DE-4FAB-A37D-3C617B86160B}" presName="vertOne" presStyleCnt="0"/>
      <dgm:spPr/>
    </dgm:pt>
    <dgm:pt modelId="{1CE44342-2520-4062-A281-E9525E91E0FE}" type="pres">
      <dgm:prSet presAssocID="{8AFB188D-93DE-4FAB-A37D-3C617B86160B}" presName="txOne" presStyleLbl="node0" presStyleIdx="0" presStyleCnt="1" custScaleY="38314" custLinFactNeighborY="1636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EF70286-24A3-4C0F-A549-6EBC873C49BA}" type="pres">
      <dgm:prSet presAssocID="{8AFB188D-93DE-4FAB-A37D-3C617B86160B}" presName="parTransOne" presStyleCnt="0"/>
      <dgm:spPr/>
    </dgm:pt>
    <dgm:pt modelId="{BBBDDF80-72CB-4694-8DAB-AF94E0A15509}" type="pres">
      <dgm:prSet presAssocID="{8AFB188D-93DE-4FAB-A37D-3C617B86160B}" presName="horzOne" presStyleCnt="0"/>
      <dgm:spPr/>
    </dgm:pt>
    <dgm:pt modelId="{82B367A1-C8E7-4BA1-9DC7-E5C5A190464E}" type="pres">
      <dgm:prSet presAssocID="{19A7D771-42F2-4184-BE5C-0E4139EE9F4F}" presName="vertTwo" presStyleCnt="0"/>
      <dgm:spPr/>
    </dgm:pt>
    <dgm:pt modelId="{260CDF61-A412-43FF-821C-4B05052FE863}" type="pres">
      <dgm:prSet presAssocID="{19A7D771-42F2-4184-BE5C-0E4139EE9F4F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9130DBF-914F-4C43-8634-823A9016B386}" type="pres">
      <dgm:prSet presAssocID="{19A7D771-42F2-4184-BE5C-0E4139EE9F4F}" presName="horzTwo" presStyleCnt="0"/>
      <dgm:spPr/>
    </dgm:pt>
    <dgm:pt modelId="{623B88CC-7D79-4692-9031-599B0063D06E}" type="pres">
      <dgm:prSet presAssocID="{EBBA155E-0261-4069-A933-4FD66EC9BBF8}" presName="sibSpaceTwo" presStyleCnt="0"/>
      <dgm:spPr/>
    </dgm:pt>
    <dgm:pt modelId="{C545677E-5C04-4D23-AC95-2ABEA7A6C169}" type="pres">
      <dgm:prSet presAssocID="{B3440DF0-E4C2-4511-A2E8-C1A62FB87735}" presName="vertTwo" presStyleCnt="0"/>
      <dgm:spPr/>
    </dgm:pt>
    <dgm:pt modelId="{AD9A271D-3E88-43D1-B1F0-5D6919BA26A1}" type="pres">
      <dgm:prSet presAssocID="{B3440DF0-E4C2-4511-A2E8-C1A62FB87735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2EC6454-3671-405C-8740-5EE848BCECA9}" type="pres">
      <dgm:prSet presAssocID="{B3440DF0-E4C2-4511-A2E8-C1A62FB87735}" presName="horzTwo" presStyleCnt="0"/>
      <dgm:spPr/>
    </dgm:pt>
    <dgm:pt modelId="{4E7B9D5A-91F8-4F44-84BE-4E186614410F}" type="pres">
      <dgm:prSet presAssocID="{E3F2CBD1-3798-495F-A01B-3418B51F78D6}" presName="sibSpaceTwo" presStyleCnt="0"/>
      <dgm:spPr/>
    </dgm:pt>
    <dgm:pt modelId="{5515DD3B-F9BA-4B59-BB97-4CFB95DEE96A}" type="pres">
      <dgm:prSet presAssocID="{8E7319B2-9008-4B4E-AFAB-5488811D5FD0}" presName="vertTwo" presStyleCnt="0"/>
      <dgm:spPr/>
    </dgm:pt>
    <dgm:pt modelId="{769F8ABD-A993-462D-A1E3-587E1A29F60D}" type="pres">
      <dgm:prSet presAssocID="{8E7319B2-9008-4B4E-AFAB-5488811D5FD0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9664F72-0552-4D6A-B3E5-33F9D5877462}" type="pres">
      <dgm:prSet presAssocID="{8E7319B2-9008-4B4E-AFAB-5488811D5FD0}" presName="horzTwo" presStyleCnt="0"/>
      <dgm:spPr/>
    </dgm:pt>
  </dgm:ptLst>
  <dgm:cxnLst>
    <dgm:cxn modelId="{68D7F6C1-22A4-44F5-B7D4-AB4ACAA76A33}" type="presOf" srcId="{51552B38-F4AE-4EDE-971E-B971AAC03F96}" destId="{488CB59E-F888-4708-AD4C-122E61852240}" srcOrd="0" destOrd="0" presId="urn:microsoft.com/office/officeart/2005/8/layout/hierarchy4"/>
    <dgm:cxn modelId="{D9F08778-5ED0-43FD-B3C0-4E11DB4090D7}" srcId="{8AFB188D-93DE-4FAB-A37D-3C617B86160B}" destId="{8E7319B2-9008-4B4E-AFAB-5488811D5FD0}" srcOrd="2" destOrd="0" parTransId="{DC48A559-65FA-40BD-89DF-0F92219676ED}" sibTransId="{8150DE29-E056-479E-90C2-5F6FC0197386}"/>
    <dgm:cxn modelId="{5828F8CB-2BB6-412A-9D61-03A4A9619E6D}" type="presOf" srcId="{19A7D771-42F2-4184-BE5C-0E4139EE9F4F}" destId="{260CDF61-A412-43FF-821C-4B05052FE863}" srcOrd="0" destOrd="0" presId="urn:microsoft.com/office/officeart/2005/8/layout/hierarchy4"/>
    <dgm:cxn modelId="{8E9819E2-5F93-4E79-8622-895328E98B1A}" srcId="{8AFB188D-93DE-4FAB-A37D-3C617B86160B}" destId="{B3440DF0-E4C2-4511-A2E8-C1A62FB87735}" srcOrd="1" destOrd="0" parTransId="{CD524788-4D40-49E6-B448-7EC83793AD0D}" sibTransId="{E3F2CBD1-3798-495F-A01B-3418B51F78D6}"/>
    <dgm:cxn modelId="{9775CA08-15A3-4683-8BBB-46F781964899}" srcId="{8AFB188D-93DE-4FAB-A37D-3C617B86160B}" destId="{19A7D771-42F2-4184-BE5C-0E4139EE9F4F}" srcOrd="0" destOrd="0" parTransId="{F636F9E6-C38F-469D-9344-21B2FEEFC0F4}" sibTransId="{EBBA155E-0261-4069-A933-4FD66EC9BBF8}"/>
    <dgm:cxn modelId="{16059F63-A494-4F6E-83F9-90AD8D5C9456}" type="presOf" srcId="{8E7319B2-9008-4B4E-AFAB-5488811D5FD0}" destId="{769F8ABD-A993-462D-A1E3-587E1A29F60D}" srcOrd="0" destOrd="0" presId="urn:microsoft.com/office/officeart/2005/8/layout/hierarchy4"/>
    <dgm:cxn modelId="{33592C06-B982-47D7-83B6-4028FC94BD62}" srcId="{51552B38-F4AE-4EDE-971E-B971AAC03F96}" destId="{8AFB188D-93DE-4FAB-A37D-3C617B86160B}" srcOrd="0" destOrd="0" parTransId="{34EC4AA6-AD61-4291-B011-277F70BEFE8B}" sibTransId="{DCEF6676-A833-42E0-A7CA-C88599D9E142}"/>
    <dgm:cxn modelId="{DC360564-D7F0-44D5-8692-87CD7A55A84B}" type="presOf" srcId="{B3440DF0-E4C2-4511-A2E8-C1A62FB87735}" destId="{AD9A271D-3E88-43D1-B1F0-5D6919BA26A1}" srcOrd="0" destOrd="0" presId="urn:microsoft.com/office/officeart/2005/8/layout/hierarchy4"/>
    <dgm:cxn modelId="{BD573361-7B70-46AF-8686-2FC71A471B82}" type="presOf" srcId="{8AFB188D-93DE-4FAB-A37D-3C617B86160B}" destId="{1CE44342-2520-4062-A281-E9525E91E0FE}" srcOrd="0" destOrd="0" presId="urn:microsoft.com/office/officeart/2005/8/layout/hierarchy4"/>
    <dgm:cxn modelId="{D9A9E7A4-523B-40C8-BE02-CC4C4D3F12B7}" type="presParOf" srcId="{488CB59E-F888-4708-AD4C-122E61852240}" destId="{7CD9CE8A-FD35-4052-BA0F-6237E0A31AE4}" srcOrd="0" destOrd="0" presId="urn:microsoft.com/office/officeart/2005/8/layout/hierarchy4"/>
    <dgm:cxn modelId="{1D3DF3A6-3364-4388-97C6-493619766518}" type="presParOf" srcId="{7CD9CE8A-FD35-4052-BA0F-6237E0A31AE4}" destId="{1CE44342-2520-4062-A281-E9525E91E0FE}" srcOrd="0" destOrd="0" presId="urn:microsoft.com/office/officeart/2005/8/layout/hierarchy4"/>
    <dgm:cxn modelId="{9DEC9A1A-EBB4-4A90-93BE-1378B560E7F9}" type="presParOf" srcId="{7CD9CE8A-FD35-4052-BA0F-6237E0A31AE4}" destId="{CEF70286-24A3-4C0F-A549-6EBC873C49BA}" srcOrd="1" destOrd="0" presId="urn:microsoft.com/office/officeart/2005/8/layout/hierarchy4"/>
    <dgm:cxn modelId="{740006AD-66A7-446C-AEFC-85DD58C65AB3}" type="presParOf" srcId="{7CD9CE8A-FD35-4052-BA0F-6237E0A31AE4}" destId="{BBBDDF80-72CB-4694-8DAB-AF94E0A15509}" srcOrd="2" destOrd="0" presId="urn:microsoft.com/office/officeart/2005/8/layout/hierarchy4"/>
    <dgm:cxn modelId="{6B0B1DF4-0417-4819-9B29-82947D40A297}" type="presParOf" srcId="{BBBDDF80-72CB-4694-8DAB-AF94E0A15509}" destId="{82B367A1-C8E7-4BA1-9DC7-E5C5A190464E}" srcOrd="0" destOrd="0" presId="urn:microsoft.com/office/officeart/2005/8/layout/hierarchy4"/>
    <dgm:cxn modelId="{E7ADB9F5-B119-45AF-9A33-77BDF2C8D664}" type="presParOf" srcId="{82B367A1-C8E7-4BA1-9DC7-E5C5A190464E}" destId="{260CDF61-A412-43FF-821C-4B05052FE863}" srcOrd="0" destOrd="0" presId="urn:microsoft.com/office/officeart/2005/8/layout/hierarchy4"/>
    <dgm:cxn modelId="{1CA08D6E-E5E1-4071-A715-B654248378A4}" type="presParOf" srcId="{82B367A1-C8E7-4BA1-9DC7-E5C5A190464E}" destId="{A9130DBF-914F-4C43-8634-823A9016B386}" srcOrd="1" destOrd="0" presId="urn:microsoft.com/office/officeart/2005/8/layout/hierarchy4"/>
    <dgm:cxn modelId="{366D2763-663D-4AB8-B20E-0A419440BA98}" type="presParOf" srcId="{BBBDDF80-72CB-4694-8DAB-AF94E0A15509}" destId="{623B88CC-7D79-4692-9031-599B0063D06E}" srcOrd="1" destOrd="0" presId="urn:microsoft.com/office/officeart/2005/8/layout/hierarchy4"/>
    <dgm:cxn modelId="{2D582C02-AC74-4E16-851A-5041D7FF1191}" type="presParOf" srcId="{BBBDDF80-72CB-4694-8DAB-AF94E0A15509}" destId="{C545677E-5C04-4D23-AC95-2ABEA7A6C169}" srcOrd="2" destOrd="0" presId="urn:microsoft.com/office/officeart/2005/8/layout/hierarchy4"/>
    <dgm:cxn modelId="{B465AA19-DDEE-433E-9853-1277AD258F2D}" type="presParOf" srcId="{C545677E-5C04-4D23-AC95-2ABEA7A6C169}" destId="{AD9A271D-3E88-43D1-B1F0-5D6919BA26A1}" srcOrd="0" destOrd="0" presId="urn:microsoft.com/office/officeart/2005/8/layout/hierarchy4"/>
    <dgm:cxn modelId="{FCF09053-9ADE-4DAC-960B-92F27EA08F86}" type="presParOf" srcId="{C545677E-5C04-4D23-AC95-2ABEA7A6C169}" destId="{E2EC6454-3671-405C-8740-5EE848BCECA9}" srcOrd="1" destOrd="0" presId="urn:microsoft.com/office/officeart/2005/8/layout/hierarchy4"/>
    <dgm:cxn modelId="{6E03CED3-DCE2-4272-A1FA-31F703406E12}" type="presParOf" srcId="{BBBDDF80-72CB-4694-8DAB-AF94E0A15509}" destId="{4E7B9D5A-91F8-4F44-84BE-4E186614410F}" srcOrd="3" destOrd="0" presId="urn:microsoft.com/office/officeart/2005/8/layout/hierarchy4"/>
    <dgm:cxn modelId="{0A1AC06D-B666-46B9-8B89-9031A6AD77B4}" type="presParOf" srcId="{BBBDDF80-72CB-4694-8DAB-AF94E0A15509}" destId="{5515DD3B-F9BA-4B59-BB97-4CFB95DEE96A}" srcOrd="4" destOrd="0" presId="urn:microsoft.com/office/officeart/2005/8/layout/hierarchy4"/>
    <dgm:cxn modelId="{7A314E39-710C-4FBD-860F-1B8885F555FD}" type="presParOf" srcId="{5515DD3B-F9BA-4B59-BB97-4CFB95DEE96A}" destId="{769F8ABD-A993-462D-A1E3-587E1A29F60D}" srcOrd="0" destOrd="0" presId="urn:microsoft.com/office/officeart/2005/8/layout/hierarchy4"/>
    <dgm:cxn modelId="{8F224D9D-DE7F-4C55-AF2F-E111F34BDE5F}" type="presParOf" srcId="{5515DD3B-F9BA-4B59-BB97-4CFB95DEE96A}" destId="{79664F72-0552-4D6A-B3E5-33F9D587746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4CFDE4-4769-4C4A-BBE3-BA18FB2E32DB}" type="doc">
      <dgm:prSet loTypeId="urn:microsoft.com/office/officeart/2005/8/layout/hierarchy3" loCatId="hierarchy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C0A96A58-755F-4C5C-BAE7-41DFF79CA4D3}">
      <dgm:prSet phldrT="[Text]" custT="1"/>
      <dgm:spPr/>
      <dgm:t>
        <a:bodyPr/>
        <a:lstStyle/>
        <a:p>
          <a:r>
            <a:rPr lang="cs-CZ" sz="2700" dirty="0">
              <a:solidFill>
                <a:schemeClr val="bg2">
                  <a:lumMod val="25000"/>
                </a:schemeClr>
              </a:solidFill>
            </a:rPr>
            <a:t>RVIS – </a:t>
          </a:r>
          <a:r>
            <a:rPr lang="cs-CZ" sz="2400" dirty="0">
              <a:solidFill>
                <a:schemeClr val="bg2">
                  <a:lumMod val="25000"/>
                </a:schemeClr>
              </a:solidFill>
            </a:rPr>
            <a:t>Pracovní výbor pro digitalizaci SŘ a ÚP</a:t>
          </a:r>
          <a:endParaRPr lang="cs-CZ" sz="2700" dirty="0">
            <a:solidFill>
              <a:schemeClr val="bg2">
                <a:lumMod val="25000"/>
              </a:schemeClr>
            </a:solidFill>
          </a:endParaRPr>
        </a:p>
      </dgm:t>
    </dgm:pt>
    <dgm:pt modelId="{FE43B37B-1DC5-43FE-89F7-7F89EA7A1FB5}" type="parTrans" cxnId="{77B143CC-AF72-430B-B04A-71499C6E8077}">
      <dgm:prSet/>
      <dgm:spPr/>
      <dgm:t>
        <a:bodyPr/>
        <a:lstStyle/>
        <a:p>
          <a:endParaRPr lang="cs-CZ"/>
        </a:p>
      </dgm:t>
    </dgm:pt>
    <dgm:pt modelId="{AA595CA0-9737-447D-98F6-FDCA893B7A9A}" type="sibTrans" cxnId="{77B143CC-AF72-430B-B04A-71499C6E8077}">
      <dgm:prSet/>
      <dgm:spPr/>
      <dgm:t>
        <a:bodyPr/>
        <a:lstStyle/>
        <a:p>
          <a:endParaRPr lang="cs-CZ"/>
        </a:p>
      </dgm:t>
    </dgm:pt>
    <dgm:pt modelId="{89621B5E-30AE-4966-BAB1-5C2959D25EFC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cs-CZ" sz="2000" dirty="0">
              <a:solidFill>
                <a:schemeClr val="bg2">
                  <a:lumMod val="25000"/>
                </a:schemeClr>
              </a:solidFill>
            </a:rPr>
            <a:t>Pracovní skupina pro legislativu</a:t>
          </a:r>
        </a:p>
      </dgm:t>
    </dgm:pt>
    <dgm:pt modelId="{EC3702DD-2F1E-41E5-8AD9-88250501EA0D}" type="parTrans" cxnId="{20E4972E-2381-404B-8FBA-C86617AE368C}">
      <dgm:prSet/>
      <dgm:spPr/>
      <dgm:t>
        <a:bodyPr/>
        <a:lstStyle/>
        <a:p>
          <a:endParaRPr lang="cs-CZ"/>
        </a:p>
      </dgm:t>
    </dgm:pt>
    <dgm:pt modelId="{4050F1A3-9133-4E79-94C4-38F1F4CCFED2}" type="sibTrans" cxnId="{20E4972E-2381-404B-8FBA-C86617AE368C}">
      <dgm:prSet/>
      <dgm:spPr/>
      <dgm:t>
        <a:bodyPr/>
        <a:lstStyle/>
        <a:p>
          <a:endParaRPr lang="cs-CZ"/>
        </a:p>
      </dgm:t>
    </dgm:pt>
    <dgm:pt modelId="{A25D18B9-843C-4752-8340-5084B30F9C29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cs-CZ" sz="2000" dirty="0">
              <a:solidFill>
                <a:schemeClr val="bg2">
                  <a:lumMod val="25000"/>
                </a:schemeClr>
              </a:solidFill>
            </a:rPr>
            <a:t>Pracovní skupina pro architekturu</a:t>
          </a:r>
        </a:p>
      </dgm:t>
    </dgm:pt>
    <dgm:pt modelId="{DB14D98F-6E75-4FD5-A1E9-4FCCE81587DE}" type="parTrans" cxnId="{EE07BB9C-A73F-4219-8D0E-E6429AF4E5AE}">
      <dgm:prSet/>
      <dgm:spPr/>
      <dgm:t>
        <a:bodyPr/>
        <a:lstStyle/>
        <a:p>
          <a:endParaRPr lang="cs-CZ"/>
        </a:p>
      </dgm:t>
    </dgm:pt>
    <dgm:pt modelId="{3DA0FC05-5B8B-454B-B5DD-D4F52B9444D0}" type="sibTrans" cxnId="{EE07BB9C-A73F-4219-8D0E-E6429AF4E5AE}">
      <dgm:prSet/>
      <dgm:spPr/>
      <dgm:t>
        <a:bodyPr/>
        <a:lstStyle/>
        <a:p>
          <a:endParaRPr lang="cs-CZ"/>
        </a:p>
      </dgm:t>
    </dgm:pt>
    <dgm:pt modelId="{4F782FCB-124C-475B-B1D4-85260C1C7983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cs-CZ" sz="2000" dirty="0">
              <a:solidFill>
                <a:schemeClr val="bg2">
                  <a:lumMod val="25000"/>
                </a:schemeClr>
              </a:solidFill>
            </a:rPr>
            <a:t>Pracovní skupina pro financování</a:t>
          </a:r>
        </a:p>
      </dgm:t>
    </dgm:pt>
    <dgm:pt modelId="{440BE96D-4398-4354-9572-EAFC9A571E30}" type="parTrans" cxnId="{AE541709-6C56-4D12-87B8-A24DD22C276C}">
      <dgm:prSet/>
      <dgm:spPr/>
      <dgm:t>
        <a:bodyPr/>
        <a:lstStyle/>
        <a:p>
          <a:endParaRPr lang="cs-CZ"/>
        </a:p>
      </dgm:t>
    </dgm:pt>
    <dgm:pt modelId="{3CE87E96-1486-4835-AC8D-6FE1E0F22132}" type="sibTrans" cxnId="{AE541709-6C56-4D12-87B8-A24DD22C276C}">
      <dgm:prSet/>
      <dgm:spPr/>
      <dgm:t>
        <a:bodyPr/>
        <a:lstStyle/>
        <a:p>
          <a:endParaRPr lang="cs-CZ"/>
        </a:p>
      </dgm:t>
    </dgm:pt>
    <dgm:pt modelId="{ACA76775-4967-4411-91C1-EAD457FB4847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cs-CZ" sz="1950" dirty="0">
              <a:solidFill>
                <a:schemeClr val="bg2">
                  <a:lumMod val="25000"/>
                </a:schemeClr>
              </a:solidFill>
            </a:rPr>
            <a:t>Pracovní skupina – Koordinační rada správců DMVS a DTM</a:t>
          </a:r>
        </a:p>
      </dgm:t>
    </dgm:pt>
    <dgm:pt modelId="{204A7546-FCA7-4CD1-B76F-D6DC915E3E30}" type="parTrans" cxnId="{A8150E69-ACEF-4B46-8B1C-83C393A722BA}">
      <dgm:prSet/>
      <dgm:spPr/>
      <dgm:t>
        <a:bodyPr/>
        <a:lstStyle/>
        <a:p>
          <a:endParaRPr lang="cs-CZ"/>
        </a:p>
      </dgm:t>
    </dgm:pt>
    <dgm:pt modelId="{A106D9A2-8EFC-4674-96B2-2A637D3FC7AA}" type="sibTrans" cxnId="{A8150E69-ACEF-4B46-8B1C-83C393A722BA}">
      <dgm:prSet/>
      <dgm:spPr/>
      <dgm:t>
        <a:bodyPr/>
        <a:lstStyle/>
        <a:p>
          <a:endParaRPr lang="cs-CZ"/>
        </a:p>
      </dgm:t>
    </dgm:pt>
    <dgm:pt modelId="{B53D6F2F-2FED-46CD-A8D5-4FB0A44B5658}" type="pres">
      <dgm:prSet presAssocID="{684CFDE4-4769-4C4A-BBE3-BA18FB2E32D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DBE691CC-A713-4457-A008-622638D41415}" type="pres">
      <dgm:prSet presAssocID="{C0A96A58-755F-4C5C-BAE7-41DFF79CA4D3}" presName="root" presStyleCnt="0"/>
      <dgm:spPr/>
    </dgm:pt>
    <dgm:pt modelId="{E207D3F4-F521-4C37-BEA1-783926C72696}" type="pres">
      <dgm:prSet presAssocID="{C0A96A58-755F-4C5C-BAE7-41DFF79CA4D3}" presName="rootComposite" presStyleCnt="0"/>
      <dgm:spPr/>
    </dgm:pt>
    <dgm:pt modelId="{2445B4DB-349A-4987-86E5-0A7C82BF1AC2}" type="pres">
      <dgm:prSet presAssocID="{C0A96A58-755F-4C5C-BAE7-41DFF79CA4D3}" presName="rootText" presStyleLbl="node1" presStyleIdx="0" presStyleCnt="1" custScaleX="270899" custLinFactNeighborX="-8765" custLinFactNeighborY="-10577"/>
      <dgm:spPr/>
      <dgm:t>
        <a:bodyPr/>
        <a:lstStyle/>
        <a:p>
          <a:endParaRPr lang="cs-CZ"/>
        </a:p>
      </dgm:t>
    </dgm:pt>
    <dgm:pt modelId="{2BE026C0-1D15-44CE-ADC7-3900132AEB58}" type="pres">
      <dgm:prSet presAssocID="{C0A96A58-755F-4C5C-BAE7-41DFF79CA4D3}" presName="rootConnector" presStyleLbl="node1" presStyleIdx="0" presStyleCnt="1"/>
      <dgm:spPr/>
      <dgm:t>
        <a:bodyPr/>
        <a:lstStyle/>
        <a:p>
          <a:endParaRPr lang="cs-CZ"/>
        </a:p>
      </dgm:t>
    </dgm:pt>
    <dgm:pt modelId="{3818D777-F05A-45C5-9FAF-A02355EB648A}" type="pres">
      <dgm:prSet presAssocID="{C0A96A58-755F-4C5C-BAE7-41DFF79CA4D3}" presName="childShape" presStyleCnt="0"/>
      <dgm:spPr/>
    </dgm:pt>
    <dgm:pt modelId="{E3B85139-D25A-4F3F-91B0-8E271E9688C8}" type="pres">
      <dgm:prSet presAssocID="{EC3702DD-2F1E-41E5-8AD9-88250501EA0D}" presName="Name13" presStyleLbl="parChTrans1D2" presStyleIdx="0" presStyleCnt="4"/>
      <dgm:spPr/>
      <dgm:t>
        <a:bodyPr/>
        <a:lstStyle/>
        <a:p>
          <a:endParaRPr lang="cs-CZ"/>
        </a:p>
      </dgm:t>
    </dgm:pt>
    <dgm:pt modelId="{B2A30A39-2915-4218-AF06-E478E19B66AA}" type="pres">
      <dgm:prSet presAssocID="{89621B5E-30AE-4966-BAB1-5C2959D25EFC}" presName="childText" presStyleLbl="bgAcc1" presStyleIdx="0" presStyleCnt="4" custScaleX="267851" custScaleY="54953" custLinFactNeighborX="4403" custLinFactNeighborY="-1014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B078227-A798-4865-832A-A1B9704E7DB8}" type="pres">
      <dgm:prSet presAssocID="{DB14D98F-6E75-4FD5-A1E9-4FCCE81587DE}" presName="Name13" presStyleLbl="parChTrans1D2" presStyleIdx="1" presStyleCnt="4"/>
      <dgm:spPr/>
      <dgm:t>
        <a:bodyPr/>
        <a:lstStyle/>
        <a:p>
          <a:endParaRPr lang="cs-CZ"/>
        </a:p>
      </dgm:t>
    </dgm:pt>
    <dgm:pt modelId="{4F755EBA-0703-4103-81DD-6ED3274F7E02}" type="pres">
      <dgm:prSet presAssocID="{A25D18B9-843C-4752-8340-5084B30F9C29}" presName="childText" presStyleLbl="bgAcc1" presStyleIdx="1" presStyleCnt="4" custScaleX="266328" custScaleY="56037" custLinFactNeighborX="5926" custLinFactNeighborY="-2312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38FDD1B-DB07-4B45-9F0D-954BDDC6F4DE}" type="pres">
      <dgm:prSet presAssocID="{440BE96D-4398-4354-9572-EAFC9A571E30}" presName="Name13" presStyleLbl="parChTrans1D2" presStyleIdx="2" presStyleCnt="4"/>
      <dgm:spPr/>
      <dgm:t>
        <a:bodyPr/>
        <a:lstStyle/>
        <a:p>
          <a:endParaRPr lang="cs-CZ"/>
        </a:p>
      </dgm:t>
    </dgm:pt>
    <dgm:pt modelId="{455B7264-3BD0-4B4C-BB19-8A3346E47D1C}" type="pres">
      <dgm:prSet presAssocID="{4F782FCB-124C-475B-B1D4-85260C1C7983}" presName="childText" presStyleLbl="bgAcc1" presStyleIdx="2" presStyleCnt="4" custScaleX="265374" custScaleY="57114" custLinFactNeighborX="6382" custLinFactNeighborY="-3032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CAB3BB6-63A6-4FFE-B558-1E63C7D676E7}" type="pres">
      <dgm:prSet presAssocID="{204A7546-FCA7-4CD1-B76F-D6DC915E3E30}" presName="Name13" presStyleLbl="parChTrans1D2" presStyleIdx="3" presStyleCnt="4"/>
      <dgm:spPr/>
      <dgm:t>
        <a:bodyPr/>
        <a:lstStyle/>
        <a:p>
          <a:endParaRPr lang="cs-CZ"/>
        </a:p>
      </dgm:t>
    </dgm:pt>
    <dgm:pt modelId="{CF534A53-37A1-4670-B210-337DE2680A44}" type="pres">
      <dgm:prSet presAssocID="{ACA76775-4967-4411-91C1-EAD457FB4847}" presName="childText" presStyleLbl="bgAcc1" presStyleIdx="3" presStyleCnt="4" custScaleX="266498" custScaleY="80418" custLinFactNeighborX="6658" custLinFactNeighborY="-4373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C487781-10D6-4E8F-8892-38A56271D501}" type="presOf" srcId="{4F782FCB-124C-475B-B1D4-85260C1C7983}" destId="{455B7264-3BD0-4B4C-BB19-8A3346E47D1C}" srcOrd="0" destOrd="0" presId="urn:microsoft.com/office/officeart/2005/8/layout/hierarchy3"/>
    <dgm:cxn modelId="{74053A54-07D9-4BD2-80FB-D6E6552D33E9}" type="presOf" srcId="{89621B5E-30AE-4966-BAB1-5C2959D25EFC}" destId="{B2A30A39-2915-4218-AF06-E478E19B66AA}" srcOrd="0" destOrd="0" presId="urn:microsoft.com/office/officeart/2005/8/layout/hierarchy3"/>
    <dgm:cxn modelId="{E9E8C127-272E-451A-995A-2AC3EDE93CAF}" type="presOf" srcId="{440BE96D-4398-4354-9572-EAFC9A571E30}" destId="{D38FDD1B-DB07-4B45-9F0D-954BDDC6F4DE}" srcOrd="0" destOrd="0" presId="urn:microsoft.com/office/officeart/2005/8/layout/hierarchy3"/>
    <dgm:cxn modelId="{54BE8A47-151A-4AFC-A3F1-975CA7350C3F}" type="presOf" srcId="{204A7546-FCA7-4CD1-B76F-D6DC915E3E30}" destId="{2CAB3BB6-63A6-4FFE-B558-1E63C7D676E7}" srcOrd="0" destOrd="0" presId="urn:microsoft.com/office/officeart/2005/8/layout/hierarchy3"/>
    <dgm:cxn modelId="{85701443-AB4A-4ECB-826B-A8075E1E014C}" type="presOf" srcId="{684CFDE4-4769-4C4A-BBE3-BA18FB2E32DB}" destId="{B53D6F2F-2FED-46CD-A8D5-4FB0A44B5658}" srcOrd="0" destOrd="0" presId="urn:microsoft.com/office/officeart/2005/8/layout/hierarchy3"/>
    <dgm:cxn modelId="{C7703362-7DB2-4329-B9D3-36234662AD43}" type="presOf" srcId="{C0A96A58-755F-4C5C-BAE7-41DFF79CA4D3}" destId="{2BE026C0-1D15-44CE-ADC7-3900132AEB58}" srcOrd="1" destOrd="0" presId="urn:microsoft.com/office/officeart/2005/8/layout/hierarchy3"/>
    <dgm:cxn modelId="{EE07BB9C-A73F-4219-8D0E-E6429AF4E5AE}" srcId="{C0A96A58-755F-4C5C-BAE7-41DFF79CA4D3}" destId="{A25D18B9-843C-4752-8340-5084B30F9C29}" srcOrd="1" destOrd="0" parTransId="{DB14D98F-6E75-4FD5-A1E9-4FCCE81587DE}" sibTransId="{3DA0FC05-5B8B-454B-B5DD-D4F52B9444D0}"/>
    <dgm:cxn modelId="{20E4972E-2381-404B-8FBA-C86617AE368C}" srcId="{C0A96A58-755F-4C5C-BAE7-41DFF79CA4D3}" destId="{89621B5E-30AE-4966-BAB1-5C2959D25EFC}" srcOrd="0" destOrd="0" parTransId="{EC3702DD-2F1E-41E5-8AD9-88250501EA0D}" sibTransId="{4050F1A3-9133-4E79-94C4-38F1F4CCFED2}"/>
    <dgm:cxn modelId="{0827B6F5-E025-4811-8341-ACF5C81B16FC}" type="presOf" srcId="{DB14D98F-6E75-4FD5-A1E9-4FCCE81587DE}" destId="{FB078227-A798-4865-832A-A1B9704E7DB8}" srcOrd="0" destOrd="0" presId="urn:microsoft.com/office/officeart/2005/8/layout/hierarchy3"/>
    <dgm:cxn modelId="{4D258EAA-8B06-487C-8227-217D91E6DD8F}" type="presOf" srcId="{C0A96A58-755F-4C5C-BAE7-41DFF79CA4D3}" destId="{2445B4DB-349A-4987-86E5-0A7C82BF1AC2}" srcOrd="0" destOrd="0" presId="urn:microsoft.com/office/officeart/2005/8/layout/hierarchy3"/>
    <dgm:cxn modelId="{F8F0B41D-4F00-4E8D-8E6E-D88863010EE6}" type="presOf" srcId="{A25D18B9-843C-4752-8340-5084B30F9C29}" destId="{4F755EBA-0703-4103-81DD-6ED3274F7E02}" srcOrd="0" destOrd="0" presId="urn:microsoft.com/office/officeart/2005/8/layout/hierarchy3"/>
    <dgm:cxn modelId="{A8150E69-ACEF-4B46-8B1C-83C393A722BA}" srcId="{C0A96A58-755F-4C5C-BAE7-41DFF79CA4D3}" destId="{ACA76775-4967-4411-91C1-EAD457FB4847}" srcOrd="3" destOrd="0" parTransId="{204A7546-FCA7-4CD1-B76F-D6DC915E3E30}" sibTransId="{A106D9A2-8EFC-4674-96B2-2A637D3FC7AA}"/>
    <dgm:cxn modelId="{F8FE09EB-5400-4819-8FD5-FF3F0C556705}" type="presOf" srcId="{ACA76775-4967-4411-91C1-EAD457FB4847}" destId="{CF534A53-37A1-4670-B210-337DE2680A44}" srcOrd="0" destOrd="0" presId="urn:microsoft.com/office/officeart/2005/8/layout/hierarchy3"/>
    <dgm:cxn modelId="{AE541709-6C56-4D12-87B8-A24DD22C276C}" srcId="{C0A96A58-755F-4C5C-BAE7-41DFF79CA4D3}" destId="{4F782FCB-124C-475B-B1D4-85260C1C7983}" srcOrd="2" destOrd="0" parTransId="{440BE96D-4398-4354-9572-EAFC9A571E30}" sibTransId="{3CE87E96-1486-4835-AC8D-6FE1E0F22132}"/>
    <dgm:cxn modelId="{2BD679EC-B234-44E2-BD30-333BD0ADB28D}" type="presOf" srcId="{EC3702DD-2F1E-41E5-8AD9-88250501EA0D}" destId="{E3B85139-D25A-4F3F-91B0-8E271E9688C8}" srcOrd="0" destOrd="0" presId="urn:microsoft.com/office/officeart/2005/8/layout/hierarchy3"/>
    <dgm:cxn modelId="{77B143CC-AF72-430B-B04A-71499C6E8077}" srcId="{684CFDE4-4769-4C4A-BBE3-BA18FB2E32DB}" destId="{C0A96A58-755F-4C5C-BAE7-41DFF79CA4D3}" srcOrd="0" destOrd="0" parTransId="{FE43B37B-1DC5-43FE-89F7-7F89EA7A1FB5}" sibTransId="{AA595CA0-9737-447D-98F6-FDCA893B7A9A}"/>
    <dgm:cxn modelId="{49A0CCA7-3E7C-4932-AE63-B6A6963ACD58}" type="presParOf" srcId="{B53D6F2F-2FED-46CD-A8D5-4FB0A44B5658}" destId="{DBE691CC-A713-4457-A008-622638D41415}" srcOrd="0" destOrd="0" presId="urn:microsoft.com/office/officeart/2005/8/layout/hierarchy3"/>
    <dgm:cxn modelId="{CA7DF91E-89C5-4A04-9EC6-CDF29224CB07}" type="presParOf" srcId="{DBE691CC-A713-4457-A008-622638D41415}" destId="{E207D3F4-F521-4C37-BEA1-783926C72696}" srcOrd="0" destOrd="0" presId="urn:microsoft.com/office/officeart/2005/8/layout/hierarchy3"/>
    <dgm:cxn modelId="{A2FF8038-1187-4599-AFB5-286EEFAD33CE}" type="presParOf" srcId="{E207D3F4-F521-4C37-BEA1-783926C72696}" destId="{2445B4DB-349A-4987-86E5-0A7C82BF1AC2}" srcOrd="0" destOrd="0" presId="urn:microsoft.com/office/officeart/2005/8/layout/hierarchy3"/>
    <dgm:cxn modelId="{85F654E4-A59D-4743-83E7-6203DB2C474C}" type="presParOf" srcId="{E207D3F4-F521-4C37-BEA1-783926C72696}" destId="{2BE026C0-1D15-44CE-ADC7-3900132AEB58}" srcOrd="1" destOrd="0" presId="urn:microsoft.com/office/officeart/2005/8/layout/hierarchy3"/>
    <dgm:cxn modelId="{BDFD693B-E61E-450D-92AB-2384A3A85D42}" type="presParOf" srcId="{DBE691CC-A713-4457-A008-622638D41415}" destId="{3818D777-F05A-45C5-9FAF-A02355EB648A}" srcOrd="1" destOrd="0" presId="urn:microsoft.com/office/officeart/2005/8/layout/hierarchy3"/>
    <dgm:cxn modelId="{0ADDF410-0F5A-46FB-86C7-0E694B49A098}" type="presParOf" srcId="{3818D777-F05A-45C5-9FAF-A02355EB648A}" destId="{E3B85139-D25A-4F3F-91B0-8E271E9688C8}" srcOrd="0" destOrd="0" presId="urn:microsoft.com/office/officeart/2005/8/layout/hierarchy3"/>
    <dgm:cxn modelId="{3FE63E86-518B-4ADC-B7C6-F627FD4ED527}" type="presParOf" srcId="{3818D777-F05A-45C5-9FAF-A02355EB648A}" destId="{B2A30A39-2915-4218-AF06-E478E19B66AA}" srcOrd="1" destOrd="0" presId="urn:microsoft.com/office/officeart/2005/8/layout/hierarchy3"/>
    <dgm:cxn modelId="{5EDBB881-3382-4D6D-B0B8-DE68238559F9}" type="presParOf" srcId="{3818D777-F05A-45C5-9FAF-A02355EB648A}" destId="{FB078227-A798-4865-832A-A1B9704E7DB8}" srcOrd="2" destOrd="0" presId="urn:microsoft.com/office/officeart/2005/8/layout/hierarchy3"/>
    <dgm:cxn modelId="{EACB0847-415A-4E35-AD02-93B565D92158}" type="presParOf" srcId="{3818D777-F05A-45C5-9FAF-A02355EB648A}" destId="{4F755EBA-0703-4103-81DD-6ED3274F7E02}" srcOrd="3" destOrd="0" presId="urn:microsoft.com/office/officeart/2005/8/layout/hierarchy3"/>
    <dgm:cxn modelId="{484BBA44-C174-46E3-ABA4-AE44D3B6960B}" type="presParOf" srcId="{3818D777-F05A-45C5-9FAF-A02355EB648A}" destId="{D38FDD1B-DB07-4B45-9F0D-954BDDC6F4DE}" srcOrd="4" destOrd="0" presId="urn:microsoft.com/office/officeart/2005/8/layout/hierarchy3"/>
    <dgm:cxn modelId="{11475DE3-3A82-4826-AC82-F780A8CD04E6}" type="presParOf" srcId="{3818D777-F05A-45C5-9FAF-A02355EB648A}" destId="{455B7264-3BD0-4B4C-BB19-8A3346E47D1C}" srcOrd="5" destOrd="0" presId="urn:microsoft.com/office/officeart/2005/8/layout/hierarchy3"/>
    <dgm:cxn modelId="{E5FFBA3F-47A8-4D64-A82D-6EDEFD7C4E5C}" type="presParOf" srcId="{3818D777-F05A-45C5-9FAF-A02355EB648A}" destId="{2CAB3BB6-63A6-4FFE-B558-1E63C7D676E7}" srcOrd="6" destOrd="0" presId="urn:microsoft.com/office/officeart/2005/8/layout/hierarchy3"/>
    <dgm:cxn modelId="{3817998C-7896-4A3D-982F-02789570CCD3}" type="presParOf" srcId="{3818D777-F05A-45C5-9FAF-A02355EB648A}" destId="{CF534A53-37A1-4670-B210-337DE2680A44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44342-2520-4062-A281-E9525E91E0FE}">
      <dsp:nvSpPr>
        <dsp:cNvPr id="0" name=""/>
        <dsp:cNvSpPr/>
      </dsp:nvSpPr>
      <dsp:spPr>
        <a:xfrm>
          <a:off x="1898" y="33407"/>
          <a:ext cx="5279060" cy="10608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>
              <a:solidFill>
                <a:schemeClr val="tx1">
                  <a:lumMod val="75000"/>
                  <a:lumOff val="25000"/>
                </a:schemeClr>
              </a:solidFill>
            </a:rPr>
            <a:t>Výkonný a věcný tým DSŘÚP</a:t>
          </a:r>
        </a:p>
      </dsp:txBody>
      <dsp:txXfrm>
        <a:off x="32969" y="64478"/>
        <a:ext cx="5216918" cy="998700"/>
      </dsp:txXfrm>
    </dsp:sp>
    <dsp:sp modelId="{260CDF61-A412-43FF-821C-4B05052FE863}">
      <dsp:nvSpPr>
        <dsp:cNvPr id="0" name=""/>
        <dsp:cNvSpPr/>
      </dsp:nvSpPr>
      <dsp:spPr>
        <a:xfrm>
          <a:off x="1898" y="1264111"/>
          <a:ext cx="1666370" cy="27688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/>
            <a:t>Odbor projektové kanceláře</a:t>
          </a:r>
        </a:p>
      </dsp:txBody>
      <dsp:txXfrm>
        <a:off x="50704" y="1312917"/>
        <a:ext cx="1568758" cy="2671199"/>
      </dsp:txXfrm>
    </dsp:sp>
    <dsp:sp modelId="{AD9A271D-3E88-43D1-B1F0-5D6919BA26A1}">
      <dsp:nvSpPr>
        <dsp:cNvPr id="0" name=""/>
        <dsp:cNvSpPr/>
      </dsp:nvSpPr>
      <dsp:spPr>
        <a:xfrm>
          <a:off x="1808243" y="1264111"/>
          <a:ext cx="1666370" cy="27688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/>
            <a:t>Oddělení digitalizace stavebního řízení</a:t>
          </a:r>
        </a:p>
      </dsp:txBody>
      <dsp:txXfrm>
        <a:off x="1857049" y="1312917"/>
        <a:ext cx="1568758" cy="2671199"/>
      </dsp:txXfrm>
    </dsp:sp>
    <dsp:sp modelId="{769F8ABD-A993-462D-A1E3-587E1A29F60D}">
      <dsp:nvSpPr>
        <dsp:cNvPr id="0" name=""/>
        <dsp:cNvSpPr/>
      </dsp:nvSpPr>
      <dsp:spPr>
        <a:xfrm>
          <a:off x="3614589" y="1264111"/>
          <a:ext cx="1666370" cy="27688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/>
            <a:t>Odborníci z ostatních útvarů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/>
            <a:t>Odborníci mimo MMR</a:t>
          </a:r>
        </a:p>
      </dsp:txBody>
      <dsp:txXfrm>
        <a:off x="3663395" y="1312917"/>
        <a:ext cx="1568758" cy="2671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5B4DB-349A-4987-86E5-0A7C82BF1AC2}">
      <dsp:nvSpPr>
        <dsp:cNvPr id="0" name=""/>
        <dsp:cNvSpPr/>
      </dsp:nvSpPr>
      <dsp:spPr>
        <a:xfrm>
          <a:off x="0" y="0"/>
          <a:ext cx="4785023" cy="8831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>
              <a:solidFill>
                <a:schemeClr val="bg2">
                  <a:lumMod val="25000"/>
                </a:schemeClr>
              </a:solidFill>
            </a:rPr>
            <a:t>RVIS – </a:t>
          </a:r>
          <a:r>
            <a:rPr lang="cs-CZ" sz="2400" kern="1200" dirty="0">
              <a:solidFill>
                <a:schemeClr val="bg2">
                  <a:lumMod val="25000"/>
                </a:schemeClr>
              </a:solidFill>
            </a:rPr>
            <a:t>Pracovní výbor pro digitalizaci SŘ a ÚP</a:t>
          </a:r>
          <a:endParaRPr lang="cs-CZ" sz="27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5867" y="25867"/>
        <a:ext cx="4733289" cy="831440"/>
      </dsp:txXfrm>
    </dsp:sp>
    <dsp:sp modelId="{E3B85139-D25A-4F3F-91B0-8E271E9688C8}">
      <dsp:nvSpPr>
        <dsp:cNvPr id="0" name=""/>
        <dsp:cNvSpPr/>
      </dsp:nvSpPr>
      <dsp:spPr>
        <a:xfrm>
          <a:off x="478502" y="883174"/>
          <a:ext cx="559861" cy="374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940"/>
              </a:lnTo>
              <a:lnTo>
                <a:pt x="559861" y="37494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30A39-2915-4218-AF06-E478E19B66AA}">
      <dsp:nvSpPr>
        <dsp:cNvPr id="0" name=""/>
        <dsp:cNvSpPr/>
      </dsp:nvSpPr>
      <dsp:spPr>
        <a:xfrm>
          <a:off x="1038363" y="1015449"/>
          <a:ext cx="3784948" cy="48533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>
              <a:solidFill>
                <a:schemeClr val="bg2">
                  <a:lumMod val="25000"/>
                </a:schemeClr>
              </a:solidFill>
            </a:rPr>
            <a:t>Pracovní skupina pro legislativu</a:t>
          </a:r>
        </a:p>
      </dsp:txBody>
      <dsp:txXfrm>
        <a:off x="1052578" y="1029664"/>
        <a:ext cx="3756518" cy="456901"/>
      </dsp:txXfrm>
    </dsp:sp>
    <dsp:sp modelId="{FB078227-A798-4865-832A-A1B9704E7DB8}">
      <dsp:nvSpPr>
        <dsp:cNvPr id="0" name=""/>
        <dsp:cNvSpPr/>
      </dsp:nvSpPr>
      <dsp:spPr>
        <a:xfrm>
          <a:off x="478502" y="883174"/>
          <a:ext cx="581382" cy="971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1277"/>
              </a:lnTo>
              <a:lnTo>
                <a:pt x="581382" y="97127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755EBA-0703-4103-81DD-6ED3274F7E02}">
      <dsp:nvSpPr>
        <dsp:cNvPr id="0" name=""/>
        <dsp:cNvSpPr/>
      </dsp:nvSpPr>
      <dsp:spPr>
        <a:xfrm>
          <a:off x="1059885" y="1607000"/>
          <a:ext cx="3763426" cy="49490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>
              <a:solidFill>
                <a:schemeClr val="bg2">
                  <a:lumMod val="25000"/>
                </a:schemeClr>
              </a:solidFill>
            </a:rPr>
            <a:t>Pracovní skupina pro architekturu</a:t>
          </a:r>
        </a:p>
      </dsp:txBody>
      <dsp:txXfrm>
        <a:off x="1074380" y="1621495"/>
        <a:ext cx="3734436" cy="465914"/>
      </dsp:txXfrm>
    </dsp:sp>
    <dsp:sp modelId="{D38FDD1B-DB07-4B45-9F0D-954BDDC6F4DE}">
      <dsp:nvSpPr>
        <dsp:cNvPr id="0" name=""/>
        <dsp:cNvSpPr/>
      </dsp:nvSpPr>
      <dsp:spPr>
        <a:xfrm>
          <a:off x="478502" y="883174"/>
          <a:ext cx="587829" cy="1628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8125"/>
              </a:lnTo>
              <a:lnTo>
                <a:pt x="587829" y="162812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B7264-3BD0-4B4C-BB19-8A3346E47D1C}">
      <dsp:nvSpPr>
        <dsp:cNvPr id="0" name=""/>
        <dsp:cNvSpPr/>
      </dsp:nvSpPr>
      <dsp:spPr>
        <a:xfrm>
          <a:off x="1066331" y="2259092"/>
          <a:ext cx="3749946" cy="50441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>
              <a:solidFill>
                <a:schemeClr val="bg2">
                  <a:lumMod val="25000"/>
                </a:schemeClr>
              </a:solidFill>
            </a:rPr>
            <a:t>Pracovní skupina pro financování</a:t>
          </a:r>
        </a:p>
      </dsp:txBody>
      <dsp:txXfrm>
        <a:off x="1081105" y="2273866"/>
        <a:ext cx="3720398" cy="474868"/>
      </dsp:txXfrm>
    </dsp:sp>
    <dsp:sp modelId="{2CAB3BB6-63A6-4FFE-B558-1E63C7D676E7}">
      <dsp:nvSpPr>
        <dsp:cNvPr id="0" name=""/>
        <dsp:cNvSpPr/>
      </dsp:nvSpPr>
      <dsp:spPr>
        <a:xfrm>
          <a:off x="478502" y="883174"/>
          <a:ext cx="578980" cy="2337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7756"/>
              </a:lnTo>
              <a:lnTo>
                <a:pt x="578980" y="233775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534A53-37A1-4670-B210-337DE2680A44}">
      <dsp:nvSpPr>
        <dsp:cNvPr id="0" name=""/>
        <dsp:cNvSpPr/>
      </dsp:nvSpPr>
      <dsp:spPr>
        <a:xfrm>
          <a:off x="1057482" y="2865815"/>
          <a:ext cx="3765829" cy="71023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667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50" kern="1200" dirty="0">
              <a:solidFill>
                <a:schemeClr val="bg2">
                  <a:lumMod val="25000"/>
                </a:schemeClr>
              </a:solidFill>
            </a:rPr>
            <a:t>Pracovní skupina – Koordinační rada správců DMVS a DTM</a:t>
          </a:r>
        </a:p>
      </dsp:txBody>
      <dsp:txXfrm>
        <a:off x="1078284" y="2886617"/>
        <a:ext cx="3724225" cy="668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1B206-9CCE-4AED-9AAD-ECD92B4EC91B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D4BC3-F812-4707-89F3-C5B7144AE1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761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6C384-6FCB-432C-95C4-F41861C03B6D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1131D-EDE2-41FE-B3E7-25BDA1186B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80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1131D-EDE2-41FE-B3E7-25BDA1186B6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658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1131D-EDE2-41FE-B3E7-25BDA1186B6B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987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1131D-EDE2-41FE-B3E7-25BDA1186B6B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308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1131D-EDE2-41FE-B3E7-25BDA1186B6B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639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1131D-EDE2-41FE-B3E7-25BDA1186B6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090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1131D-EDE2-41FE-B3E7-25BDA1186B6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04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1131D-EDE2-41FE-B3E7-25BDA1186B6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595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endParaRPr lang="cs-CZ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1131D-EDE2-41FE-B3E7-25BDA1186B6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607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1131D-EDE2-41FE-B3E7-25BDA1186B6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560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1131D-EDE2-41FE-B3E7-25BDA1186B6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89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1131D-EDE2-41FE-B3E7-25BDA1186B6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502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1131D-EDE2-41FE-B3E7-25BDA1186B6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815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51FEC8-9C4F-4D44-B0E3-5497D448A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86A5CA9-6C2E-4CF2-B4F0-2A1731580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676EBF-6D62-43AF-88AF-B7892CAB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A8AE-4344-47F2-B9E4-138EF41B79E8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CB58AB-BD5C-4F0E-9834-1044D849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51615D-0A7B-43A3-B547-25B6D3450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886F-D9CF-4117-803C-7EB0CC5D66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606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247647-C605-4236-B887-9D8EEDF5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A3CAB74-BD52-4A4C-A09B-7FFEC1DC2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E2CF36-93BD-4D05-80CE-35B7E742D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A8AE-4344-47F2-B9E4-138EF41B79E8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AB42CF-7A98-43D0-A9C7-4773BC42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1FC90E-14AB-46B9-999D-71DD0E647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886F-D9CF-4117-803C-7EB0CC5D66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2467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746D2F6-D004-436F-A888-01B1D63D5E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FF295EC-BAE7-49A8-A764-23065C18A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F6E34F-39E4-4333-B8EB-A9B70B287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A8AE-4344-47F2-B9E4-138EF41B79E8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2322A5-1B7C-4A2B-9C20-E7334D500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4378B7-5D53-4C0A-9092-BFDD1FFC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886F-D9CF-4117-803C-7EB0CC5D66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90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1CEA88-D752-47FE-9A01-EE8CA6AF1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1DF651-566A-46B6-B272-8C0B46840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CA60D4-E70E-49C4-B01F-6CD33BCDD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A8AE-4344-47F2-B9E4-138EF41B79E8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8BE682-5E15-4FA3-AA22-A858C0257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C51602-94D9-4309-BF71-87B0988D9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886F-D9CF-4117-803C-7EB0CC5D66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5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E4FB82-D313-4ABE-91EB-3D97C24D3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A847F92-D24D-4A94-9C78-DE5DD4E6F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DBFA8B-D2E2-4631-8EC5-9AC35D81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A8AE-4344-47F2-B9E4-138EF41B79E8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6B4163-C003-4D01-993C-23DB322F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534AAD-4877-4E88-9C3A-95E2315CB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886F-D9CF-4117-803C-7EB0CC5D66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82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A1F42C-740B-4A40-BEE5-659AB83D7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3AB4ED-2D4B-4BFB-8C48-65661B12C2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D66D116-F3E9-4C04-9609-455AC0B86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DF3249-1205-4C57-98CC-94241A9C3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A8AE-4344-47F2-B9E4-138EF41B79E8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20C870-0158-4C8D-883F-7FE36A1B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2540C88-F8D9-422F-B1D7-A057C3B69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886F-D9CF-4117-803C-7EB0CC5D66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490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567285-74A8-42CB-B532-BF9B0192B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E2A7B0A-8CB3-46F6-8E2D-2827CD9B3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7E63685-3A8C-4CA3-9FE2-3625CA033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410D775-A27A-44DD-9D7B-9082156DF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8D3F0E1-2888-4E23-871B-F580199ABA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CBB633D-E090-4B26-B2A1-875860E9E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A8AE-4344-47F2-B9E4-138EF41B79E8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00C9485-C0FA-4DCD-ADC6-AE5460A0E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CA856FD-284C-4E7E-A7C4-881219034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886F-D9CF-4117-803C-7EB0CC5D66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07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37007B-D965-428A-9852-9195F090E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B77BD32-4ECA-4C6F-92A1-4A325B02F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A8AE-4344-47F2-B9E4-138EF41B79E8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36092EC-C602-402D-9E9F-F6435EC08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94CFA91-3B0D-47B3-A5D8-C9CFF3FA6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886F-D9CF-4117-803C-7EB0CC5D66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14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FB6C791-AB99-44E2-BB99-1D19D1A18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A8AE-4344-47F2-B9E4-138EF41B79E8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76A484F-9C0F-4DFD-8DE5-29C5410EA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ED9FD82-1346-4CB3-A725-793179794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886F-D9CF-4117-803C-7EB0CC5D66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37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F33920-B3A7-4BFE-B5A1-EF2EE8866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6B3339-7D94-4B24-9603-43C4C5670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1398091-EB20-4B27-8132-94FDD04B4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4F2EC9-86C3-4688-A7FB-E9A0B1315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A8AE-4344-47F2-B9E4-138EF41B79E8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1B93732-EB9F-4641-A19E-4D70C7DD5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FA28881-910E-4C00-9A15-FE262AC9F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886F-D9CF-4117-803C-7EB0CC5D66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548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D2BD07-A92A-47D2-99B4-7AC15064F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C4B5E8E-B04B-47FE-B9B0-D11D41DE3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7FF229B-55CB-4F26-92DB-62973BF63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45F2BAD-0BC5-470C-A799-E91A6E5D4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A8AE-4344-47F2-B9E4-138EF41B79E8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A627100-5A67-4731-AF64-0655B5C41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5D0993-A64C-4C7D-A3C7-AF39713CE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886F-D9CF-4117-803C-7EB0CC5D66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241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4DB8598-8C22-463E-B252-995644E7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9E7E948-6D07-45F8-8349-E22B3841D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5E8E2E-7250-46BB-BF0E-E0C130606C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DA8AE-4344-47F2-B9E4-138EF41B79E8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A94BAF-AA7E-4B7E-B632-4C49D78C33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B9D2DD-E88C-47A7-888E-89F1A49DB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1886F-D9CF-4117-803C-7EB0CC5D66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04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1.emf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microsoft.com/office/2007/relationships/hdphoto" Target="../media/hdphoto2.wdp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mmr_cr_rgb.emf">
            <a:extLst>
              <a:ext uri="{FF2B5EF4-FFF2-40B4-BE49-F238E27FC236}">
                <a16:creationId xmlns:a16="http://schemas.microsoft.com/office/drawing/2014/main" id="{437DD740-EA3A-47E8-A11D-4CC7D5AC13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46" y="332478"/>
            <a:ext cx="2565000" cy="56250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D3170E8-0560-4B4A-AFDA-D437A7626D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2185" y="0"/>
            <a:ext cx="7090786" cy="6858000"/>
          </a:xfrm>
          <a:prstGeom prst="rect">
            <a:avLst/>
          </a:prstGeom>
        </p:spPr>
      </p:pic>
      <p:sp>
        <p:nvSpPr>
          <p:cNvPr id="16" name="Nadpis 13">
            <a:extLst>
              <a:ext uri="{FF2B5EF4-FFF2-40B4-BE49-F238E27FC236}">
                <a16:creationId xmlns:a16="http://schemas.microsoft.com/office/drawing/2014/main" id="{A5DC2C02-10E7-471C-BF0E-9014B40BDD38}"/>
              </a:ext>
            </a:extLst>
          </p:cNvPr>
          <p:cNvSpPr txBox="1">
            <a:spLocks noChangeAspect="1"/>
          </p:cNvSpPr>
          <p:nvPr/>
        </p:nvSpPr>
        <p:spPr>
          <a:xfrm>
            <a:off x="1412884" y="2071967"/>
            <a:ext cx="7283152" cy="18722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baseline="0">
                <a:solidFill>
                  <a:srgbClr val="0000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cs-CZ" dirty="0"/>
              <a:t>DIGITALIZACE STAVEBNÍHO ŘÍZENÍ</a:t>
            </a:r>
          </a:p>
        </p:txBody>
      </p:sp>
      <p:sp>
        <p:nvSpPr>
          <p:cNvPr id="17" name="Nadpis 13">
            <a:extLst>
              <a:ext uri="{FF2B5EF4-FFF2-40B4-BE49-F238E27FC236}">
                <a16:creationId xmlns:a16="http://schemas.microsoft.com/office/drawing/2014/main" id="{DF41BABB-EE92-427C-AA2E-A1C51C9DB3CC}"/>
              </a:ext>
            </a:extLst>
          </p:cNvPr>
          <p:cNvSpPr txBox="1">
            <a:spLocks noChangeAspect="1"/>
          </p:cNvSpPr>
          <p:nvPr/>
        </p:nvSpPr>
        <p:spPr>
          <a:xfrm>
            <a:off x="1412884" y="3944175"/>
            <a:ext cx="7283152" cy="10116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baseline="0">
                <a:solidFill>
                  <a:srgbClr val="0000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2800" dirty="0">
                <a:solidFill>
                  <a:schemeClr val="tx1"/>
                </a:solidFill>
              </a:rPr>
              <a:t>Jan Koudelka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1"/>
                </a:solidFill>
              </a:rPr>
              <a:t>náměstek pro řízení sekce ICT</a:t>
            </a:r>
          </a:p>
        </p:txBody>
      </p:sp>
    </p:spTree>
    <p:extLst>
      <p:ext uri="{BB962C8B-B14F-4D97-AF65-F5344CB8AC3E}">
        <p14:creationId xmlns:p14="http://schemas.microsoft.com/office/powerpoint/2010/main" val="393452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2C230B2E-CF5D-4EC3-8F8B-6D1AF7779F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673" y="0"/>
            <a:ext cx="6852327" cy="6858000"/>
          </a:xfrm>
          <a:prstGeom prst="rect">
            <a:avLst/>
          </a:prstGeom>
        </p:spPr>
      </p:pic>
      <p:pic>
        <p:nvPicPr>
          <p:cNvPr id="4" name="Obrázek 3" descr="mmr_cr_rgb.emf">
            <a:extLst>
              <a:ext uri="{FF2B5EF4-FFF2-40B4-BE49-F238E27FC236}">
                <a16:creationId xmlns:a16="http://schemas.microsoft.com/office/drawing/2014/main" id="{73EFFC5D-9588-456F-B532-E876CFD7F7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46" y="332478"/>
            <a:ext cx="2565000" cy="5625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C903F14-1120-41D4-942E-05B4333C5F55}"/>
              </a:ext>
            </a:extLst>
          </p:cNvPr>
          <p:cNvSpPr txBox="1"/>
          <p:nvPr/>
        </p:nvSpPr>
        <p:spPr>
          <a:xfrm>
            <a:off x="1318770" y="1308214"/>
            <a:ext cx="1029133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00B050"/>
              </a:buClr>
            </a:pPr>
            <a:r>
              <a:rPr lang="cs-CZ" sz="2800" b="1" dirty="0">
                <a:solidFill>
                  <a:srgbClr val="000099"/>
                </a:solidFill>
              </a:rPr>
              <a:t>Základní rozhraní pro občany a firmy pro přístup k DSŘ</a:t>
            </a:r>
          </a:p>
          <a:p>
            <a:pPr>
              <a:buClr>
                <a:srgbClr val="00B050"/>
              </a:buClr>
            </a:pPr>
            <a:r>
              <a:rPr lang="cs-CZ" sz="2200" dirty="0">
                <a:solidFill>
                  <a:srgbClr val="000099"/>
                </a:solidFill>
              </a:rPr>
              <a:t>Veřejná část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Všeobecné informace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Metodiky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Životní situace</a:t>
            </a:r>
          </a:p>
          <a:p>
            <a:pPr>
              <a:buClr>
                <a:srgbClr val="00B050"/>
              </a:buClr>
            </a:pPr>
            <a:endParaRPr lang="cs-CZ" sz="2200" dirty="0">
              <a:solidFill>
                <a:srgbClr val="000099"/>
              </a:solidFill>
            </a:endParaRPr>
          </a:p>
          <a:p>
            <a:pPr>
              <a:buClr>
                <a:srgbClr val="00B050"/>
              </a:buClr>
            </a:pPr>
            <a:r>
              <a:rPr lang="cs-CZ" sz="2200" dirty="0">
                <a:solidFill>
                  <a:srgbClr val="000099"/>
                </a:solidFill>
              </a:rPr>
              <a:t>Neveřejná část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Informace o stavu řízení 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Informace o rozhodnutích a jiných opatřeních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Informace o právech a povinnostech 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Údaje z informačního systému digitální mapy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Napojení na portál občana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Možnost podání prostřednictvím interaktivních formulářů 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968593F-6260-4E94-ADDE-3A852642D410}"/>
              </a:ext>
            </a:extLst>
          </p:cNvPr>
          <p:cNvSpPr/>
          <p:nvPr/>
        </p:nvSpPr>
        <p:spPr>
          <a:xfrm>
            <a:off x="3380509" y="256342"/>
            <a:ext cx="8229599" cy="714771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  <a:effectLst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2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PORTÁL STAVEBNÍKA</a:t>
            </a:r>
          </a:p>
        </p:txBody>
      </p:sp>
    </p:spTree>
    <p:extLst>
      <p:ext uri="{BB962C8B-B14F-4D97-AF65-F5344CB8AC3E}">
        <p14:creationId xmlns:p14="http://schemas.microsoft.com/office/powerpoint/2010/main" val="113573827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2C230B2E-CF5D-4EC3-8F8B-6D1AF7779F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673" y="0"/>
            <a:ext cx="6852327" cy="6858000"/>
          </a:xfrm>
          <a:prstGeom prst="rect">
            <a:avLst/>
          </a:prstGeom>
        </p:spPr>
      </p:pic>
      <p:pic>
        <p:nvPicPr>
          <p:cNvPr id="4" name="Obrázek 3" descr="mmr_cr_rgb.emf">
            <a:extLst>
              <a:ext uri="{FF2B5EF4-FFF2-40B4-BE49-F238E27FC236}">
                <a16:creationId xmlns:a16="http://schemas.microsoft.com/office/drawing/2014/main" id="{73EFFC5D-9588-456F-B532-E876CFD7F7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46" y="332478"/>
            <a:ext cx="2565000" cy="5625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C903F14-1120-41D4-942E-05B4333C5F55}"/>
              </a:ext>
            </a:extLst>
          </p:cNvPr>
          <p:cNvSpPr txBox="1"/>
          <p:nvPr/>
        </p:nvSpPr>
        <p:spPr>
          <a:xfrm>
            <a:off x="1318770" y="1308214"/>
            <a:ext cx="1029133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00B050"/>
              </a:buClr>
            </a:pPr>
            <a:r>
              <a:rPr lang="cs-CZ" sz="2800" b="1" dirty="0">
                <a:solidFill>
                  <a:srgbClr val="000099"/>
                </a:solidFill>
              </a:rPr>
              <a:t>Samostatná funkcionalita - možnost komunikace s vlastníky, správci a provozovateli technické infrastruktury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možnost elektronického zasílání žádostí o stanovisko přes datové rozhraní nebo ISDS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úspora času – odeslání více žádostí „na jedno kliknutí“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přehled vlastníků a správců (provozovatelů) infrastruktury, které je nutno o stanovisko požádat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rozhraní pro přístup k údajům a elektronickým dokumentům ukládaným v ostatních informačních systémech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v pilotní verzi plánováno spuštění už v červenci 2021</a:t>
            </a:r>
          </a:p>
          <a:p>
            <a:pPr>
              <a:buClr>
                <a:srgbClr val="00B050"/>
              </a:buClr>
            </a:pPr>
            <a:endParaRPr lang="cs-CZ" sz="2400" dirty="0">
              <a:solidFill>
                <a:srgbClr val="000099"/>
              </a:solidFill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968593F-6260-4E94-ADDE-3A852642D410}"/>
              </a:ext>
            </a:extLst>
          </p:cNvPr>
          <p:cNvSpPr/>
          <p:nvPr/>
        </p:nvSpPr>
        <p:spPr>
          <a:xfrm>
            <a:off x="3380509" y="256342"/>
            <a:ext cx="8229599" cy="714771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  <a:effectLst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2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PODATELNA – VYJÁDŘENÍ VLASTNÍKŮ TI</a:t>
            </a:r>
          </a:p>
        </p:txBody>
      </p:sp>
    </p:spTree>
    <p:extLst>
      <p:ext uri="{BB962C8B-B14F-4D97-AF65-F5344CB8AC3E}">
        <p14:creationId xmlns:p14="http://schemas.microsoft.com/office/powerpoint/2010/main" val="138079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2C230B2E-CF5D-4EC3-8F8B-6D1AF7779F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673" y="0"/>
            <a:ext cx="6852327" cy="6858000"/>
          </a:xfrm>
          <a:prstGeom prst="rect">
            <a:avLst/>
          </a:prstGeom>
        </p:spPr>
      </p:pic>
      <p:pic>
        <p:nvPicPr>
          <p:cNvPr id="4" name="Obrázek 3" descr="mmr_cr_rgb.emf">
            <a:extLst>
              <a:ext uri="{FF2B5EF4-FFF2-40B4-BE49-F238E27FC236}">
                <a16:creationId xmlns:a16="http://schemas.microsoft.com/office/drawing/2014/main" id="{73EFFC5D-9588-456F-B532-E876CFD7F7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46" y="332478"/>
            <a:ext cx="2565000" cy="5625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C903F14-1120-41D4-942E-05B4333C5F55}"/>
              </a:ext>
            </a:extLst>
          </p:cNvPr>
          <p:cNvSpPr txBox="1"/>
          <p:nvPr/>
        </p:nvSpPr>
        <p:spPr>
          <a:xfrm>
            <a:off x="1318770" y="1308214"/>
            <a:ext cx="1029133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00B050"/>
              </a:buClr>
            </a:pPr>
            <a:r>
              <a:rPr lang="cs-CZ" sz="2800" b="1" dirty="0">
                <a:solidFill>
                  <a:srgbClr val="000099"/>
                </a:solidFill>
              </a:rPr>
              <a:t> Identifikační číslo/„Rodné číslo“ stavby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Na základě identifikačního čísla stavby bude možné k takto identifikované stavbě </a:t>
            </a:r>
            <a:r>
              <a:rPr lang="cs-CZ" sz="2200" dirty="0" smtClean="0"/>
              <a:t>       či </a:t>
            </a:r>
            <a:r>
              <a:rPr lang="cs-CZ" sz="2200" dirty="0"/>
              <a:t>zařízení v informačních systémech veřejné správy snadno přiřazovat údaje </a:t>
            </a:r>
            <a:r>
              <a:rPr lang="cs-CZ" sz="2200" dirty="0" smtClean="0"/>
              <a:t>                a </a:t>
            </a:r>
            <a:r>
              <a:rPr lang="cs-CZ" sz="2200" dirty="0"/>
              <a:t>dokumenty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Identifikační číslo stavby bude přidělováno stavbám a zařízením ve smyslu </a:t>
            </a:r>
            <a:r>
              <a:rPr lang="cs-CZ" sz="2200" dirty="0" err="1" smtClean="0"/>
              <a:t>StZ</a:t>
            </a:r>
            <a:r>
              <a:rPr lang="cs-CZ" sz="2200" dirty="0" smtClean="0"/>
              <a:t>,          což </a:t>
            </a:r>
            <a:r>
              <a:rPr lang="cs-CZ" sz="2200" dirty="0"/>
              <a:t>není stejná množina jako stavby evidované v katastru nemovitostí 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Identifikační číslo bude přidělovat </a:t>
            </a:r>
            <a:r>
              <a:rPr lang="cs-CZ" sz="2200" dirty="0" smtClean="0"/>
              <a:t>stavební </a:t>
            </a:r>
            <a:r>
              <a:rPr lang="cs-CZ" sz="2200" dirty="0"/>
              <a:t>úřad po zahájení řízení</a:t>
            </a:r>
          </a:p>
          <a:p>
            <a:pPr lvl="0">
              <a:buClr>
                <a:srgbClr val="00B050"/>
              </a:buClr>
            </a:pPr>
            <a:endParaRPr lang="cs-CZ" sz="2400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968593F-6260-4E94-ADDE-3A852642D410}"/>
              </a:ext>
            </a:extLst>
          </p:cNvPr>
          <p:cNvSpPr/>
          <p:nvPr/>
        </p:nvSpPr>
        <p:spPr>
          <a:xfrm>
            <a:off x="3380509" y="256342"/>
            <a:ext cx="8229599" cy="714771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  <a:effectLst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2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INF. SYSTÉM IDENTIFIKAČNÍHO ČÍSLA STAVEB</a:t>
            </a:r>
          </a:p>
        </p:txBody>
      </p:sp>
    </p:spTree>
    <p:extLst>
      <p:ext uri="{BB962C8B-B14F-4D97-AF65-F5344CB8AC3E}">
        <p14:creationId xmlns:p14="http://schemas.microsoft.com/office/powerpoint/2010/main" val="382522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Obrázek 64">
            <a:extLst>
              <a:ext uri="{FF2B5EF4-FFF2-40B4-BE49-F238E27FC236}">
                <a16:creationId xmlns:a16="http://schemas.microsoft.com/office/drawing/2014/main" id="{95716F46-B057-482B-AEB5-6ABCA5B8DC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3443" y="189539"/>
            <a:ext cx="5726977" cy="6675520"/>
          </a:xfrm>
          <a:prstGeom prst="rect">
            <a:avLst/>
          </a:prstGeom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F0CC8448-8869-4933-9F10-038CA0084A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6603" y="0"/>
            <a:ext cx="7645397" cy="686505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E57830F5-9638-44A0-899A-1022F4DAC380}"/>
              </a:ext>
            </a:extLst>
          </p:cNvPr>
          <p:cNvSpPr/>
          <p:nvPr/>
        </p:nvSpPr>
        <p:spPr>
          <a:xfrm>
            <a:off x="1735245" y="61490"/>
            <a:ext cx="9133953" cy="67420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5FC762E-1B4F-41C2-BB6F-09497579008D}"/>
              </a:ext>
            </a:extLst>
          </p:cNvPr>
          <p:cNvSpPr/>
          <p:nvPr/>
        </p:nvSpPr>
        <p:spPr>
          <a:xfrm>
            <a:off x="9462711" y="3360221"/>
            <a:ext cx="1147708" cy="1197767"/>
          </a:xfrm>
          <a:prstGeom prst="rect">
            <a:avLst/>
          </a:prstGeom>
          <a:solidFill>
            <a:srgbClr val="ED7D31">
              <a:alpha val="6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Klasifikační systém staveb</a:t>
            </a:r>
          </a:p>
          <a:p>
            <a:pPr algn="ctr"/>
            <a:r>
              <a:rPr lang="cs-CZ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Datový standard BIM</a:t>
            </a:r>
          </a:p>
          <a:p>
            <a:pPr algn="ctr"/>
            <a:r>
              <a:rPr lang="cs-CZ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(ČAS)</a:t>
            </a:r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84CB7711-6DD5-4C96-AE7C-B18AF39465D7}"/>
              </a:ext>
            </a:extLst>
          </p:cNvPr>
          <p:cNvSpPr/>
          <p:nvPr/>
        </p:nvSpPr>
        <p:spPr>
          <a:xfrm>
            <a:off x="2036857" y="3302446"/>
            <a:ext cx="1064699" cy="1197767"/>
          </a:xfrm>
          <a:prstGeom prst="rect">
            <a:avLst/>
          </a:prstGeom>
          <a:solidFill>
            <a:srgbClr val="ED7D31">
              <a:alpha val="7098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Databáze určených norem DUN</a:t>
            </a:r>
          </a:p>
          <a:p>
            <a:pPr algn="ctr"/>
            <a:r>
              <a:rPr lang="cs-CZ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(ČAS)</a:t>
            </a:r>
          </a:p>
        </p:txBody>
      </p:sp>
      <p:grpSp>
        <p:nvGrpSpPr>
          <p:cNvPr id="32" name="Skupina 31">
            <a:extLst>
              <a:ext uri="{FF2B5EF4-FFF2-40B4-BE49-F238E27FC236}">
                <a16:creationId xmlns:a16="http://schemas.microsoft.com/office/drawing/2014/main" id="{5419FB22-6BC9-49F0-97C0-B1546BE09DAC}"/>
              </a:ext>
            </a:extLst>
          </p:cNvPr>
          <p:cNvGrpSpPr/>
          <p:nvPr/>
        </p:nvGrpSpPr>
        <p:grpSpPr>
          <a:xfrm>
            <a:off x="2031997" y="1654562"/>
            <a:ext cx="8582413" cy="1773196"/>
            <a:chOff x="2031997" y="1755172"/>
            <a:chExt cx="8582413" cy="1773196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94099081-203B-480E-9F2D-A07B6EED0957}"/>
                </a:ext>
              </a:extLst>
            </p:cNvPr>
            <p:cNvSpPr/>
            <p:nvPr/>
          </p:nvSpPr>
          <p:spPr>
            <a:xfrm>
              <a:off x="2031999" y="1755172"/>
              <a:ext cx="8582411" cy="177131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endPara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A61B2357-8EA2-4147-A500-F4CA0EA22AC1}"/>
                </a:ext>
              </a:extLst>
            </p:cNvPr>
            <p:cNvSpPr/>
            <p:nvPr/>
          </p:nvSpPr>
          <p:spPr>
            <a:xfrm>
              <a:off x="2031997" y="3170921"/>
              <a:ext cx="8578421" cy="357447"/>
            </a:xfrm>
            <a:prstGeom prst="rect">
              <a:avLst/>
            </a:prstGeom>
            <a:solidFill>
              <a:srgbClr val="F19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" name="Obdélník 8">
            <a:extLst>
              <a:ext uri="{FF2B5EF4-FFF2-40B4-BE49-F238E27FC236}">
                <a16:creationId xmlns:a16="http://schemas.microsoft.com/office/drawing/2014/main" id="{258566FA-F29D-4A50-A091-AAC100335324}"/>
              </a:ext>
            </a:extLst>
          </p:cNvPr>
          <p:cNvSpPr/>
          <p:nvPr/>
        </p:nvSpPr>
        <p:spPr>
          <a:xfrm>
            <a:off x="3959759" y="3564382"/>
            <a:ext cx="2236599" cy="128438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SW STAVEBNÍCH</a:t>
            </a:r>
            <a:br>
              <a:rPr lang="cs-CZ" sz="20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ÚŘADŮ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stávající</a:t>
            </a:r>
            <a:endParaRPr lang="cs-CZ" sz="1050" dirty="0">
              <a:solidFill>
                <a:schemeClr val="bg2">
                  <a:lumMod val="2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42C96335-2012-4703-9CE9-6E9F3D16B852}"/>
              </a:ext>
            </a:extLst>
          </p:cNvPr>
          <p:cNvSpPr txBox="1"/>
          <p:nvPr/>
        </p:nvSpPr>
        <p:spPr>
          <a:xfrm>
            <a:off x="1744735" y="76271"/>
            <a:ext cx="91116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DIGITALIZACE STAVEBNÍHO ŘÍZENÍ</a:t>
            </a: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28C9FD2E-C0AF-2943-A87C-0B808C223D47}"/>
              </a:ext>
            </a:extLst>
          </p:cNvPr>
          <p:cNvSpPr/>
          <p:nvPr/>
        </p:nvSpPr>
        <p:spPr>
          <a:xfrm>
            <a:off x="9765861" y="141309"/>
            <a:ext cx="848547" cy="2694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cs-CZ" sz="9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KONCEPT</a:t>
            </a:r>
            <a:endParaRPr lang="cs-C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80C70712-5064-4754-A971-0770A08EE300}"/>
              </a:ext>
            </a:extLst>
          </p:cNvPr>
          <p:cNvSpPr/>
          <p:nvPr/>
        </p:nvSpPr>
        <p:spPr>
          <a:xfrm>
            <a:off x="4910515" y="3098918"/>
            <a:ext cx="2765368" cy="298800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  <a:effectLst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Napojení na další systémy</a:t>
            </a:r>
          </a:p>
        </p:txBody>
      </p:sp>
      <p:sp>
        <p:nvSpPr>
          <p:cNvPr id="44" name="Obdélník 43">
            <a:extLst>
              <a:ext uri="{FF2B5EF4-FFF2-40B4-BE49-F238E27FC236}">
                <a16:creationId xmlns:a16="http://schemas.microsoft.com/office/drawing/2014/main" id="{19D3733A-08E8-4086-8E9E-CFAC545C7E28}"/>
              </a:ext>
            </a:extLst>
          </p:cNvPr>
          <p:cNvSpPr/>
          <p:nvPr/>
        </p:nvSpPr>
        <p:spPr>
          <a:xfrm>
            <a:off x="4858873" y="2091552"/>
            <a:ext cx="2765368" cy="453028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  <a:effectLst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PORTÁL STAVEBNÍKA</a:t>
            </a:r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777425EA-F7A4-4455-B947-92EE12904851}"/>
              </a:ext>
            </a:extLst>
          </p:cNvPr>
          <p:cNvSpPr/>
          <p:nvPr/>
        </p:nvSpPr>
        <p:spPr>
          <a:xfrm>
            <a:off x="2031997" y="1667980"/>
            <a:ext cx="8578421" cy="299580"/>
          </a:xfrm>
          <a:prstGeom prst="rect">
            <a:avLst/>
          </a:prstGeom>
          <a:solidFill>
            <a:srgbClr val="EC7728"/>
          </a:solidFill>
          <a:ln/>
          <a:effectLst>
            <a:outerShdw blurRad="381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1400" cap="all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Integrační platforma digitalizace stav. řízení</a:t>
            </a:r>
          </a:p>
        </p:txBody>
      </p:sp>
      <p:pic>
        <p:nvPicPr>
          <p:cNvPr id="43" name="Obrázek 42">
            <a:extLst>
              <a:ext uri="{FF2B5EF4-FFF2-40B4-BE49-F238E27FC236}">
                <a16:creationId xmlns:a16="http://schemas.microsoft.com/office/drawing/2014/main" id="{86DA4C16-BFFD-014C-BD7D-0645B38EEB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065" y="2639145"/>
            <a:ext cx="1018983" cy="299581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80DA71E6-BA77-445A-AC76-4374EC5610C0}"/>
              </a:ext>
            </a:extLst>
          </p:cNvPr>
          <p:cNvGrpSpPr/>
          <p:nvPr/>
        </p:nvGrpSpPr>
        <p:grpSpPr>
          <a:xfrm>
            <a:off x="8711114" y="3579909"/>
            <a:ext cx="713037" cy="1472075"/>
            <a:chOff x="8624669" y="3563133"/>
            <a:chExt cx="713037" cy="1472075"/>
          </a:xfrm>
        </p:grpSpPr>
        <p:sp>
          <p:nvSpPr>
            <p:cNvPr id="50" name="Šipka: doleva a nahoru 49">
              <a:extLst>
                <a:ext uri="{FF2B5EF4-FFF2-40B4-BE49-F238E27FC236}">
                  <a16:creationId xmlns:a16="http://schemas.microsoft.com/office/drawing/2014/main" id="{B395026B-9264-41A2-ACD2-1775F5CB7F7E}"/>
                </a:ext>
              </a:extLst>
            </p:cNvPr>
            <p:cNvSpPr/>
            <p:nvPr/>
          </p:nvSpPr>
          <p:spPr>
            <a:xfrm>
              <a:off x="8624669" y="3563133"/>
              <a:ext cx="713037" cy="911290"/>
            </a:xfrm>
            <a:prstGeom prst="leftUpArrow">
              <a:avLst/>
            </a:prstGeom>
            <a:solidFill>
              <a:srgbClr val="97B7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Šipka: doleva a nahoru 50">
              <a:extLst>
                <a:ext uri="{FF2B5EF4-FFF2-40B4-BE49-F238E27FC236}">
                  <a16:creationId xmlns:a16="http://schemas.microsoft.com/office/drawing/2014/main" id="{0CE3B099-3D5C-4F52-9702-DBC4D66C7254}"/>
                </a:ext>
              </a:extLst>
            </p:cNvPr>
            <p:cNvSpPr/>
            <p:nvPr/>
          </p:nvSpPr>
          <p:spPr>
            <a:xfrm rot="10800000" flipH="1">
              <a:off x="8624669" y="4106099"/>
              <a:ext cx="713037" cy="929109"/>
            </a:xfrm>
            <a:prstGeom prst="leftUpArrow">
              <a:avLst>
                <a:gd name="adj1" fmla="val 25000"/>
                <a:gd name="adj2" fmla="val 25280"/>
                <a:gd name="adj3" fmla="val 25000"/>
              </a:avLst>
            </a:prstGeom>
            <a:solidFill>
              <a:srgbClr val="97B7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3" name="Obdélník 52">
            <a:extLst>
              <a:ext uri="{FF2B5EF4-FFF2-40B4-BE49-F238E27FC236}">
                <a16:creationId xmlns:a16="http://schemas.microsoft.com/office/drawing/2014/main" id="{5F16E06C-18BC-4E23-9010-FCC956719495}"/>
              </a:ext>
            </a:extLst>
          </p:cNvPr>
          <p:cNvSpPr/>
          <p:nvPr/>
        </p:nvSpPr>
        <p:spPr>
          <a:xfrm>
            <a:off x="2292102" y="3099796"/>
            <a:ext cx="2498209" cy="299580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  <a:effectLst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Podatelna - vyjádření vlastníků TI</a:t>
            </a:r>
          </a:p>
        </p:txBody>
      </p:sp>
      <p:sp>
        <p:nvSpPr>
          <p:cNvPr id="54" name="Obdélník 53">
            <a:extLst>
              <a:ext uri="{FF2B5EF4-FFF2-40B4-BE49-F238E27FC236}">
                <a16:creationId xmlns:a16="http://schemas.microsoft.com/office/drawing/2014/main" id="{82228841-2889-4697-B563-885399BEAC47}"/>
              </a:ext>
            </a:extLst>
          </p:cNvPr>
          <p:cNvSpPr/>
          <p:nvPr/>
        </p:nvSpPr>
        <p:spPr>
          <a:xfrm>
            <a:off x="7832035" y="3095223"/>
            <a:ext cx="2498209" cy="298800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  <a:effectLst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 Identifikačního čísla stavby</a:t>
            </a:r>
          </a:p>
        </p:txBody>
      </p:sp>
      <p:graphicFrame>
        <p:nvGraphicFramePr>
          <p:cNvPr id="29" name="Tabulka 28">
            <a:extLst>
              <a:ext uri="{FF2B5EF4-FFF2-40B4-BE49-F238E27FC236}">
                <a16:creationId xmlns:a16="http://schemas.microsoft.com/office/drawing/2014/main" id="{F4666D43-1809-4347-9049-86A557802B05}"/>
              </a:ext>
            </a:extLst>
          </p:cNvPr>
          <p:cNvGraphicFramePr>
            <a:graphicFrameLocks noGrp="1"/>
          </p:cNvGraphicFramePr>
          <p:nvPr/>
        </p:nvGraphicFramePr>
        <p:xfrm>
          <a:off x="2348321" y="2024348"/>
          <a:ext cx="2038830" cy="9585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038830">
                  <a:extLst>
                    <a:ext uri="{9D8B030D-6E8A-4147-A177-3AD203B41FA5}">
                      <a16:colId xmlns:a16="http://schemas.microsoft.com/office/drawing/2014/main" val="737887430"/>
                    </a:ext>
                  </a:extLst>
                </a:gridCol>
              </a:tblGrid>
              <a:tr h="191131">
                <a:tc>
                  <a:txBody>
                    <a:bodyPr/>
                    <a:lstStyle/>
                    <a:p>
                      <a:pPr algn="ctr"/>
                      <a:r>
                        <a:rPr lang="cs-CZ" sz="1100" b="0" dirty="0"/>
                        <a:t>Veřejná část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0851208"/>
                  </a:ext>
                </a:extLst>
              </a:tr>
              <a:tr h="191131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Všeobecné informace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97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825738"/>
                  </a:ext>
                </a:extLst>
              </a:tr>
              <a:tr h="191131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Metodiky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97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709579"/>
                  </a:ext>
                </a:extLst>
              </a:tr>
              <a:tr h="191131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Životní situace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97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652406"/>
                  </a:ext>
                </a:extLst>
              </a:tr>
            </a:tbl>
          </a:graphicData>
        </a:graphic>
      </p:graphicFrame>
      <p:graphicFrame>
        <p:nvGraphicFramePr>
          <p:cNvPr id="55" name="Tabulka 54">
            <a:extLst>
              <a:ext uri="{FF2B5EF4-FFF2-40B4-BE49-F238E27FC236}">
                <a16:creationId xmlns:a16="http://schemas.microsoft.com/office/drawing/2014/main" id="{44D3ABFE-AEAF-40F4-AAD2-ED9BDB269AC4}"/>
              </a:ext>
            </a:extLst>
          </p:cNvPr>
          <p:cNvGraphicFramePr>
            <a:graphicFrameLocks noGrp="1"/>
          </p:cNvGraphicFramePr>
          <p:nvPr/>
        </p:nvGraphicFramePr>
        <p:xfrm>
          <a:off x="8233279" y="2024086"/>
          <a:ext cx="2038830" cy="9585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038830">
                  <a:extLst>
                    <a:ext uri="{9D8B030D-6E8A-4147-A177-3AD203B41FA5}">
                      <a16:colId xmlns:a16="http://schemas.microsoft.com/office/drawing/2014/main" val="737887430"/>
                    </a:ext>
                  </a:extLst>
                </a:gridCol>
              </a:tblGrid>
              <a:tr h="191131">
                <a:tc>
                  <a:txBody>
                    <a:bodyPr/>
                    <a:lstStyle/>
                    <a:p>
                      <a:pPr algn="ctr"/>
                      <a:r>
                        <a:rPr lang="cs-CZ" sz="1100" b="0" dirty="0"/>
                        <a:t>Neveřejná část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0851208"/>
                  </a:ext>
                </a:extLst>
              </a:tr>
              <a:tr h="191131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err="1"/>
                        <a:t>Interakt</a:t>
                      </a:r>
                      <a:r>
                        <a:rPr lang="cs-CZ" sz="1100" dirty="0"/>
                        <a:t>. formuláře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97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825738"/>
                  </a:ext>
                </a:extLst>
              </a:tr>
              <a:tr h="191131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Notifikace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97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709579"/>
                  </a:ext>
                </a:extLst>
              </a:tr>
              <a:tr h="191131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Kalendář průběhu řízení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97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652406"/>
                  </a:ext>
                </a:extLst>
              </a:tr>
            </a:tbl>
          </a:graphicData>
        </a:graphic>
      </p:graphicFrame>
      <p:sp>
        <p:nvSpPr>
          <p:cNvPr id="66" name="Obdélník 65">
            <a:extLst>
              <a:ext uri="{FF2B5EF4-FFF2-40B4-BE49-F238E27FC236}">
                <a16:creationId xmlns:a16="http://schemas.microsoft.com/office/drawing/2014/main" id="{12433496-8951-43A8-A18B-003466C04475}"/>
              </a:ext>
            </a:extLst>
          </p:cNvPr>
          <p:cNvSpPr/>
          <p:nvPr/>
        </p:nvSpPr>
        <p:spPr>
          <a:xfrm>
            <a:off x="1744735" y="5238261"/>
            <a:ext cx="9124463" cy="152813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67" name="Obdélník 66">
            <a:extLst>
              <a:ext uri="{FF2B5EF4-FFF2-40B4-BE49-F238E27FC236}">
                <a16:creationId xmlns:a16="http://schemas.microsoft.com/office/drawing/2014/main" id="{E0A4E928-597B-4F67-A239-80E80FB4944A}"/>
              </a:ext>
            </a:extLst>
          </p:cNvPr>
          <p:cNvSpPr/>
          <p:nvPr/>
        </p:nvSpPr>
        <p:spPr>
          <a:xfrm>
            <a:off x="1982877" y="5315700"/>
            <a:ext cx="1967854" cy="93613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INF.SYSTÉM EVIDENCE ÚZEMNÍCH A STAVEBNÍCH ŘÍZENÍ A JINÝCH POSTUPŮ </a:t>
            </a:r>
          </a:p>
          <a:p>
            <a:pPr algn="ctr">
              <a:spcAft>
                <a:spcPts val="0"/>
              </a:spcAft>
            </a:pPr>
            <a:r>
              <a: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Evidence úkonů, postupů, rozhodnutí, opatření, vyjádření</a:t>
            </a:r>
            <a:endParaRPr lang="cs-CZ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Obdélník 67">
            <a:extLst>
              <a:ext uri="{FF2B5EF4-FFF2-40B4-BE49-F238E27FC236}">
                <a16:creationId xmlns:a16="http://schemas.microsoft.com/office/drawing/2014/main" id="{CC8DE30B-6811-44D3-BDC1-0C3C7224E744}"/>
              </a:ext>
            </a:extLst>
          </p:cNvPr>
          <p:cNvSpPr/>
          <p:nvPr/>
        </p:nvSpPr>
        <p:spPr>
          <a:xfrm>
            <a:off x="4110183" y="5315700"/>
            <a:ext cx="2105890" cy="93613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cs-CZ" sz="1100" dirty="0">
                <a:ea typeface="Calibri" panose="020F0502020204030204" pitchFamily="34" charset="0"/>
                <a:cs typeface="Times New Roman" panose="02020603050405020304" pitchFamily="18" charset="0"/>
              </a:rPr>
              <a:t>INF. SYSTÉM </a:t>
            </a:r>
            <a:br>
              <a:rPr lang="cs-CZ" sz="1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050" dirty="0">
                <a:ea typeface="Calibri" panose="020F0502020204030204" pitchFamily="34" charset="0"/>
                <a:cs typeface="Times New Roman" panose="02020603050405020304" pitchFamily="18" charset="0"/>
              </a:rPr>
              <a:t>EVIDENCE ELEKTRONICKÝCH DOKUMENTACÍ</a:t>
            </a:r>
            <a:endParaRPr lang="cs-C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100" dirty="0">
                <a:ea typeface="Calibri" panose="020F0502020204030204" pitchFamily="34" charset="0"/>
                <a:cs typeface="Times New Roman" panose="02020603050405020304" pitchFamily="18" charset="0"/>
              </a:rPr>
              <a:t>Projektové dokumentace, </a:t>
            </a:r>
            <a:r>
              <a: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volitelně i DWG,  BIM…</a:t>
            </a:r>
          </a:p>
        </p:txBody>
      </p:sp>
      <p:sp>
        <p:nvSpPr>
          <p:cNvPr id="69" name="Obdélník 68">
            <a:extLst>
              <a:ext uri="{FF2B5EF4-FFF2-40B4-BE49-F238E27FC236}">
                <a16:creationId xmlns:a16="http://schemas.microsoft.com/office/drawing/2014/main" id="{D9651B80-02D7-4258-B0F8-8F3B4C191AAF}"/>
              </a:ext>
            </a:extLst>
          </p:cNvPr>
          <p:cNvSpPr/>
          <p:nvPr/>
        </p:nvSpPr>
        <p:spPr>
          <a:xfrm>
            <a:off x="8583518" y="5315700"/>
            <a:ext cx="2026900" cy="5939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DIGITÁLNÍ MAPA VEŘ. SPRÁVY</a:t>
            </a:r>
            <a:br>
              <a: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0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(komunikace, sítě a vybrané objekty)</a:t>
            </a:r>
            <a:endParaRPr lang="cs-C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Obdélník 69">
            <a:extLst>
              <a:ext uri="{FF2B5EF4-FFF2-40B4-BE49-F238E27FC236}">
                <a16:creationId xmlns:a16="http://schemas.microsoft.com/office/drawing/2014/main" id="{A244B6C4-427D-4706-A442-C926D96D9ECD}"/>
              </a:ext>
            </a:extLst>
          </p:cNvPr>
          <p:cNvSpPr/>
          <p:nvPr/>
        </p:nvSpPr>
        <p:spPr>
          <a:xfrm>
            <a:off x="6383034" y="5315700"/>
            <a:ext cx="2033521" cy="93613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1100" dirty="0">
                <a:ea typeface="Calibri" panose="020F0502020204030204" pitchFamily="34" charset="0"/>
                <a:cs typeface="Times New Roman" panose="02020603050405020304" pitchFamily="18" charset="0"/>
              </a:rPr>
              <a:t>NÁRODNÍ GEOPORTÁL ÚZEMNÍHO </a:t>
            </a:r>
            <a:r>
              <a:rPr lang="cs-CZ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PLÁNOVÁNÍ</a:t>
            </a:r>
            <a:endParaRPr lang="cs-CZ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Inf</a:t>
            </a:r>
            <a:r>
              <a:rPr lang="cs-CZ" sz="1100" dirty="0">
                <a:ea typeface="Calibri" panose="020F0502020204030204" pitchFamily="34" charset="0"/>
                <a:cs typeface="Times New Roman" panose="02020603050405020304" pitchFamily="18" charset="0"/>
              </a:rPr>
              <a:t>. systém pro územní plánování a správu ÚP</a:t>
            </a:r>
            <a:endParaRPr lang="cs-C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Obdélník 70">
            <a:extLst>
              <a:ext uri="{FF2B5EF4-FFF2-40B4-BE49-F238E27FC236}">
                <a16:creationId xmlns:a16="http://schemas.microsoft.com/office/drawing/2014/main" id="{CB6D3EC7-7743-7544-B2A6-5F964E4AD906}"/>
              </a:ext>
            </a:extLst>
          </p:cNvPr>
          <p:cNvSpPr/>
          <p:nvPr/>
        </p:nvSpPr>
        <p:spPr>
          <a:xfrm>
            <a:off x="1735246" y="6379155"/>
            <a:ext cx="9124463" cy="4173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74" name="Obdélník 73">
            <a:extLst>
              <a:ext uri="{FF2B5EF4-FFF2-40B4-BE49-F238E27FC236}">
                <a16:creationId xmlns:a16="http://schemas.microsoft.com/office/drawing/2014/main" id="{BCD3DC94-328A-AC4F-AA37-F59486F21CC2}"/>
              </a:ext>
            </a:extLst>
          </p:cNvPr>
          <p:cNvSpPr/>
          <p:nvPr/>
        </p:nvSpPr>
        <p:spPr>
          <a:xfrm>
            <a:off x="6385060" y="6441087"/>
            <a:ext cx="1974051" cy="239888"/>
          </a:xfrm>
          <a:prstGeom prst="rect">
            <a:avLst/>
          </a:prstGeom>
          <a:gradFill>
            <a:gsLst>
              <a:gs pos="0">
                <a:schemeClr val="accent6">
                  <a:satMod val="103000"/>
                  <a:tint val="94000"/>
                  <a:lumMod val="95000"/>
                  <a:lumOff val="5000"/>
                  <a:alpha val="68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1100" dirty="0">
                <a:ea typeface="Calibri" panose="020F0502020204030204" pitchFamily="34" charset="0"/>
                <a:cs typeface="Times New Roman" panose="02020603050405020304" pitchFamily="18" charset="0"/>
              </a:rPr>
              <a:t>KRAJSKÉ GEOPORTÁLY</a:t>
            </a:r>
          </a:p>
        </p:txBody>
      </p:sp>
      <p:sp>
        <p:nvSpPr>
          <p:cNvPr id="72" name="Obdélník 71">
            <a:extLst>
              <a:ext uri="{FF2B5EF4-FFF2-40B4-BE49-F238E27FC236}">
                <a16:creationId xmlns:a16="http://schemas.microsoft.com/office/drawing/2014/main" id="{27B0FB35-78D7-F943-81A1-6C36D3E0A6F9}"/>
              </a:ext>
            </a:extLst>
          </p:cNvPr>
          <p:cNvSpPr/>
          <p:nvPr/>
        </p:nvSpPr>
        <p:spPr>
          <a:xfrm>
            <a:off x="1982877" y="6437258"/>
            <a:ext cx="3582234" cy="214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dirty="0">
                <a:solidFill>
                  <a:schemeClr val="tx2">
                    <a:lumMod val="75000"/>
                  </a:schemeClr>
                </a:solidFill>
              </a:rPr>
              <a:t>Komplementární informační systémy VS</a:t>
            </a:r>
          </a:p>
        </p:txBody>
      </p:sp>
      <p:sp>
        <p:nvSpPr>
          <p:cNvPr id="56" name="Obdélník 55">
            <a:extLst>
              <a:ext uri="{FF2B5EF4-FFF2-40B4-BE49-F238E27FC236}">
                <a16:creationId xmlns:a16="http://schemas.microsoft.com/office/drawing/2014/main" id="{998EE677-19AA-2B4C-943D-03F816EE515F}"/>
              </a:ext>
            </a:extLst>
          </p:cNvPr>
          <p:cNvSpPr/>
          <p:nvPr/>
        </p:nvSpPr>
        <p:spPr>
          <a:xfrm>
            <a:off x="8110745" y="6427782"/>
            <a:ext cx="1974051" cy="225485"/>
          </a:xfrm>
          <a:prstGeom prst="rect">
            <a:avLst/>
          </a:prstGeom>
          <a:gradFill>
            <a:gsLst>
              <a:gs pos="0">
                <a:schemeClr val="accent6">
                  <a:satMod val="103000"/>
                  <a:tint val="94000"/>
                  <a:lumMod val="95000"/>
                  <a:lumOff val="5000"/>
                  <a:alpha val="68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endParaRPr lang="cs-C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Obdélník 76">
            <a:extLst>
              <a:ext uri="{FF2B5EF4-FFF2-40B4-BE49-F238E27FC236}">
                <a16:creationId xmlns:a16="http://schemas.microsoft.com/office/drawing/2014/main" id="{F47A2E9F-09DB-8343-B753-D643FC6DE22C}"/>
              </a:ext>
            </a:extLst>
          </p:cNvPr>
          <p:cNvSpPr/>
          <p:nvPr/>
        </p:nvSpPr>
        <p:spPr>
          <a:xfrm>
            <a:off x="8714254" y="6394102"/>
            <a:ext cx="1878127" cy="2398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IS MAPOVÁNÍ VRI</a:t>
            </a:r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15538797-7BC6-D041-BDAA-674E3B576E43}"/>
              </a:ext>
            </a:extLst>
          </p:cNvPr>
          <p:cNvSpPr/>
          <p:nvPr/>
        </p:nvSpPr>
        <p:spPr>
          <a:xfrm>
            <a:off x="8583517" y="5961548"/>
            <a:ext cx="2026900" cy="29028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1100" dirty="0">
                <a:ea typeface="Calibri" panose="020F0502020204030204" pitchFamily="34" charset="0"/>
                <a:cs typeface="Times New Roman" panose="02020603050405020304" pitchFamily="18" charset="0"/>
              </a:rPr>
              <a:t>DIGITÁLNÍ TECHNICKÉ MAPY</a:t>
            </a:r>
            <a:endParaRPr lang="cs-C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9B6B5D5C-2E9B-A846-977F-E8A4AD63BE59}"/>
              </a:ext>
            </a:extLst>
          </p:cNvPr>
          <p:cNvSpPr/>
          <p:nvPr/>
        </p:nvSpPr>
        <p:spPr>
          <a:xfrm>
            <a:off x="6369324" y="3557462"/>
            <a:ext cx="2263816" cy="130310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SW STAVEBNÍCH</a:t>
            </a:r>
            <a:br>
              <a:rPr lang="cs-CZ" sz="20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ÚŘADŮ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nový</a:t>
            </a:r>
            <a:endParaRPr lang="cs-CZ" sz="1050" dirty="0">
              <a:solidFill>
                <a:schemeClr val="bg2">
                  <a:lumMod val="2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A1F8F7A-54D4-4B18-AA4E-9FD3EF4166D5}"/>
              </a:ext>
            </a:extLst>
          </p:cNvPr>
          <p:cNvSpPr/>
          <p:nvPr/>
        </p:nvSpPr>
        <p:spPr>
          <a:xfrm>
            <a:off x="4015882" y="4781947"/>
            <a:ext cx="4715522" cy="31415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Technické vybavení stavebních úřadů</a:t>
            </a:r>
          </a:p>
        </p:txBody>
      </p: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8A139DCB-DF71-4107-B31A-FDEEEB0913DE}"/>
              </a:ext>
            </a:extLst>
          </p:cNvPr>
          <p:cNvGrpSpPr/>
          <p:nvPr/>
        </p:nvGrpSpPr>
        <p:grpSpPr>
          <a:xfrm>
            <a:off x="2031999" y="635672"/>
            <a:ext cx="8582410" cy="914046"/>
            <a:chOff x="2031999" y="373727"/>
            <a:chExt cx="8432799" cy="1059180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5F8D3DFB-F458-4F54-BCCE-63A2EA42AF86}"/>
                </a:ext>
              </a:extLst>
            </p:cNvPr>
            <p:cNvSpPr/>
            <p:nvPr/>
          </p:nvSpPr>
          <p:spPr>
            <a:xfrm>
              <a:off x="2031999" y="373727"/>
              <a:ext cx="8432799" cy="1059180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EC69251F-0D08-4F02-8A4F-322B14FC4A2C}"/>
                </a:ext>
              </a:extLst>
            </p:cNvPr>
            <p:cNvSpPr/>
            <p:nvPr/>
          </p:nvSpPr>
          <p:spPr>
            <a:xfrm>
              <a:off x="2252087" y="520873"/>
              <a:ext cx="7907911" cy="36032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cs-CZ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PORTÁL OBČANA</a:t>
              </a: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C236B26A-D45D-490A-B74E-F411055F584A}"/>
                </a:ext>
              </a:extLst>
            </p:cNvPr>
            <p:cNvSpPr/>
            <p:nvPr/>
          </p:nvSpPr>
          <p:spPr>
            <a:xfrm>
              <a:off x="2258441" y="971553"/>
              <a:ext cx="1548000" cy="28956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NIA</a:t>
              </a: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1C319383-6F31-494F-A93C-C9EC07A0C32A}"/>
                </a:ext>
              </a:extLst>
            </p:cNvPr>
            <p:cNvSpPr/>
            <p:nvPr/>
          </p:nvSpPr>
          <p:spPr>
            <a:xfrm>
              <a:off x="8590605" y="979430"/>
              <a:ext cx="1548000" cy="28956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ISDS</a:t>
              </a:r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66DA0232-1595-44BC-93AB-C02E3AD840E5}"/>
                </a:ext>
              </a:extLst>
            </p:cNvPr>
            <p:cNvSpPr/>
            <p:nvPr/>
          </p:nvSpPr>
          <p:spPr>
            <a:xfrm>
              <a:off x="6554476" y="971072"/>
              <a:ext cx="1548000" cy="28956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ISKN</a:t>
              </a:r>
            </a:p>
          </p:txBody>
        </p:sp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5F4F4372-BB91-4E6A-868E-3435A77C677B}"/>
                </a:ext>
              </a:extLst>
            </p:cNvPr>
            <p:cNvSpPr/>
            <p:nvPr/>
          </p:nvSpPr>
          <p:spPr>
            <a:xfrm>
              <a:off x="4340088" y="970732"/>
              <a:ext cx="1548000" cy="28956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ISZR</a:t>
              </a:r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4E58C09C-FF3A-4765-9B7C-49F1D46A133C}"/>
                </a:ext>
              </a:extLst>
            </p:cNvPr>
            <p:cNvSpPr/>
            <p:nvPr/>
          </p:nvSpPr>
          <p:spPr>
            <a:xfrm rot="16200000">
              <a:off x="9896544" y="705743"/>
              <a:ext cx="863923" cy="26474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dirty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Existující ISVS</a:t>
              </a:r>
              <a:endPara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7" name="Obrázek 56" descr="mmr_cr_rgb.emf">
            <a:extLst>
              <a:ext uri="{FF2B5EF4-FFF2-40B4-BE49-F238E27FC236}">
                <a16:creationId xmlns:a16="http://schemas.microsoft.com/office/drawing/2014/main" id="{214BC8FF-BE82-4188-BBD4-1723656635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46" y="332478"/>
            <a:ext cx="1228637" cy="269438"/>
          </a:xfrm>
          <a:prstGeom prst="rect">
            <a:avLst/>
          </a:prstGeom>
        </p:spPr>
      </p:pic>
      <p:grpSp>
        <p:nvGrpSpPr>
          <p:cNvPr id="60" name="Skupina 59">
            <a:extLst>
              <a:ext uri="{FF2B5EF4-FFF2-40B4-BE49-F238E27FC236}">
                <a16:creationId xmlns:a16="http://schemas.microsoft.com/office/drawing/2014/main" id="{BDC0F916-AA6D-4BEF-99C1-7E07D89CB89D}"/>
              </a:ext>
            </a:extLst>
          </p:cNvPr>
          <p:cNvGrpSpPr/>
          <p:nvPr/>
        </p:nvGrpSpPr>
        <p:grpSpPr>
          <a:xfrm rot="10800000">
            <a:off x="3141301" y="3564382"/>
            <a:ext cx="713037" cy="1472075"/>
            <a:chOff x="8624669" y="3563133"/>
            <a:chExt cx="713037" cy="1472075"/>
          </a:xfrm>
        </p:grpSpPr>
        <p:sp>
          <p:nvSpPr>
            <p:cNvPr id="61" name="Šipka: doleva a nahoru 60">
              <a:extLst>
                <a:ext uri="{FF2B5EF4-FFF2-40B4-BE49-F238E27FC236}">
                  <a16:creationId xmlns:a16="http://schemas.microsoft.com/office/drawing/2014/main" id="{7243CFDF-6734-463D-ACD9-9FA823132C82}"/>
                </a:ext>
              </a:extLst>
            </p:cNvPr>
            <p:cNvSpPr/>
            <p:nvPr/>
          </p:nvSpPr>
          <p:spPr>
            <a:xfrm>
              <a:off x="8624669" y="3563133"/>
              <a:ext cx="713037" cy="911290"/>
            </a:xfrm>
            <a:prstGeom prst="leftUpArrow">
              <a:avLst/>
            </a:prstGeom>
            <a:solidFill>
              <a:srgbClr val="97B7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" name="Šipka: doleva a nahoru 61">
              <a:extLst>
                <a:ext uri="{FF2B5EF4-FFF2-40B4-BE49-F238E27FC236}">
                  <a16:creationId xmlns:a16="http://schemas.microsoft.com/office/drawing/2014/main" id="{D30193E0-0101-4110-B4C6-365CB8D74FDE}"/>
                </a:ext>
              </a:extLst>
            </p:cNvPr>
            <p:cNvSpPr/>
            <p:nvPr/>
          </p:nvSpPr>
          <p:spPr>
            <a:xfrm rot="10800000" flipH="1">
              <a:off x="8624669" y="4106099"/>
              <a:ext cx="713037" cy="929109"/>
            </a:xfrm>
            <a:prstGeom prst="leftUpArrow">
              <a:avLst>
                <a:gd name="adj1" fmla="val 25000"/>
                <a:gd name="adj2" fmla="val 25280"/>
                <a:gd name="adj3" fmla="val 25000"/>
              </a:avLst>
            </a:prstGeom>
            <a:solidFill>
              <a:srgbClr val="97B7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0B9E0944-8506-4F00-852A-46A171F880B0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10036565" y="3235133"/>
            <a:ext cx="0" cy="125088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43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2C230B2E-CF5D-4EC3-8F8B-6D1AF7779F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673" y="0"/>
            <a:ext cx="6852327" cy="6858000"/>
          </a:xfrm>
          <a:prstGeom prst="rect">
            <a:avLst/>
          </a:prstGeom>
        </p:spPr>
      </p:pic>
      <p:pic>
        <p:nvPicPr>
          <p:cNvPr id="4" name="Obrázek 3" descr="mmr_cr_rgb.emf">
            <a:extLst>
              <a:ext uri="{FF2B5EF4-FFF2-40B4-BE49-F238E27FC236}">
                <a16:creationId xmlns:a16="http://schemas.microsoft.com/office/drawing/2014/main" id="{73EFFC5D-9588-456F-B532-E876CFD7F7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46" y="332478"/>
            <a:ext cx="2565000" cy="5625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C903F14-1120-41D4-942E-05B4333C5F55}"/>
              </a:ext>
            </a:extLst>
          </p:cNvPr>
          <p:cNvSpPr txBox="1"/>
          <p:nvPr/>
        </p:nvSpPr>
        <p:spPr>
          <a:xfrm>
            <a:off x="1318770" y="1308214"/>
            <a:ext cx="1029133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00B050"/>
              </a:buClr>
            </a:pPr>
            <a:r>
              <a:rPr lang="cs-CZ" sz="2400" dirty="0">
                <a:solidFill>
                  <a:srgbClr val="000099"/>
                </a:solidFill>
              </a:rPr>
              <a:t>Evidence: 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údajů o probíhajících územních nebo stavebních řízeních nebo </a:t>
            </a:r>
            <a:r>
              <a:rPr lang="cs-CZ" sz="2200" dirty="0" smtClean="0"/>
              <a:t>jiných úkonů </a:t>
            </a:r>
            <a:r>
              <a:rPr lang="cs-CZ" sz="2200" dirty="0"/>
              <a:t>učiněných ve stavebních řízeních nebo jiných postupech (a to jak úkonů účastníků, tak úkonů správního orgánu) a údajů o </a:t>
            </a:r>
            <a:r>
              <a:rPr lang="cs-CZ" sz="2200" dirty="0" smtClean="0"/>
              <a:t>nich;</a:t>
            </a:r>
            <a:endParaRPr lang="cs-CZ" sz="2200" dirty="0"/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rozhodnutí a jiných opatření, kterými se územní nebo stavební řízení nebo jiný postup končí (např. závazné stanovisko, územní souhlas či rozhodnutí, stavební povolení </a:t>
            </a:r>
            <a:r>
              <a:rPr lang="cs-CZ" sz="2200" dirty="0" smtClean="0"/>
              <a:t>        či </a:t>
            </a:r>
            <a:r>
              <a:rPr lang="cs-CZ" sz="2200" dirty="0"/>
              <a:t>kolaudační souhlas) a údajů o nich</a:t>
            </a:r>
          </a:p>
          <a:p>
            <a:pPr>
              <a:buClr>
                <a:srgbClr val="00B050"/>
              </a:buClr>
            </a:pPr>
            <a:endParaRPr lang="cs-CZ" sz="2400" dirty="0">
              <a:solidFill>
                <a:srgbClr val="000099"/>
              </a:solidFill>
            </a:endParaRPr>
          </a:p>
          <a:p>
            <a:pPr>
              <a:buClr>
                <a:srgbClr val="00B050"/>
              </a:buClr>
            </a:pPr>
            <a:r>
              <a:rPr lang="cs-CZ" sz="2400" dirty="0">
                <a:solidFill>
                  <a:srgbClr val="000099"/>
                </a:solidFill>
              </a:rPr>
              <a:t>Stavebník díky evidenci získá: 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informace o stavu územního nebo stavebního řízení nebo </a:t>
            </a:r>
            <a:r>
              <a:rPr lang="cs-CZ" sz="2200" dirty="0" smtClean="0"/>
              <a:t>jiných postupů </a:t>
            </a:r>
            <a:r>
              <a:rPr lang="cs-CZ" sz="2200" dirty="0"/>
              <a:t>a o tom, </a:t>
            </a:r>
            <a:r>
              <a:rPr lang="cs-CZ" sz="2200" dirty="0" smtClean="0"/>
              <a:t> jaké </a:t>
            </a:r>
            <a:r>
              <a:rPr lang="cs-CZ" sz="2200" dirty="0"/>
              <a:t>v něm byly učiněny úkony;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přístup k rozhodnutím a jiným opatřením, kterými se územní nebo stavební řízení nebo jiný postup končí – přístup bude zajištěn prostřednictvím Portálu stavebníka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prostor pro ukládání stanovisek již v přípravné fázi stavebního záměru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411ECEE-ACCB-4137-9022-AD88F96E5DAC}"/>
              </a:ext>
            </a:extLst>
          </p:cNvPr>
          <p:cNvSpPr/>
          <p:nvPr/>
        </p:nvSpPr>
        <p:spPr>
          <a:xfrm>
            <a:off x="3380509" y="332478"/>
            <a:ext cx="8229598" cy="69116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INF. SYSTÉM EVIDENCE ÚZEMNÍCH A STAVEBNÍCH POSTUPŮ</a:t>
            </a:r>
          </a:p>
        </p:txBody>
      </p:sp>
    </p:spTree>
    <p:extLst>
      <p:ext uri="{BB962C8B-B14F-4D97-AF65-F5344CB8AC3E}">
        <p14:creationId xmlns:p14="http://schemas.microsoft.com/office/powerpoint/2010/main" val="20657888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2C230B2E-CF5D-4EC3-8F8B-6D1AF7779F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673" y="0"/>
            <a:ext cx="6852327" cy="6858000"/>
          </a:xfrm>
          <a:prstGeom prst="rect">
            <a:avLst/>
          </a:prstGeom>
        </p:spPr>
      </p:pic>
      <p:pic>
        <p:nvPicPr>
          <p:cNvPr id="4" name="Obrázek 3" descr="mmr_cr_rgb.emf">
            <a:extLst>
              <a:ext uri="{FF2B5EF4-FFF2-40B4-BE49-F238E27FC236}">
                <a16:creationId xmlns:a16="http://schemas.microsoft.com/office/drawing/2014/main" id="{73EFFC5D-9588-456F-B532-E876CFD7F7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46" y="332478"/>
            <a:ext cx="2565000" cy="5625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C903F14-1120-41D4-942E-05B4333C5F55}"/>
              </a:ext>
            </a:extLst>
          </p:cNvPr>
          <p:cNvSpPr txBox="1"/>
          <p:nvPr/>
        </p:nvSpPr>
        <p:spPr>
          <a:xfrm>
            <a:off x="1318770" y="1308214"/>
            <a:ext cx="10291337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00B050"/>
              </a:buClr>
            </a:pPr>
            <a:r>
              <a:rPr lang="cs-CZ" sz="2400" dirty="0">
                <a:solidFill>
                  <a:srgbClr val="000099"/>
                </a:solidFill>
              </a:rPr>
              <a:t>Slouží k ukládání: 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projektové a obdobné dokumentace v elektronické podobě jak v </a:t>
            </a:r>
            <a:r>
              <a:rPr lang="cs-CZ" sz="2200" dirty="0" err="1"/>
              <a:t>pdf</a:t>
            </a:r>
            <a:r>
              <a:rPr lang="cs-CZ" sz="2200" dirty="0"/>
              <a:t>, tak ve strojově čitelném formátu vč. možnosti ukládat dokumentaci ve standardu BIM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různých verzí – v případě vydávání stanovisek bude vždy zachována informace, </a:t>
            </a:r>
            <a:r>
              <a:rPr lang="cs-CZ" sz="2200" dirty="0" smtClean="0"/>
              <a:t>          ke </a:t>
            </a:r>
            <a:r>
              <a:rPr lang="cs-CZ" sz="2200" dirty="0"/>
              <a:t>které verzi bylo stanovisko vydáno</a:t>
            </a:r>
            <a:endParaRPr lang="cs-CZ" dirty="0"/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1100" dirty="0"/>
          </a:p>
          <a:p>
            <a:pPr>
              <a:buClr>
                <a:srgbClr val="00B050"/>
              </a:buClr>
            </a:pPr>
            <a:r>
              <a:rPr lang="cs-CZ" sz="2400" dirty="0">
                <a:solidFill>
                  <a:srgbClr val="000099"/>
                </a:solidFill>
              </a:rPr>
              <a:t>Stavebník díky evidenci získá: 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prstClr val="black"/>
                </a:solidFill>
              </a:rPr>
              <a:t>prostor pro ukládání projektové dokumentace už v přípravné fázi stavebního záměru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prstClr val="black"/>
                </a:solidFill>
              </a:rPr>
              <a:t>elektronické verze projektové dokumentace, využitelné i při dalších stavebních úpravách, prodeji nemovitosti atd.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možnost zasílat projektovou dokumentaci elektronicky (soubory se nebudou posílat jako příloha, ale jako odkaz do </a:t>
            </a:r>
            <a:r>
              <a:rPr lang="cs-CZ" sz="2200" dirty="0" smtClean="0"/>
              <a:t>evidence)</a:t>
            </a:r>
            <a:endParaRPr lang="cs-CZ" sz="2200" dirty="0"/>
          </a:p>
          <a:p>
            <a:pPr lvl="0">
              <a:spcBef>
                <a:spcPts val="1200"/>
              </a:spcBef>
              <a:buClr>
                <a:srgbClr val="00B050"/>
              </a:buClr>
            </a:pPr>
            <a:r>
              <a:rPr lang="cs-CZ" sz="2200" b="1" dirty="0">
                <a:solidFill>
                  <a:prstClr val="black"/>
                </a:solidFill>
              </a:rPr>
              <a:t>V případě, že projektovou dokumentaci bude zpracovávat autorizovaná osoba, bude elektronická forma povinná (nicméně vlastní žádost bude moci stavebník dále podávat v listinné podobě).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411ECEE-ACCB-4137-9022-AD88F96E5DAC}"/>
              </a:ext>
            </a:extLst>
          </p:cNvPr>
          <p:cNvSpPr/>
          <p:nvPr/>
        </p:nvSpPr>
        <p:spPr>
          <a:xfrm>
            <a:off x="3380509" y="332478"/>
            <a:ext cx="8229598" cy="69116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INF. SYSTÉM EVIDENCE ELEKTRONICKÝCH DOKUMENTACÍ</a:t>
            </a:r>
          </a:p>
        </p:txBody>
      </p:sp>
    </p:spTree>
    <p:extLst>
      <p:ext uri="{BB962C8B-B14F-4D97-AF65-F5344CB8AC3E}">
        <p14:creationId xmlns:p14="http://schemas.microsoft.com/office/powerpoint/2010/main" val="184982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2C230B2E-CF5D-4EC3-8F8B-6D1AF7779F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673" y="0"/>
            <a:ext cx="6852327" cy="6858000"/>
          </a:xfrm>
          <a:prstGeom prst="rect">
            <a:avLst/>
          </a:prstGeom>
        </p:spPr>
      </p:pic>
      <p:pic>
        <p:nvPicPr>
          <p:cNvPr id="4" name="Obrázek 3" descr="mmr_cr_rgb.emf">
            <a:extLst>
              <a:ext uri="{FF2B5EF4-FFF2-40B4-BE49-F238E27FC236}">
                <a16:creationId xmlns:a16="http://schemas.microsoft.com/office/drawing/2014/main" id="{73EFFC5D-9588-456F-B532-E876CFD7F7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46" y="332478"/>
            <a:ext cx="2565000" cy="5625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C903F14-1120-41D4-942E-05B4333C5F55}"/>
              </a:ext>
            </a:extLst>
          </p:cNvPr>
          <p:cNvSpPr txBox="1"/>
          <p:nvPr/>
        </p:nvSpPr>
        <p:spPr>
          <a:xfrm>
            <a:off x="1318770" y="1308214"/>
            <a:ext cx="1029133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00B050"/>
              </a:buClr>
            </a:pPr>
            <a:r>
              <a:rPr lang="cs-CZ" sz="2400" dirty="0">
                <a:solidFill>
                  <a:srgbClr val="000099"/>
                </a:solidFill>
              </a:rPr>
              <a:t>Slouží k: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zveřejnění výstupů z územně plánovací činnosti orgánů územního plánování,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zabezpečení přístupu k evidenci územně plánovací činnosti,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poskytování prostorových dat k tématu plánované využití území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zpřístupňování a poskytování dalších dat, která souvisí s územním plánováním </a:t>
            </a:r>
          </a:p>
          <a:p>
            <a:pPr>
              <a:spcBef>
                <a:spcPts val="1200"/>
              </a:spcBef>
              <a:buClr>
                <a:srgbClr val="00B050"/>
              </a:buClr>
            </a:pPr>
            <a:r>
              <a:rPr lang="cs-CZ" sz="2400" dirty="0">
                <a:solidFill>
                  <a:srgbClr val="000099"/>
                </a:solidFill>
              </a:rPr>
              <a:t>Umožní</a:t>
            </a:r>
            <a:r>
              <a:rPr lang="cs-CZ" sz="2200" dirty="0">
                <a:solidFill>
                  <a:srgbClr val="000099"/>
                </a:solidFill>
              </a:rPr>
              <a:t>: </a:t>
            </a:r>
          </a:p>
          <a:p>
            <a:pPr marL="342900" indent="-342900">
              <a:buClr>
                <a:srgbClr val="00B050"/>
              </a:buClr>
              <a:buFont typeface="Wingdings" pitchFamily="2" charset="2"/>
              <a:buChar char="§"/>
            </a:pPr>
            <a:r>
              <a:rPr lang="cs-CZ" sz="2200" dirty="0"/>
              <a:t>zpracování geografických úloh nad daty v jednotném datovém standardu</a:t>
            </a:r>
          </a:p>
          <a:p>
            <a:pPr>
              <a:spcBef>
                <a:spcPts val="1200"/>
              </a:spcBef>
              <a:buClr>
                <a:srgbClr val="00B050"/>
              </a:buClr>
            </a:pPr>
            <a:r>
              <a:rPr lang="cs-CZ" sz="2200" b="1" dirty="0"/>
              <a:t>Za svůj obvod bude data do NGÚP vkládat krajský úřad.</a:t>
            </a:r>
          </a:p>
          <a:p>
            <a:pPr>
              <a:spcBef>
                <a:spcPts val="1200"/>
              </a:spcBef>
              <a:buClr>
                <a:srgbClr val="00B050"/>
              </a:buClr>
            </a:pPr>
            <a:r>
              <a:rPr lang="cs-CZ" sz="2200" dirty="0"/>
              <a:t>Krajské úřady dále mohou provozovat své krajské </a:t>
            </a:r>
            <a:r>
              <a:rPr lang="cs-CZ" sz="2200" dirty="0" err="1"/>
              <a:t>geoportály</a:t>
            </a:r>
            <a:r>
              <a:rPr lang="cs-CZ" sz="2200" dirty="0"/>
              <a:t> s rozšířenou paletou služeb.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411ECEE-ACCB-4137-9022-AD88F96E5DAC}"/>
              </a:ext>
            </a:extLst>
          </p:cNvPr>
          <p:cNvSpPr/>
          <p:nvPr/>
        </p:nvSpPr>
        <p:spPr>
          <a:xfrm>
            <a:off x="3385735" y="337275"/>
            <a:ext cx="8229598" cy="69116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NÁRODNÍ GEOPORTÁL ÚZEMNÍHO PLÁNOVÁNÍ</a:t>
            </a:r>
          </a:p>
        </p:txBody>
      </p:sp>
    </p:spTree>
    <p:extLst>
      <p:ext uri="{BB962C8B-B14F-4D97-AF65-F5344CB8AC3E}">
        <p14:creationId xmlns:p14="http://schemas.microsoft.com/office/powerpoint/2010/main" val="331623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2C230B2E-CF5D-4EC3-8F8B-6D1AF7779F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673" y="0"/>
            <a:ext cx="6852327" cy="6858000"/>
          </a:xfrm>
          <a:prstGeom prst="rect">
            <a:avLst/>
          </a:prstGeom>
        </p:spPr>
      </p:pic>
      <p:pic>
        <p:nvPicPr>
          <p:cNvPr id="4" name="Obrázek 3" descr="mmr_cr_rgb.emf">
            <a:extLst>
              <a:ext uri="{FF2B5EF4-FFF2-40B4-BE49-F238E27FC236}">
                <a16:creationId xmlns:a16="http://schemas.microsoft.com/office/drawing/2014/main" id="{73EFFC5D-9588-456F-B532-E876CFD7F7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46" y="332478"/>
            <a:ext cx="2565000" cy="5625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C903F14-1120-41D4-942E-05B4333C5F55}"/>
              </a:ext>
            </a:extLst>
          </p:cNvPr>
          <p:cNvSpPr txBox="1"/>
          <p:nvPr/>
        </p:nvSpPr>
        <p:spPr>
          <a:xfrm>
            <a:off x="1318770" y="1308214"/>
            <a:ext cx="10291337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00B050"/>
              </a:buClr>
            </a:pPr>
            <a:r>
              <a:rPr lang="cs-CZ" sz="2400" b="1" dirty="0">
                <a:solidFill>
                  <a:srgbClr val="000099"/>
                </a:solidFill>
              </a:rPr>
              <a:t>DMVS</a:t>
            </a:r>
            <a:r>
              <a:rPr lang="cs-CZ" sz="2400" dirty="0">
                <a:solidFill>
                  <a:srgbClr val="000099"/>
                </a:solidFill>
              </a:rPr>
              <a:t>: 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bude tvořena propojením katastrální mapy, </a:t>
            </a:r>
            <a:r>
              <a:rPr lang="cs-CZ" sz="2200" dirty="0" err="1"/>
              <a:t>ortofotomapy</a:t>
            </a:r>
            <a:r>
              <a:rPr lang="cs-CZ" sz="2200" dirty="0"/>
              <a:t> a digitálních technických map krajů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správcem tohoto informačního systému bude Český úřad zeměměřický a katastrální</a:t>
            </a:r>
          </a:p>
          <a:p>
            <a:pPr>
              <a:spcBef>
                <a:spcPts val="600"/>
              </a:spcBef>
              <a:buClr>
                <a:srgbClr val="00B050"/>
              </a:buClr>
            </a:pPr>
            <a:r>
              <a:rPr lang="cs-CZ" sz="2400" dirty="0">
                <a:solidFill>
                  <a:srgbClr val="000099"/>
                </a:solidFill>
              </a:rPr>
              <a:t>Zajišťuje:</a:t>
            </a:r>
          </a:p>
          <a:p>
            <a:pPr marL="342900" lvl="1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jednotné rozhraní pro zobrazení katastrální mapy, </a:t>
            </a:r>
            <a:r>
              <a:rPr lang="cs-CZ" sz="2200" dirty="0" err="1"/>
              <a:t>ortofotomapy</a:t>
            </a:r>
            <a:r>
              <a:rPr lang="cs-CZ" sz="2200" dirty="0"/>
              <a:t> a digitálních technických map krajů</a:t>
            </a:r>
          </a:p>
          <a:p>
            <a:pPr marL="342900" lvl="1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jednotné rozhraní pro předávání údajů k aktualizaci digitálních technických map krajů a pro zápis do digitálních technických map krajů</a:t>
            </a:r>
          </a:p>
          <a:p>
            <a:pPr marL="342900" lvl="1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vedení seznamu vlastníků, provozovatelů a správců technické a dopravní infrastruktury, včetně údajů o tom, v jakém území plní povinnost </a:t>
            </a:r>
          </a:p>
          <a:p>
            <a:pPr marL="342900" lvl="1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vedení seznamu editorů digitálních technických map krajů </a:t>
            </a:r>
          </a:p>
          <a:p>
            <a:pPr>
              <a:spcBef>
                <a:spcPts val="600"/>
              </a:spcBef>
              <a:buClr>
                <a:srgbClr val="00B050"/>
              </a:buClr>
            </a:pPr>
            <a:r>
              <a:rPr lang="cs-CZ" sz="2400" dirty="0">
                <a:solidFill>
                  <a:srgbClr val="000099"/>
                </a:solidFill>
              </a:rPr>
              <a:t>Umožní: </a:t>
            </a:r>
          </a:p>
          <a:p>
            <a:pPr marL="342900" indent="-342900">
              <a:buClr>
                <a:srgbClr val="00B050"/>
              </a:buClr>
              <a:buFont typeface="Wingdings" pitchFamily="2" charset="2"/>
              <a:buChar char="§"/>
            </a:pPr>
            <a:r>
              <a:rPr lang="cs-CZ" sz="2200" dirty="0"/>
              <a:t>zpracování geografických úloh nad daty v jednotném datovém standardu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411ECEE-ACCB-4137-9022-AD88F96E5DAC}"/>
              </a:ext>
            </a:extLst>
          </p:cNvPr>
          <p:cNvSpPr/>
          <p:nvPr/>
        </p:nvSpPr>
        <p:spPr>
          <a:xfrm>
            <a:off x="3380509" y="345585"/>
            <a:ext cx="8229598" cy="69116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DIGITÁLNÍ MAPA VEŘEJNÉ SPRÁVY</a:t>
            </a:r>
          </a:p>
        </p:txBody>
      </p:sp>
    </p:spTree>
    <p:extLst>
      <p:ext uri="{BB962C8B-B14F-4D97-AF65-F5344CB8AC3E}">
        <p14:creationId xmlns:p14="http://schemas.microsoft.com/office/powerpoint/2010/main" val="287237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2C230B2E-CF5D-4EC3-8F8B-6D1AF7779F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673" y="0"/>
            <a:ext cx="6852327" cy="6858000"/>
          </a:xfrm>
          <a:prstGeom prst="rect">
            <a:avLst/>
          </a:prstGeom>
        </p:spPr>
      </p:pic>
      <p:pic>
        <p:nvPicPr>
          <p:cNvPr id="4" name="Obrázek 3" descr="mmr_cr_rgb.emf">
            <a:extLst>
              <a:ext uri="{FF2B5EF4-FFF2-40B4-BE49-F238E27FC236}">
                <a16:creationId xmlns:a16="http://schemas.microsoft.com/office/drawing/2014/main" id="{73EFFC5D-9588-456F-B532-E876CFD7F7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46" y="332478"/>
            <a:ext cx="2565000" cy="5625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C903F14-1120-41D4-942E-05B4333C5F55}"/>
              </a:ext>
            </a:extLst>
          </p:cNvPr>
          <p:cNvSpPr txBox="1"/>
          <p:nvPr/>
        </p:nvSpPr>
        <p:spPr>
          <a:xfrm>
            <a:off x="1318770" y="1308214"/>
            <a:ext cx="1029133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00B050"/>
              </a:buClr>
            </a:pPr>
            <a:r>
              <a:rPr lang="cs-CZ" sz="2400" b="1" dirty="0">
                <a:solidFill>
                  <a:srgbClr val="000099"/>
                </a:solidFill>
              </a:rPr>
              <a:t>DTM</a:t>
            </a:r>
            <a:r>
              <a:rPr lang="cs-CZ" sz="2400" dirty="0">
                <a:solidFill>
                  <a:srgbClr val="000099"/>
                </a:solidFill>
              </a:rPr>
              <a:t>: </a:t>
            </a:r>
          </a:p>
          <a:p>
            <a:pPr lvl="0">
              <a:buClr>
                <a:srgbClr val="00B050"/>
              </a:buClr>
            </a:pPr>
            <a:r>
              <a:rPr lang="cs-CZ" sz="2400" dirty="0">
                <a:solidFill>
                  <a:srgbClr val="000099"/>
                </a:solidFill>
              </a:rPr>
              <a:t>Vede údaje o</a:t>
            </a:r>
          </a:p>
          <a:p>
            <a:pPr marL="800100" lvl="1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zařízení dopravní a technické infrastruktury včetně údajů o jejich ochranných </a:t>
            </a:r>
            <a:r>
              <a:rPr lang="cs-CZ" sz="2200" dirty="0" smtClean="0"/>
              <a:t>        a </a:t>
            </a:r>
            <a:r>
              <a:rPr lang="cs-CZ" sz="2200" dirty="0"/>
              <a:t>bezpečnostních pásmech,</a:t>
            </a:r>
          </a:p>
          <a:p>
            <a:pPr marL="800100" lvl="1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údaje o vlastnících, správcích a provozovatelích</a:t>
            </a:r>
          </a:p>
          <a:p>
            <a:pPr marL="0" lvl="1">
              <a:buClr>
                <a:schemeClr val="accent6"/>
              </a:buClr>
            </a:pPr>
            <a:endParaRPr lang="cs-CZ" sz="2200" dirty="0">
              <a:solidFill>
                <a:srgbClr val="000099"/>
              </a:solidFill>
            </a:endParaRPr>
          </a:p>
          <a:p>
            <a:pPr marL="0" lvl="1">
              <a:buClr>
                <a:schemeClr val="accent6"/>
              </a:buClr>
            </a:pPr>
            <a:r>
              <a:rPr lang="cs-CZ" sz="2200" dirty="0">
                <a:solidFill>
                  <a:srgbClr val="000099"/>
                </a:solidFill>
              </a:rPr>
              <a:t>Editorem</a:t>
            </a:r>
            <a:r>
              <a:rPr lang="cs-CZ" sz="2200" dirty="0"/>
              <a:t> je správce DTM a vlastníci infrastruktury</a:t>
            </a:r>
          </a:p>
          <a:p>
            <a:pPr marL="0" lvl="1">
              <a:buClr>
                <a:schemeClr val="accent6"/>
              </a:buClr>
            </a:pPr>
            <a:r>
              <a:rPr lang="cs-CZ" sz="2200" dirty="0">
                <a:solidFill>
                  <a:srgbClr val="000099"/>
                </a:solidFill>
              </a:rPr>
              <a:t>Povinně vedena </a:t>
            </a:r>
            <a:r>
              <a:rPr lang="cs-CZ" sz="2200" dirty="0"/>
              <a:t>na úrovni kraje, je možné vést i na úrovni obce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B050"/>
              </a:buClr>
            </a:pPr>
            <a:r>
              <a:rPr lang="cs-CZ" sz="2400" dirty="0">
                <a:solidFill>
                  <a:srgbClr val="000099"/>
                </a:solidFill>
              </a:rPr>
              <a:t>Umožní: </a:t>
            </a:r>
          </a:p>
          <a:p>
            <a:pPr marL="342900" lvl="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efektivnější územní plánování, umisťování, povolování a provádění staveb, poskytování informací o životním prostředí a o fyzické infrastruktuře</a:t>
            </a:r>
          </a:p>
          <a:p>
            <a:pPr marL="342900" lvl="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cs-CZ" sz="22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411ECEE-ACCB-4137-9022-AD88F96E5DAC}"/>
              </a:ext>
            </a:extLst>
          </p:cNvPr>
          <p:cNvSpPr/>
          <p:nvPr/>
        </p:nvSpPr>
        <p:spPr>
          <a:xfrm>
            <a:off x="3380509" y="354729"/>
            <a:ext cx="8229598" cy="69116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DIGITÁLNÍ TECHNICKÁ MAPA</a:t>
            </a:r>
          </a:p>
        </p:txBody>
      </p:sp>
    </p:spTree>
    <p:extLst>
      <p:ext uri="{BB962C8B-B14F-4D97-AF65-F5344CB8AC3E}">
        <p14:creationId xmlns:p14="http://schemas.microsoft.com/office/powerpoint/2010/main" val="187817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Obrázek 64">
            <a:extLst>
              <a:ext uri="{FF2B5EF4-FFF2-40B4-BE49-F238E27FC236}">
                <a16:creationId xmlns:a16="http://schemas.microsoft.com/office/drawing/2014/main" id="{95716F46-B057-482B-AEB5-6ABCA5B8DC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3443" y="189539"/>
            <a:ext cx="5726977" cy="6675520"/>
          </a:xfrm>
          <a:prstGeom prst="rect">
            <a:avLst/>
          </a:prstGeom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F0CC8448-8869-4933-9F10-038CA0084A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6603" y="0"/>
            <a:ext cx="7645397" cy="686505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E57830F5-9638-44A0-899A-1022F4DAC380}"/>
              </a:ext>
            </a:extLst>
          </p:cNvPr>
          <p:cNvSpPr/>
          <p:nvPr/>
        </p:nvSpPr>
        <p:spPr>
          <a:xfrm>
            <a:off x="1735245" y="61490"/>
            <a:ext cx="9133953" cy="67420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5FC762E-1B4F-41C2-BB6F-09497579008D}"/>
              </a:ext>
            </a:extLst>
          </p:cNvPr>
          <p:cNvSpPr/>
          <p:nvPr/>
        </p:nvSpPr>
        <p:spPr>
          <a:xfrm>
            <a:off x="9462711" y="3360221"/>
            <a:ext cx="1147708" cy="1197767"/>
          </a:xfrm>
          <a:prstGeom prst="rect">
            <a:avLst/>
          </a:prstGeom>
          <a:solidFill>
            <a:srgbClr val="ED7D31">
              <a:alpha val="6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Klasifikační systém staveb</a:t>
            </a:r>
          </a:p>
          <a:p>
            <a:pPr algn="ctr"/>
            <a:r>
              <a:rPr lang="cs-CZ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Datový standard BIM</a:t>
            </a:r>
          </a:p>
          <a:p>
            <a:pPr algn="ctr"/>
            <a:r>
              <a:rPr lang="cs-CZ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(ČAS)</a:t>
            </a:r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84CB7711-6DD5-4C96-AE7C-B18AF39465D7}"/>
              </a:ext>
            </a:extLst>
          </p:cNvPr>
          <p:cNvSpPr/>
          <p:nvPr/>
        </p:nvSpPr>
        <p:spPr>
          <a:xfrm>
            <a:off x="2036857" y="3302446"/>
            <a:ext cx="1064699" cy="1197767"/>
          </a:xfrm>
          <a:prstGeom prst="rect">
            <a:avLst/>
          </a:prstGeom>
          <a:solidFill>
            <a:srgbClr val="ED7D31">
              <a:alpha val="7098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Databáze určených norem DUN</a:t>
            </a:r>
          </a:p>
          <a:p>
            <a:pPr algn="ctr"/>
            <a:r>
              <a:rPr lang="cs-CZ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(ČAS)</a:t>
            </a:r>
          </a:p>
        </p:txBody>
      </p:sp>
      <p:grpSp>
        <p:nvGrpSpPr>
          <p:cNvPr id="32" name="Skupina 31">
            <a:extLst>
              <a:ext uri="{FF2B5EF4-FFF2-40B4-BE49-F238E27FC236}">
                <a16:creationId xmlns:a16="http://schemas.microsoft.com/office/drawing/2014/main" id="{5419FB22-6BC9-49F0-97C0-B1546BE09DAC}"/>
              </a:ext>
            </a:extLst>
          </p:cNvPr>
          <p:cNvGrpSpPr/>
          <p:nvPr/>
        </p:nvGrpSpPr>
        <p:grpSpPr>
          <a:xfrm>
            <a:off x="2031997" y="1654562"/>
            <a:ext cx="8582413" cy="1773196"/>
            <a:chOff x="2031997" y="1755172"/>
            <a:chExt cx="8582413" cy="1773196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94099081-203B-480E-9F2D-A07B6EED0957}"/>
                </a:ext>
              </a:extLst>
            </p:cNvPr>
            <p:cNvSpPr/>
            <p:nvPr/>
          </p:nvSpPr>
          <p:spPr>
            <a:xfrm>
              <a:off x="2031999" y="1755172"/>
              <a:ext cx="8582411" cy="177131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endPara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A61B2357-8EA2-4147-A500-F4CA0EA22AC1}"/>
                </a:ext>
              </a:extLst>
            </p:cNvPr>
            <p:cNvSpPr/>
            <p:nvPr/>
          </p:nvSpPr>
          <p:spPr>
            <a:xfrm>
              <a:off x="2031997" y="3170921"/>
              <a:ext cx="8578421" cy="357447"/>
            </a:xfrm>
            <a:prstGeom prst="rect">
              <a:avLst/>
            </a:prstGeom>
            <a:solidFill>
              <a:srgbClr val="F19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" name="Obdélník 8">
            <a:extLst>
              <a:ext uri="{FF2B5EF4-FFF2-40B4-BE49-F238E27FC236}">
                <a16:creationId xmlns:a16="http://schemas.microsoft.com/office/drawing/2014/main" id="{258566FA-F29D-4A50-A091-AAC100335324}"/>
              </a:ext>
            </a:extLst>
          </p:cNvPr>
          <p:cNvSpPr/>
          <p:nvPr/>
        </p:nvSpPr>
        <p:spPr>
          <a:xfrm>
            <a:off x="3959759" y="3564382"/>
            <a:ext cx="2236599" cy="128438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SW STAVEBNÍCH</a:t>
            </a:r>
            <a:br>
              <a:rPr lang="cs-CZ" sz="20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ÚŘADŮ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stávající</a:t>
            </a:r>
            <a:endParaRPr lang="cs-CZ" sz="1050" dirty="0">
              <a:solidFill>
                <a:schemeClr val="bg2">
                  <a:lumMod val="2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42C96335-2012-4703-9CE9-6E9F3D16B852}"/>
              </a:ext>
            </a:extLst>
          </p:cNvPr>
          <p:cNvSpPr txBox="1"/>
          <p:nvPr/>
        </p:nvSpPr>
        <p:spPr>
          <a:xfrm>
            <a:off x="1744735" y="76271"/>
            <a:ext cx="91116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DIGITALIZACE STAVEBNÍHO ŘÍZENÍ</a:t>
            </a: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28C9FD2E-C0AF-2943-A87C-0B808C223D47}"/>
              </a:ext>
            </a:extLst>
          </p:cNvPr>
          <p:cNvSpPr/>
          <p:nvPr/>
        </p:nvSpPr>
        <p:spPr>
          <a:xfrm>
            <a:off x="9765861" y="141309"/>
            <a:ext cx="848547" cy="2694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cs-CZ" sz="9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KONCEPT</a:t>
            </a:r>
            <a:endParaRPr lang="cs-C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80C70712-5064-4754-A971-0770A08EE300}"/>
              </a:ext>
            </a:extLst>
          </p:cNvPr>
          <p:cNvSpPr/>
          <p:nvPr/>
        </p:nvSpPr>
        <p:spPr>
          <a:xfrm>
            <a:off x="4910515" y="3098918"/>
            <a:ext cx="2765368" cy="298800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  <a:effectLst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Napojení na další systémy</a:t>
            </a:r>
          </a:p>
        </p:txBody>
      </p:sp>
      <p:sp>
        <p:nvSpPr>
          <p:cNvPr id="44" name="Obdélník 43">
            <a:extLst>
              <a:ext uri="{FF2B5EF4-FFF2-40B4-BE49-F238E27FC236}">
                <a16:creationId xmlns:a16="http://schemas.microsoft.com/office/drawing/2014/main" id="{19D3733A-08E8-4086-8E9E-CFAC545C7E28}"/>
              </a:ext>
            </a:extLst>
          </p:cNvPr>
          <p:cNvSpPr/>
          <p:nvPr/>
        </p:nvSpPr>
        <p:spPr>
          <a:xfrm>
            <a:off x="4858873" y="2091552"/>
            <a:ext cx="2765368" cy="453028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  <a:effectLst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PORTÁL STAVEBNÍKA</a:t>
            </a:r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777425EA-F7A4-4455-B947-92EE12904851}"/>
              </a:ext>
            </a:extLst>
          </p:cNvPr>
          <p:cNvSpPr/>
          <p:nvPr/>
        </p:nvSpPr>
        <p:spPr>
          <a:xfrm>
            <a:off x="2031997" y="1667980"/>
            <a:ext cx="8578421" cy="299580"/>
          </a:xfrm>
          <a:prstGeom prst="rect">
            <a:avLst/>
          </a:prstGeom>
          <a:solidFill>
            <a:srgbClr val="EC7728"/>
          </a:solidFill>
          <a:ln/>
          <a:effectLst>
            <a:outerShdw blurRad="381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1400" cap="all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Integrační platforma digitalizace stav. řízení</a:t>
            </a:r>
          </a:p>
        </p:txBody>
      </p:sp>
      <p:pic>
        <p:nvPicPr>
          <p:cNvPr id="43" name="Obrázek 42">
            <a:extLst>
              <a:ext uri="{FF2B5EF4-FFF2-40B4-BE49-F238E27FC236}">
                <a16:creationId xmlns:a16="http://schemas.microsoft.com/office/drawing/2014/main" id="{86DA4C16-BFFD-014C-BD7D-0645B38EEB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065" y="2639145"/>
            <a:ext cx="1018983" cy="299581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80DA71E6-BA77-445A-AC76-4374EC5610C0}"/>
              </a:ext>
            </a:extLst>
          </p:cNvPr>
          <p:cNvGrpSpPr/>
          <p:nvPr/>
        </p:nvGrpSpPr>
        <p:grpSpPr>
          <a:xfrm>
            <a:off x="8711114" y="3579909"/>
            <a:ext cx="713037" cy="1472075"/>
            <a:chOff x="8624669" y="3563133"/>
            <a:chExt cx="713037" cy="1472075"/>
          </a:xfrm>
        </p:grpSpPr>
        <p:sp>
          <p:nvSpPr>
            <p:cNvPr id="50" name="Šipka: doleva a nahoru 49">
              <a:extLst>
                <a:ext uri="{FF2B5EF4-FFF2-40B4-BE49-F238E27FC236}">
                  <a16:creationId xmlns:a16="http://schemas.microsoft.com/office/drawing/2014/main" id="{B395026B-9264-41A2-ACD2-1775F5CB7F7E}"/>
                </a:ext>
              </a:extLst>
            </p:cNvPr>
            <p:cNvSpPr/>
            <p:nvPr/>
          </p:nvSpPr>
          <p:spPr>
            <a:xfrm>
              <a:off x="8624669" y="3563133"/>
              <a:ext cx="713037" cy="911290"/>
            </a:xfrm>
            <a:prstGeom prst="leftUpArrow">
              <a:avLst/>
            </a:prstGeom>
            <a:solidFill>
              <a:srgbClr val="97B7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Šipka: doleva a nahoru 50">
              <a:extLst>
                <a:ext uri="{FF2B5EF4-FFF2-40B4-BE49-F238E27FC236}">
                  <a16:creationId xmlns:a16="http://schemas.microsoft.com/office/drawing/2014/main" id="{0CE3B099-3D5C-4F52-9702-DBC4D66C7254}"/>
                </a:ext>
              </a:extLst>
            </p:cNvPr>
            <p:cNvSpPr/>
            <p:nvPr/>
          </p:nvSpPr>
          <p:spPr>
            <a:xfrm rot="10800000" flipH="1">
              <a:off x="8624669" y="4106099"/>
              <a:ext cx="713037" cy="929109"/>
            </a:xfrm>
            <a:prstGeom prst="leftUpArrow">
              <a:avLst>
                <a:gd name="adj1" fmla="val 25000"/>
                <a:gd name="adj2" fmla="val 25280"/>
                <a:gd name="adj3" fmla="val 25000"/>
              </a:avLst>
            </a:prstGeom>
            <a:solidFill>
              <a:srgbClr val="97B7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3" name="Obdélník 52">
            <a:extLst>
              <a:ext uri="{FF2B5EF4-FFF2-40B4-BE49-F238E27FC236}">
                <a16:creationId xmlns:a16="http://schemas.microsoft.com/office/drawing/2014/main" id="{5F16E06C-18BC-4E23-9010-FCC956719495}"/>
              </a:ext>
            </a:extLst>
          </p:cNvPr>
          <p:cNvSpPr/>
          <p:nvPr/>
        </p:nvSpPr>
        <p:spPr>
          <a:xfrm>
            <a:off x="2292102" y="3099796"/>
            <a:ext cx="2498209" cy="299580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  <a:effectLst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Podatelna - vyjádření vlastníků TI</a:t>
            </a:r>
          </a:p>
        </p:txBody>
      </p:sp>
      <p:sp>
        <p:nvSpPr>
          <p:cNvPr id="54" name="Obdélník 53">
            <a:extLst>
              <a:ext uri="{FF2B5EF4-FFF2-40B4-BE49-F238E27FC236}">
                <a16:creationId xmlns:a16="http://schemas.microsoft.com/office/drawing/2014/main" id="{82228841-2889-4697-B563-885399BEAC47}"/>
              </a:ext>
            </a:extLst>
          </p:cNvPr>
          <p:cNvSpPr/>
          <p:nvPr/>
        </p:nvSpPr>
        <p:spPr>
          <a:xfrm>
            <a:off x="7832035" y="3095223"/>
            <a:ext cx="2498209" cy="298800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  <a:effectLst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 Identifikačního čísla stavby</a:t>
            </a:r>
          </a:p>
        </p:txBody>
      </p:sp>
      <p:graphicFrame>
        <p:nvGraphicFramePr>
          <p:cNvPr id="29" name="Tabulka 28">
            <a:extLst>
              <a:ext uri="{FF2B5EF4-FFF2-40B4-BE49-F238E27FC236}">
                <a16:creationId xmlns:a16="http://schemas.microsoft.com/office/drawing/2014/main" id="{F4666D43-1809-4347-9049-86A557802B05}"/>
              </a:ext>
            </a:extLst>
          </p:cNvPr>
          <p:cNvGraphicFramePr>
            <a:graphicFrameLocks noGrp="1"/>
          </p:cNvGraphicFramePr>
          <p:nvPr/>
        </p:nvGraphicFramePr>
        <p:xfrm>
          <a:off x="2348321" y="2024348"/>
          <a:ext cx="2038830" cy="9585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038830">
                  <a:extLst>
                    <a:ext uri="{9D8B030D-6E8A-4147-A177-3AD203B41FA5}">
                      <a16:colId xmlns:a16="http://schemas.microsoft.com/office/drawing/2014/main" val="737887430"/>
                    </a:ext>
                  </a:extLst>
                </a:gridCol>
              </a:tblGrid>
              <a:tr h="191131">
                <a:tc>
                  <a:txBody>
                    <a:bodyPr/>
                    <a:lstStyle/>
                    <a:p>
                      <a:pPr algn="ctr"/>
                      <a:r>
                        <a:rPr lang="cs-CZ" sz="1100" b="0" dirty="0"/>
                        <a:t>Veřejná část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0851208"/>
                  </a:ext>
                </a:extLst>
              </a:tr>
              <a:tr h="191131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Všeobecné informace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97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825738"/>
                  </a:ext>
                </a:extLst>
              </a:tr>
              <a:tr h="191131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Metodiky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97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709579"/>
                  </a:ext>
                </a:extLst>
              </a:tr>
              <a:tr h="191131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Životní situace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97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652406"/>
                  </a:ext>
                </a:extLst>
              </a:tr>
            </a:tbl>
          </a:graphicData>
        </a:graphic>
      </p:graphicFrame>
      <p:graphicFrame>
        <p:nvGraphicFramePr>
          <p:cNvPr id="55" name="Tabulka 54">
            <a:extLst>
              <a:ext uri="{FF2B5EF4-FFF2-40B4-BE49-F238E27FC236}">
                <a16:creationId xmlns:a16="http://schemas.microsoft.com/office/drawing/2014/main" id="{44D3ABFE-AEAF-40F4-AAD2-ED9BDB269AC4}"/>
              </a:ext>
            </a:extLst>
          </p:cNvPr>
          <p:cNvGraphicFramePr>
            <a:graphicFrameLocks noGrp="1"/>
          </p:cNvGraphicFramePr>
          <p:nvPr/>
        </p:nvGraphicFramePr>
        <p:xfrm>
          <a:off x="8233279" y="2024086"/>
          <a:ext cx="2038830" cy="9585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038830">
                  <a:extLst>
                    <a:ext uri="{9D8B030D-6E8A-4147-A177-3AD203B41FA5}">
                      <a16:colId xmlns:a16="http://schemas.microsoft.com/office/drawing/2014/main" val="737887430"/>
                    </a:ext>
                  </a:extLst>
                </a:gridCol>
              </a:tblGrid>
              <a:tr h="191131">
                <a:tc>
                  <a:txBody>
                    <a:bodyPr/>
                    <a:lstStyle/>
                    <a:p>
                      <a:pPr algn="ctr"/>
                      <a:r>
                        <a:rPr lang="cs-CZ" sz="1100" b="0" dirty="0"/>
                        <a:t>Neveřejná část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0851208"/>
                  </a:ext>
                </a:extLst>
              </a:tr>
              <a:tr h="191131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err="1"/>
                        <a:t>Interakt</a:t>
                      </a:r>
                      <a:r>
                        <a:rPr lang="cs-CZ" sz="1100" dirty="0"/>
                        <a:t>. formuláře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97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825738"/>
                  </a:ext>
                </a:extLst>
              </a:tr>
              <a:tr h="191131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Notifikace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97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709579"/>
                  </a:ext>
                </a:extLst>
              </a:tr>
              <a:tr h="191131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Kalendář průběhu řízení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97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652406"/>
                  </a:ext>
                </a:extLst>
              </a:tr>
            </a:tbl>
          </a:graphicData>
        </a:graphic>
      </p:graphicFrame>
      <p:sp>
        <p:nvSpPr>
          <p:cNvPr id="66" name="Obdélník 65">
            <a:extLst>
              <a:ext uri="{FF2B5EF4-FFF2-40B4-BE49-F238E27FC236}">
                <a16:creationId xmlns:a16="http://schemas.microsoft.com/office/drawing/2014/main" id="{12433496-8951-43A8-A18B-003466C04475}"/>
              </a:ext>
            </a:extLst>
          </p:cNvPr>
          <p:cNvSpPr/>
          <p:nvPr/>
        </p:nvSpPr>
        <p:spPr>
          <a:xfrm>
            <a:off x="1744735" y="5238261"/>
            <a:ext cx="9124463" cy="152813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67" name="Obdélník 66">
            <a:extLst>
              <a:ext uri="{FF2B5EF4-FFF2-40B4-BE49-F238E27FC236}">
                <a16:creationId xmlns:a16="http://schemas.microsoft.com/office/drawing/2014/main" id="{E0A4E928-597B-4F67-A239-80E80FB4944A}"/>
              </a:ext>
            </a:extLst>
          </p:cNvPr>
          <p:cNvSpPr/>
          <p:nvPr/>
        </p:nvSpPr>
        <p:spPr>
          <a:xfrm>
            <a:off x="1982877" y="5315700"/>
            <a:ext cx="1967854" cy="93613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INF.SYSTÉM EVIDENCE ÚZEMNÍCH A STAVEBNÍCH ŘÍZENÍ A JINÝCH POSTUPŮ </a:t>
            </a:r>
          </a:p>
          <a:p>
            <a:pPr algn="ctr">
              <a:spcAft>
                <a:spcPts val="0"/>
              </a:spcAft>
            </a:pPr>
            <a:r>
              <a: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Evidence úkonů, postupů, rozhodnutí, opatření, vyjádření</a:t>
            </a:r>
            <a:endParaRPr lang="cs-CZ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Obdélník 67">
            <a:extLst>
              <a:ext uri="{FF2B5EF4-FFF2-40B4-BE49-F238E27FC236}">
                <a16:creationId xmlns:a16="http://schemas.microsoft.com/office/drawing/2014/main" id="{CC8DE30B-6811-44D3-BDC1-0C3C7224E744}"/>
              </a:ext>
            </a:extLst>
          </p:cNvPr>
          <p:cNvSpPr/>
          <p:nvPr/>
        </p:nvSpPr>
        <p:spPr>
          <a:xfrm>
            <a:off x="4110183" y="5315700"/>
            <a:ext cx="2105890" cy="93613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cs-CZ" sz="1100" dirty="0">
                <a:ea typeface="Calibri" panose="020F0502020204030204" pitchFamily="34" charset="0"/>
                <a:cs typeface="Times New Roman" panose="02020603050405020304" pitchFamily="18" charset="0"/>
              </a:rPr>
              <a:t>INF. SYSTÉM </a:t>
            </a:r>
            <a:br>
              <a:rPr lang="cs-CZ" sz="1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050" dirty="0">
                <a:ea typeface="Calibri" panose="020F0502020204030204" pitchFamily="34" charset="0"/>
                <a:cs typeface="Times New Roman" panose="02020603050405020304" pitchFamily="18" charset="0"/>
              </a:rPr>
              <a:t>EVIDENCE ELEKTRONICKÝCH DOKUMENTACÍ</a:t>
            </a:r>
            <a:endParaRPr lang="cs-C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100" dirty="0">
                <a:ea typeface="Calibri" panose="020F0502020204030204" pitchFamily="34" charset="0"/>
                <a:cs typeface="Times New Roman" panose="02020603050405020304" pitchFamily="18" charset="0"/>
              </a:rPr>
              <a:t>Projektové dokumentace, </a:t>
            </a:r>
            <a:r>
              <a: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volitelně i DWG,  BIM…</a:t>
            </a:r>
          </a:p>
        </p:txBody>
      </p:sp>
      <p:sp>
        <p:nvSpPr>
          <p:cNvPr id="69" name="Obdélník 68">
            <a:extLst>
              <a:ext uri="{FF2B5EF4-FFF2-40B4-BE49-F238E27FC236}">
                <a16:creationId xmlns:a16="http://schemas.microsoft.com/office/drawing/2014/main" id="{D9651B80-02D7-4258-B0F8-8F3B4C191AAF}"/>
              </a:ext>
            </a:extLst>
          </p:cNvPr>
          <p:cNvSpPr/>
          <p:nvPr/>
        </p:nvSpPr>
        <p:spPr>
          <a:xfrm>
            <a:off x="8583518" y="5315700"/>
            <a:ext cx="2026900" cy="5939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DIGITÁLNÍ MAPA VEŘ. SPRÁVY</a:t>
            </a:r>
            <a:br>
              <a: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0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(komunikace, sítě a vybrané objekty)</a:t>
            </a:r>
            <a:endParaRPr lang="cs-C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Obdélník 69">
            <a:extLst>
              <a:ext uri="{FF2B5EF4-FFF2-40B4-BE49-F238E27FC236}">
                <a16:creationId xmlns:a16="http://schemas.microsoft.com/office/drawing/2014/main" id="{A244B6C4-427D-4706-A442-C926D96D9ECD}"/>
              </a:ext>
            </a:extLst>
          </p:cNvPr>
          <p:cNvSpPr/>
          <p:nvPr/>
        </p:nvSpPr>
        <p:spPr>
          <a:xfrm>
            <a:off x="6383034" y="5315700"/>
            <a:ext cx="2033521" cy="93613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1100" dirty="0">
                <a:ea typeface="Calibri" panose="020F0502020204030204" pitchFamily="34" charset="0"/>
                <a:cs typeface="Times New Roman" panose="02020603050405020304" pitchFamily="18" charset="0"/>
              </a:rPr>
              <a:t>NÁRODNÍ GEOPORTÁL ÚZEMNÍHO </a:t>
            </a:r>
            <a:r>
              <a:rPr lang="cs-CZ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PLÁNOVÁNÍ</a:t>
            </a:r>
            <a:endParaRPr lang="cs-CZ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Inf</a:t>
            </a:r>
            <a:r>
              <a:rPr lang="cs-CZ" sz="1100" dirty="0">
                <a:ea typeface="Calibri" panose="020F0502020204030204" pitchFamily="34" charset="0"/>
                <a:cs typeface="Times New Roman" panose="02020603050405020304" pitchFamily="18" charset="0"/>
              </a:rPr>
              <a:t>. systém pro územní plánování a správu ÚP</a:t>
            </a:r>
            <a:endParaRPr lang="cs-C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Obdélník 70">
            <a:extLst>
              <a:ext uri="{FF2B5EF4-FFF2-40B4-BE49-F238E27FC236}">
                <a16:creationId xmlns:a16="http://schemas.microsoft.com/office/drawing/2014/main" id="{CB6D3EC7-7743-7544-B2A6-5F964E4AD906}"/>
              </a:ext>
            </a:extLst>
          </p:cNvPr>
          <p:cNvSpPr/>
          <p:nvPr/>
        </p:nvSpPr>
        <p:spPr>
          <a:xfrm>
            <a:off x="1735246" y="6379155"/>
            <a:ext cx="9124463" cy="4173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74" name="Obdélník 73">
            <a:extLst>
              <a:ext uri="{FF2B5EF4-FFF2-40B4-BE49-F238E27FC236}">
                <a16:creationId xmlns:a16="http://schemas.microsoft.com/office/drawing/2014/main" id="{BCD3DC94-328A-AC4F-AA37-F59486F21CC2}"/>
              </a:ext>
            </a:extLst>
          </p:cNvPr>
          <p:cNvSpPr/>
          <p:nvPr/>
        </p:nvSpPr>
        <p:spPr>
          <a:xfrm>
            <a:off x="6385060" y="6441087"/>
            <a:ext cx="1974051" cy="239888"/>
          </a:xfrm>
          <a:prstGeom prst="rect">
            <a:avLst/>
          </a:prstGeom>
          <a:gradFill>
            <a:gsLst>
              <a:gs pos="0">
                <a:schemeClr val="accent6">
                  <a:satMod val="103000"/>
                  <a:tint val="94000"/>
                  <a:lumMod val="95000"/>
                  <a:lumOff val="5000"/>
                  <a:alpha val="68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1100" dirty="0">
                <a:ea typeface="Calibri" panose="020F0502020204030204" pitchFamily="34" charset="0"/>
                <a:cs typeface="Times New Roman" panose="02020603050405020304" pitchFamily="18" charset="0"/>
              </a:rPr>
              <a:t>KRAJSKÉ GEOPORTÁLY</a:t>
            </a:r>
          </a:p>
        </p:txBody>
      </p:sp>
      <p:sp>
        <p:nvSpPr>
          <p:cNvPr id="72" name="Obdélník 71">
            <a:extLst>
              <a:ext uri="{FF2B5EF4-FFF2-40B4-BE49-F238E27FC236}">
                <a16:creationId xmlns:a16="http://schemas.microsoft.com/office/drawing/2014/main" id="{27B0FB35-78D7-F943-81A1-6C36D3E0A6F9}"/>
              </a:ext>
            </a:extLst>
          </p:cNvPr>
          <p:cNvSpPr/>
          <p:nvPr/>
        </p:nvSpPr>
        <p:spPr>
          <a:xfrm>
            <a:off x="1982877" y="6437258"/>
            <a:ext cx="3582234" cy="214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dirty="0">
                <a:solidFill>
                  <a:schemeClr val="tx2">
                    <a:lumMod val="75000"/>
                  </a:schemeClr>
                </a:solidFill>
              </a:rPr>
              <a:t>Komplementární informační systémy VS</a:t>
            </a:r>
          </a:p>
        </p:txBody>
      </p:sp>
      <p:sp>
        <p:nvSpPr>
          <p:cNvPr id="56" name="Obdélník 55">
            <a:extLst>
              <a:ext uri="{FF2B5EF4-FFF2-40B4-BE49-F238E27FC236}">
                <a16:creationId xmlns:a16="http://schemas.microsoft.com/office/drawing/2014/main" id="{998EE677-19AA-2B4C-943D-03F816EE515F}"/>
              </a:ext>
            </a:extLst>
          </p:cNvPr>
          <p:cNvSpPr/>
          <p:nvPr/>
        </p:nvSpPr>
        <p:spPr>
          <a:xfrm>
            <a:off x="8110745" y="6427782"/>
            <a:ext cx="1974051" cy="225485"/>
          </a:xfrm>
          <a:prstGeom prst="rect">
            <a:avLst/>
          </a:prstGeom>
          <a:gradFill>
            <a:gsLst>
              <a:gs pos="0">
                <a:schemeClr val="accent6">
                  <a:satMod val="103000"/>
                  <a:tint val="94000"/>
                  <a:lumMod val="95000"/>
                  <a:lumOff val="5000"/>
                  <a:alpha val="68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endParaRPr lang="cs-C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Obdélník 76">
            <a:extLst>
              <a:ext uri="{FF2B5EF4-FFF2-40B4-BE49-F238E27FC236}">
                <a16:creationId xmlns:a16="http://schemas.microsoft.com/office/drawing/2014/main" id="{F47A2E9F-09DB-8343-B753-D643FC6DE22C}"/>
              </a:ext>
            </a:extLst>
          </p:cNvPr>
          <p:cNvSpPr/>
          <p:nvPr/>
        </p:nvSpPr>
        <p:spPr>
          <a:xfrm>
            <a:off x="8714254" y="6394102"/>
            <a:ext cx="1878127" cy="2398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IS MAPOVÁNÍ VRI</a:t>
            </a:r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15538797-7BC6-D041-BDAA-674E3B576E43}"/>
              </a:ext>
            </a:extLst>
          </p:cNvPr>
          <p:cNvSpPr/>
          <p:nvPr/>
        </p:nvSpPr>
        <p:spPr>
          <a:xfrm>
            <a:off x="8583517" y="5961548"/>
            <a:ext cx="2026900" cy="29028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1100" dirty="0">
                <a:ea typeface="Calibri" panose="020F0502020204030204" pitchFamily="34" charset="0"/>
                <a:cs typeface="Times New Roman" panose="02020603050405020304" pitchFamily="18" charset="0"/>
              </a:rPr>
              <a:t>DIGITÁLNÍ TECHNICKÉ MAPY</a:t>
            </a:r>
            <a:endParaRPr lang="cs-C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9B6B5D5C-2E9B-A846-977F-E8A4AD63BE59}"/>
              </a:ext>
            </a:extLst>
          </p:cNvPr>
          <p:cNvSpPr/>
          <p:nvPr/>
        </p:nvSpPr>
        <p:spPr>
          <a:xfrm>
            <a:off x="6369324" y="3557462"/>
            <a:ext cx="2263816" cy="130310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SW STAVEBNÍCH</a:t>
            </a:r>
            <a:br>
              <a:rPr lang="cs-CZ" sz="20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ÚŘADŮ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nový</a:t>
            </a:r>
            <a:endParaRPr lang="cs-CZ" sz="1050" dirty="0">
              <a:solidFill>
                <a:schemeClr val="bg2">
                  <a:lumMod val="2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A1F8F7A-54D4-4B18-AA4E-9FD3EF4166D5}"/>
              </a:ext>
            </a:extLst>
          </p:cNvPr>
          <p:cNvSpPr/>
          <p:nvPr/>
        </p:nvSpPr>
        <p:spPr>
          <a:xfrm>
            <a:off x="4015882" y="4781947"/>
            <a:ext cx="4715522" cy="31415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Technické vybavení stavebních úřadů</a:t>
            </a:r>
          </a:p>
        </p:txBody>
      </p: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8A139DCB-DF71-4107-B31A-FDEEEB0913DE}"/>
              </a:ext>
            </a:extLst>
          </p:cNvPr>
          <p:cNvGrpSpPr/>
          <p:nvPr/>
        </p:nvGrpSpPr>
        <p:grpSpPr>
          <a:xfrm>
            <a:off x="2031999" y="635672"/>
            <a:ext cx="8582410" cy="914046"/>
            <a:chOff x="2031999" y="373727"/>
            <a:chExt cx="8432799" cy="1059180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5F8D3DFB-F458-4F54-BCCE-63A2EA42AF86}"/>
                </a:ext>
              </a:extLst>
            </p:cNvPr>
            <p:cNvSpPr/>
            <p:nvPr/>
          </p:nvSpPr>
          <p:spPr>
            <a:xfrm>
              <a:off x="2031999" y="373727"/>
              <a:ext cx="8432799" cy="1059180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EC69251F-0D08-4F02-8A4F-322B14FC4A2C}"/>
                </a:ext>
              </a:extLst>
            </p:cNvPr>
            <p:cNvSpPr/>
            <p:nvPr/>
          </p:nvSpPr>
          <p:spPr>
            <a:xfrm>
              <a:off x="2252087" y="520873"/>
              <a:ext cx="7907911" cy="36032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cs-CZ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PORTÁL OBČANA</a:t>
              </a: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C236B26A-D45D-490A-B74E-F411055F584A}"/>
                </a:ext>
              </a:extLst>
            </p:cNvPr>
            <p:cNvSpPr/>
            <p:nvPr/>
          </p:nvSpPr>
          <p:spPr>
            <a:xfrm>
              <a:off x="2258441" y="971553"/>
              <a:ext cx="1548000" cy="28956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NIA</a:t>
              </a: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1C319383-6F31-494F-A93C-C9EC07A0C32A}"/>
                </a:ext>
              </a:extLst>
            </p:cNvPr>
            <p:cNvSpPr/>
            <p:nvPr/>
          </p:nvSpPr>
          <p:spPr>
            <a:xfrm>
              <a:off x="8590605" y="979430"/>
              <a:ext cx="1548000" cy="28956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ISDS</a:t>
              </a:r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66DA0232-1595-44BC-93AB-C02E3AD840E5}"/>
                </a:ext>
              </a:extLst>
            </p:cNvPr>
            <p:cNvSpPr/>
            <p:nvPr/>
          </p:nvSpPr>
          <p:spPr>
            <a:xfrm>
              <a:off x="6554476" y="971072"/>
              <a:ext cx="1548000" cy="28956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ISKN</a:t>
              </a:r>
            </a:p>
          </p:txBody>
        </p:sp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5F4F4372-BB91-4E6A-868E-3435A77C677B}"/>
                </a:ext>
              </a:extLst>
            </p:cNvPr>
            <p:cNvSpPr/>
            <p:nvPr/>
          </p:nvSpPr>
          <p:spPr>
            <a:xfrm>
              <a:off x="4340088" y="970732"/>
              <a:ext cx="1548000" cy="28956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ISZR</a:t>
              </a:r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4E58C09C-FF3A-4765-9B7C-49F1D46A133C}"/>
                </a:ext>
              </a:extLst>
            </p:cNvPr>
            <p:cNvSpPr/>
            <p:nvPr/>
          </p:nvSpPr>
          <p:spPr>
            <a:xfrm rot="16200000">
              <a:off x="9896544" y="705743"/>
              <a:ext cx="863923" cy="26474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dirty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Existující ISVS</a:t>
              </a:r>
              <a:endPara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7" name="Obrázek 56" descr="mmr_cr_rgb.emf">
            <a:extLst>
              <a:ext uri="{FF2B5EF4-FFF2-40B4-BE49-F238E27FC236}">
                <a16:creationId xmlns:a16="http://schemas.microsoft.com/office/drawing/2014/main" id="{214BC8FF-BE82-4188-BBD4-1723656635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46" y="332478"/>
            <a:ext cx="1228637" cy="269438"/>
          </a:xfrm>
          <a:prstGeom prst="rect">
            <a:avLst/>
          </a:prstGeom>
        </p:spPr>
      </p:pic>
      <p:grpSp>
        <p:nvGrpSpPr>
          <p:cNvPr id="60" name="Skupina 59">
            <a:extLst>
              <a:ext uri="{FF2B5EF4-FFF2-40B4-BE49-F238E27FC236}">
                <a16:creationId xmlns:a16="http://schemas.microsoft.com/office/drawing/2014/main" id="{BDC0F916-AA6D-4BEF-99C1-7E07D89CB89D}"/>
              </a:ext>
            </a:extLst>
          </p:cNvPr>
          <p:cNvGrpSpPr/>
          <p:nvPr/>
        </p:nvGrpSpPr>
        <p:grpSpPr>
          <a:xfrm rot="10800000">
            <a:off x="3141301" y="3564382"/>
            <a:ext cx="713037" cy="1472075"/>
            <a:chOff x="8624669" y="3563133"/>
            <a:chExt cx="713037" cy="1472075"/>
          </a:xfrm>
        </p:grpSpPr>
        <p:sp>
          <p:nvSpPr>
            <p:cNvPr id="61" name="Šipka: doleva a nahoru 60">
              <a:extLst>
                <a:ext uri="{FF2B5EF4-FFF2-40B4-BE49-F238E27FC236}">
                  <a16:creationId xmlns:a16="http://schemas.microsoft.com/office/drawing/2014/main" id="{7243CFDF-6734-463D-ACD9-9FA823132C82}"/>
                </a:ext>
              </a:extLst>
            </p:cNvPr>
            <p:cNvSpPr/>
            <p:nvPr/>
          </p:nvSpPr>
          <p:spPr>
            <a:xfrm>
              <a:off x="8624669" y="3563133"/>
              <a:ext cx="713037" cy="911290"/>
            </a:xfrm>
            <a:prstGeom prst="leftUpArrow">
              <a:avLst/>
            </a:prstGeom>
            <a:solidFill>
              <a:srgbClr val="97B7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" name="Šipka: doleva a nahoru 61">
              <a:extLst>
                <a:ext uri="{FF2B5EF4-FFF2-40B4-BE49-F238E27FC236}">
                  <a16:creationId xmlns:a16="http://schemas.microsoft.com/office/drawing/2014/main" id="{D30193E0-0101-4110-B4C6-365CB8D74FDE}"/>
                </a:ext>
              </a:extLst>
            </p:cNvPr>
            <p:cNvSpPr/>
            <p:nvPr/>
          </p:nvSpPr>
          <p:spPr>
            <a:xfrm rot="10800000" flipH="1">
              <a:off x="8624669" y="4106099"/>
              <a:ext cx="713037" cy="929109"/>
            </a:xfrm>
            <a:prstGeom prst="leftUpArrow">
              <a:avLst>
                <a:gd name="adj1" fmla="val 25000"/>
                <a:gd name="adj2" fmla="val 25280"/>
                <a:gd name="adj3" fmla="val 25000"/>
              </a:avLst>
            </a:prstGeom>
            <a:solidFill>
              <a:srgbClr val="97B7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0B9E0944-8506-4F00-852A-46A171F880B0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10036565" y="3235133"/>
            <a:ext cx="0" cy="125088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06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2C230B2E-CF5D-4EC3-8F8B-6D1AF7779F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673" y="0"/>
            <a:ext cx="6852327" cy="6858000"/>
          </a:xfrm>
          <a:prstGeom prst="rect">
            <a:avLst/>
          </a:prstGeom>
        </p:spPr>
      </p:pic>
      <p:pic>
        <p:nvPicPr>
          <p:cNvPr id="4" name="Obrázek 3" descr="mmr_cr_rgb.emf">
            <a:extLst>
              <a:ext uri="{FF2B5EF4-FFF2-40B4-BE49-F238E27FC236}">
                <a16:creationId xmlns:a16="http://schemas.microsoft.com/office/drawing/2014/main" id="{73EFFC5D-9588-456F-B532-E876CFD7F7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46" y="332478"/>
            <a:ext cx="2565000" cy="5625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C903F14-1120-41D4-942E-05B4333C5F55}"/>
              </a:ext>
            </a:extLst>
          </p:cNvPr>
          <p:cNvSpPr txBox="1"/>
          <p:nvPr/>
        </p:nvSpPr>
        <p:spPr>
          <a:xfrm>
            <a:off x="1396721" y="1366576"/>
            <a:ext cx="999811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3600" b="1" dirty="0">
                <a:solidFill>
                  <a:srgbClr val="000099"/>
                </a:solidFill>
              </a:rPr>
              <a:t>Digitalizace stavebního řízení a územního plánování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Digitalizace vytvoří </a:t>
            </a:r>
            <a:r>
              <a:rPr lang="cs-CZ" sz="2200" b="1" dirty="0"/>
              <a:t>ucelenou soustavu informačních systémů pro výkon stavebních agend</a:t>
            </a:r>
            <a:r>
              <a:rPr lang="cs-CZ" sz="2200" dirty="0"/>
              <a:t>, která umožní dostupnost (on-line) všech potřebných informací.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Občané už nebudou muset obcházet úřady, vše vyřídí </a:t>
            </a:r>
            <a:r>
              <a:rPr lang="cs-CZ" sz="2200" b="1" dirty="0"/>
              <a:t>z pohodlí domova, elektronicky.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b="1" dirty="0"/>
              <a:t>Žádost se bude podávat elektronicky </a:t>
            </a:r>
            <a:r>
              <a:rPr lang="cs-CZ" sz="2200" dirty="0"/>
              <a:t>včetně projektové dokumentace                (</a:t>
            </a:r>
            <a:r>
              <a:rPr lang="cs-CZ" sz="2200" dirty="0" err="1"/>
              <a:t>pdf</a:t>
            </a:r>
            <a:r>
              <a:rPr lang="cs-CZ" sz="2200" dirty="0"/>
              <a:t>, </a:t>
            </a:r>
            <a:r>
              <a:rPr lang="cs-CZ" sz="2200" dirty="0" err="1"/>
              <a:t>dwg</a:t>
            </a:r>
            <a:r>
              <a:rPr lang="cs-CZ" sz="2200" dirty="0"/>
              <a:t>, BIM, atd.).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Proces podání stavebníkovi usnadní </a:t>
            </a:r>
            <a:r>
              <a:rPr lang="cs-CZ" sz="2200" b="1" dirty="0"/>
              <a:t>interaktivní formuláře.</a:t>
            </a:r>
            <a:endParaRPr lang="cs-CZ" sz="2200" dirty="0"/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Elektronický spis </a:t>
            </a:r>
            <a:r>
              <a:rPr lang="cs-CZ" sz="2200" b="1" dirty="0"/>
              <a:t>zlepší kontrolu nakládání s dokumenty v průběhu celého řízení.</a:t>
            </a:r>
            <a:endParaRPr lang="cs-CZ" sz="2200" dirty="0"/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Digitalizace územního plánování přinese </a:t>
            </a:r>
            <a:r>
              <a:rPr lang="cs-CZ" sz="2200" b="1" dirty="0"/>
              <a:t>dostupnost informací o území </a:t>
            </a:r>
            <a:r>
              <a:rPr lang="cs-CZ" sz="2200" b="1" dirty="0" smtClean="0"/>
              <a:t>on-line</a:t>
            </a:r>
            <a:r>
              <a:rPr lang="cs-CZ" sz="2200" b="1" dirty="0"/>
              <a:t>.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Cílem digitalizace je </a:t>
            </a:r>
            <a:r>
              <a:rPr lang="cs-CZ" sz="2200" b="1" dirty="0"/>
              <a:t>zefektivnit procesy přípravy, umisťování a povolování staveb.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5356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2C230B2E-CF5D-4EC3-8F8B-6D1AF7779F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673" y="0"/>
            <a:ext cx="6852327" cy="6858000"/>
          </a:xfrm>
          <a:prstGeom prst="rect">
            <a:avLst/>
          </a:prstGeom>
        </p:spPr>
      </p:pic>
      <p:pic>
        <p:nvPicPr>
          <p:cNvPr id="4" name="Obrázek 3" descr="mmr_cr_rgb.emf">
            <a:extLst>
              <a:ext uri="{FF2B5EF4-FFF2-40B4-BE49-F238E27FC236}">
                <a16:creationId xmlns:a16="http://schemas.microsoft.com/office/drawing/2014/main" id="{73EFFC5D-9588-456F-B532-E876CFD7F7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46" y="332478"/>
            <a:ext cx="2565000" cy="5625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C903F14-1120-41D4-942E-05B4333C5F55}"/>
              </a:ext>
            </a:extLst>
          </p:cNvPr>
          <p:cNvSpPr txBox="1"/>
          <p:nvPr/>
        </p:nvSpPr>
        <p:spPr>
          <a:xfrm>
            <a:off x="1363268" y="1009737"/>
            <a:ext cx="99981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3600" b="1" dirty="0">
                <a:solidFill>
                  <a:srgbClr val="000099"/>
                </a:solidFill>
              </a:rPr>
              <a:t>Harmonogram</a:t>
            </a:r>
          </a:p>
          <a:p>
            <a:pPr>
              <a:buClr>
                <a:srgbClr val="002060"/>
              </a:buClr>
            </a:pPr>
            <a:endParaRPr lang="cs-CZ" sz="2400" dirty="0"/>
          </a:p>
        </p:txBody>
      </p:sp>
      <p:graphicFrame>
        <p:nvGraphicFramePr>
          <p:cNvPr id="2" name="Tabulka 4">
            <a:extLst>
              <a:ext uri="{FF2B5EF4-FFF2-40B4-BE49-F238E27FC236}">
                <a16:creationId xmlns:a16="http://schemas.microsoft.com/office/drawing/2014/main" id="{03DFF68A-E3D4-4B9A-B607-11E1BE30C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576953"/>
              </p:ext>
            </p:extLst>
          </p:nvPr>
        </p:nvGraphicFramePr>
        <p:xfrm>
          <a:off x="1485586" y="1594511"/>
          <a:ext cx="9875792" cy="467247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468948">
                  <a:extLst>
                    <a:ext uri="{9D8B030D-6E8A-4147-A177-3AD203B41FA5}">
                      <a16:colId xmlns:a16="http://schemas.microsoft.com/office/drawing/2014/main" val="2946741002"/>
                    </a:ext>
                  </a:extLst>
                </a:gridCol>
                <a:gridCol w="2468948">
                  <a:extLst>
                    <a:ext uri="{9D8B030D-6E8A-4147-A177-3AD203B41FA5}">
                      <a16:colId xmlns:a16="http://schemas.microsoft.com/office/drawing/2014/main" val="2042695550"/>
                    </a:ext>
                  </a:extLst>
                </a:gridCol>
                <a:gridCol w="2468948">
                  <a:extLst>
                    <a:ext uri="{9D8B030D-6E8A-4147-A177-3AD203B41FA5}">
                      <a16:colId xmlns:a16="http://schemas.microsoft.com/office/drawing/2014/main" val="175246928"/>
                    </a:ext>
                  </a:extLst>
                </a:gridCol>
                <a:gridCol w="2468948">
                  <a:extLst>
                    <a:ext uri="{9D8B030D-6E8A-4147-A177-3AD203B41FA5}">
                      <a16:colId xmlns:a16="http://schemas.microsoft.com/office/drawing/2014/main" val="1633175475"/>
                    </a:ext>
                  </a:extLst>
                </a:gridCol>
              </a:tblGrid>
              <a:tr h="778745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792969"/>
                  </a:ext>
                </a:extLst>
              </a:tr>
              <a:tr h="778745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198691"/>
                  </a:ext>
                </a:extLst>
              </a:tr>
              <a:tr h="778745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300563"/>
                  </a:ext>
                </a:extLst>
              </a:tr>
              <a:tr h="778745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7745523"/>
                  </a:ext>
                </a:extLst>
              </a:tr>
              <a:tr h="778745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144288"/>
                  </a:ext>
                </a:extLst>
              </a:tr>
              <a:tr h="778745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80709"/>
                  </a:ext>
                </a:extLst>
              </a:tr>
            </a:tbl>
          </a:graphicData>
        </a:graphic>
      </p:graphicFrame>
      <p:sp>
        <p:nvSpPr>
          <p:cNvPr id="6" name="Obdélník 5">
            <a:extLst>
              <a:ext uri="{FF2B5EF4-FFF2-40B4-BE49-F238E27FC236}">
                <a16:creationId xmlns:a16="http://schemas.microsoft.com/office/drawing/2014/main" id="{8BD67FAC-855E-47CF-BE93-3A12C18890E7}"/>
              </a:ext>
            </a:extLst>
          </p:cNvPr>
          <p:cNvSpPr/>
          <p:nvPr/>
        </p:nvSpPr>
        <p:spPr>
          <a:xfrm>
            <a:off x="1527718" y="2453267"/>
            <a:ext cx="3691053" cy="91162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Hromadná podatelna, </a:t>
            </a:r>
          </a:p>
          <a:p>
            <a:r>
              <a:rPr lang="cs-CZ" dirty="0">
                <a:solidFill>
                  <a:schemeClr val="tx1"/>
                </a:solidFill>
              </a:rPr>
              <a:t> Elektronické formuláře</a:t>
            </a:r>
          </a:p>
          <a:p>
            <a:r>
              <a:rPr lang="cs-CZ" dirty="0">
                <a:solidFill>
                  <a:schemeClr val="tx1"/>
                </a:solidFill>
              </a:rPr>
              <a:t>„Hlídací pes“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2A8BB31-1454-4E0B-8BA9-7582AAA2D408}"/>
              </a:ext>
            </a:extLst>
          </p:cNvPr>
          <p:cNvSpPr/>
          <p:nvPr/>
        </p:nvSpPr>
        <p:spPr>
          <a:xfrm>
            <a:off x="1527714" y="3604944"/>
            <a:ext cx="8619893" cy="173059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 Integrační platforma</a:t>
            </a:r>
          </a:p>
          <a:p>
            <a:r>
              <a:rPr lang="cs-CZ" dirty="0"/>
              <a:t> Portál stavebníka</a:t>
            </a:r>
          </a:p>
          <a:p>
            <a:r>
              <a:rPr lang="cs-CZ" dirty="0"/>
              <a:t> Evidence elektronických dokumentací</a:t>
            </a:r>
          </a:p>
          <a:p>
            <a:r>
              <a:rPr lang="cs-CZ" dirty="0"/>
              <a:t> Evidence stavebních postupů</a:t>
            </a:r>
          </a:p>
          <a:p>
            <a:r>
              <a:rPr lang="cs-CZ" dirty="0"/>
              <a:t> Národní </a:t>
            </a:r>
            <a:r>
              <a:rPr lang="cs-CZ" dirty="0" err="1"/>
              <a:t>geoportál</a:t>
            </a:r>
            <a:r>
              <a:rPr lang="cs-CZ" dirty="0"/>
              <a:t> územního plánování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1BC4216-E7E1-4A71-8873-FB07277009BB}"/>
              </a:ext>
            </a:extLst>
          </p:cNvPr>
          <p:cNvSpPr/>
          <p:nvPr/>
        </p:nvSpPr>
        <p:spPr>
          <a:xfrm>
            <a:off x="1527715" y="5536029"/>
            <a:ext cx="8619893" cy="62446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 Nový agendový informační systém </a:t>
            </a:r>
            <a:r>
              <a:rPr lang="cs-CZ" dirty="0" smtClean="0"/>
              <a:t>stavebního </a:t>
            </a:r>
            <a:r>
              <a:rPr lang="cs-CZ" dirty="0"/>
              <a:t>řízení </a:t>
            </a:r>
            <a:r>
              <a:rPr lang="cs-CZ" sz="1400" dirty="0"/>
              <a:t>(v případě schválení rekodifikace)</a:t>
            </a:r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AA23BDE-D1C6-4181-8A40-87BD6E61129F}"/>
              </a:ext>
            </a:extLst>
          </p:cNvPr>
          <p:cNvSpPr/>
          <p:nvPr/>
        </p:nvSpPr>
        <p:spPr>
          <a:xfrm>
            <a:off x="8965803" y="3714750"/>
            <a:ext cx="1170879" cy="234314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err="1"/>
              <a:t>Testování,školení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03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2C230B2E-CF5D-4EC3-8F8B-6D1AF7779F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673" y="0"/>
            <a:ext cx="6852327" cy="6858000"/>
          </a:xfrm>
          <a:prstGeom prst="rect">
            <a:avLst/>
          </a:prstGeom>
        </p:spPr>
      </p:pic>
      <p:pic>
        <p:nvPicPr>
          <p:cNvPr id="4" name="Obrázek 3" descr="mmr_cr_rgb.emf">
            <a:extLst>
              <a:ext uri="{FF2B5EF4-FFF2-40B4-BE49-F238E27FC236}">
                <a16:creationId xmlns:a16="http://schemas.microsoft.com/office/drawing/2014/main" id="{73EFFC5D-9588-456F-B532-E876CFD7F7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46" y="332478"/>
            <a:ext cx="2565000" cy="5625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C903F14-1120-41D4-942E-05B4333C5F55}"/>
              </a:ext>
            </a:extLst>
          </p:cNvPr>
          <p:cNvSpPr txBox="1"/>
          <p:nvPr/>
        </p:nvSpPr>
        <p:spPr>
          <a:xfrm>
            <a:off x="1363268" y="1009737"/>
            <a:ext cx="9998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800" b="1" dirty="0">
                <a:solidFill>
                  <a:srgbClr val="000099"/>
                </a:solidFill>
              </a:rPr>
              <a:t>Již od 1.7.2021 v pilotním provozu: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A1A05B6F-3612-4DF3-9E6C-9248E301FCA6}"/>
              </a:ext>
            </a:extLst>
          </p:cNvPr>
          <p:cNvGrpSpPr/>
          <p:nvPr/>
        </p:nvGrpSpPr>
        <p:grpSpPr>
          <a:xfrm>
            <a:off x="1408726" y="1654294"/>
            <a:ext cx="9373288" cy="4318012"/>
            <a:chOff x="1409356" y="1656068"/>
            <a:chExt cx="9373288" cy="4318012"/>
          </a:xfrm>
        </p:grpSpPr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4A7277D3-2CB0-41D0-9D85-D55C1C133D20}"/>
                </a:ext>
              </a:extLst>
            </p:cNvPr>
            <p:cNvSpPr/>
            <p:nvPr/>
          </p:nvSpPr>
          <p:spPr>
            <a:xfrm>
              <a:off x="7043842" y="3733961"/>
              <a:ext cx="3738802" cy="160613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2400" b="1" dirty="0">
                  <a:solidFill>
                    <a:schemeClr val="tx1"/>
                  </a:solidFill>
                </a:rPr>
                <a:t>Hlídací pes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>
                  <a:solidFill>
                    <a:schemeClr val="tx1"/>
                  </a:solidFill>
                </a:rPr>
                <a:t>automatické hlídání lhůt dle řízení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>
                  <a:solidFill>
                    <a:schemeClr val="tx1"/>
                  </a:solidFill>
                </a:rPr>
                <a:t>notifikace </a:t>
              </a:r>
              <a:r>
                <a:rPr lang="cs-CZ" dirty="0" smtClean="0">
                  <a:solidFill>
                    <a:schemeClr val="tx1"/>
                  </a:solidFill>
                </a:rPr>
                <a:t>o </a:t>
              </a:r>
              <a:r>
                <a:rPr lang="cs-CZ" dirty="0">
                  <a:solidFill>
                    <a:schemeClr val="tx1"/>
                  </a:solidFill>
                </a:rPr>
                <a:t>stavu řízení</a:t>
              </a:r>
            </a:p>
            <a:p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D5EA879F-83D6-484C-9DD6-75AE374B8527}"/>
                </a:ext>
              </a:extLst>
            </p:cNvPr>
            <p:cNvSpPr/>
            <p:nvPr/>
          </p:nvSpPr>
          <p:spPr>
            <a:xfrm>
              <a:off x="1848045" y="1656068"/>
              <a:ext cx="8173555" cy="197521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2400" b="1" dirty="0">
                  <a:solidFill>
                    <a:schemeClr val="tx1"/>
                  </a:solidFill>
                </a:rPr>
                <a:t>Hromadná podatelna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cs-CZ" dirty="0">
                  <a:solidFill>
                    <a:schemeClr val="tx1"/>
                  </a:solidFill>
                </a:rPr>
                <a:t>možnost elektronického zasílání žádostí o stanovisko vlastníkům technické infrastruktury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cs-CZ" dirty="0">
                  <a:solidFill>
                    <a:schemeClr val="tx1"/>
                  </a:solidFill>
                </a:rPr>
                <a:t>úspora času – odeslání více žádostí „na jedno kliknutí“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cs-CZ" dirty="0">
                  <a:solidFill>
                    <a:schemeClr val="tx1"/>
                  </a:solidFill>
                </a:rPr>
                <a:t>přehled vlastníků a správců (provozovatelů) infrastruktury, které je nutno </a:t>
              </a:r>
              <a:r>
                <a:rPr lang="cs-CZ" dirty="0" smtClean="0">
                  <a:solidFill>
                    <a:schemeClr val="tx1"/>
                  </a:solidFill>
                </a:rPr>
                <a:t>              o </a:t>
              </a:r>
              <a:r>
                <a:rPr lang="cs-CZ" dirty="0">
                  <a:solidFill>
                    <a:schemeClr val="tx1"/>
                  </a:solidFill>
                </a:rPr>
                <a:t>stanovisko požádat</a:t>
              </a:r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6F9A2F28-3150-46A4-B3A7-E1BA3E5A7CA5}"/>
                </a:ext>
              </a:extLst>
            </p:cNvPr>
            <p:cNvSpPr/>
            <p:nvPr/>
          </p:nvSpPr>
          <p:spPr>
            <a:xfrm>
              <a:off x="1409356" y="3733962"/>
              <a:ext cx="5527892" cy="22401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2400" b="1" dirty="0">
                  <a:solidFill>
                    <a:schemeClr val="tx1"/>
                  </a:solidFill>
                </a:rPr>
                <a:t>Inteligentní formuláře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>
                  <a:solidFill>
                    <a:schemeClr val="tx1"/>
                  </a:solidFill>
                </a:rPr>
                <a:t>možnost vyplnit a odeslat nejběžnější formuláře elektronicky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>
                  <a:solidFill>
                    <a:schemeClr val="tx1"/>
                  </a:solidFill>
                </a:rPr>
                <a:t>automatické </a:t>
              </a:r>
              <a:r>
                <a:rPr lang="cs-CZ" dirty="0" err="1">
                  <a:solidFill>
                    <a:schemeClr val="tx1"/>
                  </a:solidFill>
                </a:rPr>
                <a:t>předvyplňování</a:t>
              </a:r>
              <a:r>
                <a:rPr lang="cs-CZ" dirty="0">
                  <a:solidFill>
                    <a:schemeClr val="tx1"/>
                  </a:solidFill>
                </a:rPr>
                <a:t> údajů ze základních registrů apod.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>
                  <a:solidFill>
                    <a:schemeClr val="tx1"/>
                  </a:solidFill>
                </a:rPr>
                <a:t>základ elektronické komunikace stavebníka a úřadů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741232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C6D60A2-8817-48D8-80A6-9E349E5C07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56863"/>
            <a:ext cx="12083142" cy="5401137"/>
          </a:xfrm>
          <a:prstGeom prst="rect">
            <a:avLst/>
          </a:prstGeom>
        </p:spPr>
      </p:pic>
      <p:pic>
        <p:nvPicPr>
          <p:cNvPr id="6" name="Obrázek 5" descr="mmr_cr_rgb.emf">
            <a:extLst>
              <a:ext uri="{FF2B5EF4-FFF2-40B4-BE49-F238E27FC236}">
                <a16:creationId xmlns:a16="http://schemas.microsoft.com/office/drawing/2014/main" id="{437DD740-EA3A-47E8-A11D-4CC7D5AC13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46" y="332478"/>
            <a:ext cx="2565000" cy="562500"/>
          </a:xfrm>
          <a:prstGeom prst="rect">
            <a:avLst/>
          </a:prstGeom>
        </p:spPr>
      </p:pic>
      <p:sp>
        <p:nvSpPr>
          <p:cNvPr id="16" name="Nadpis 13">
            <a:extLst>
              <a:ext uri="{FF2B5EF4-FFF2-40B4-BE49-F238E27FC236}">
                <a16:creationId xmlns:a16="http://schemas.microsoft.com/office/drawing/2014/main" id="{A5DC2C02-10E7-471C-BF0E-9014B40BDD38}"/>
              </a:ext>
            </a:extLst>
          </p:cNvPr>
          <p:cNvSpPr txBox="1">
            <a:spLocks noChangeAspect="1"/>
          </p:cNvSpPr>
          <p:nvPr/>
        </p:nvSpPr>
        <p:spPr>
          <a:xfrm>
            <a:off x="1412884" y="2071967"/>
            <a:ext cx="7283152" cy="18722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baseline="0">
                <a:solidFill>
                  <a:srgbClr val="0000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sz="5400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169348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2C230B2E-CF5D-4EC3-8F8B-6D1AF7779F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673" y="0"/>
            <a:ext cx="6852327" cy="6858000"/>
          </a:xfrm>
          <a:prstGeom prst="rect">
            <a:avLst/>
          </a:prstGeom>
        </p:spPr>
      </p:pic>
      <p:pic>
        <p:nvPicPr>
          <p:cNvPr id="4" name="Obrázek 3" descr="mmr_cr_rgb.emf">
            <a:extLst>
              <a:ext uri="{FF2B5EF4-FFF2-40B4-BE49-F238E27FC236}">
                <a16:creationId xmlns:a16="http://schemas.microsoft.com/office/drawing/2014/main" id="{73EFFC5D-9588-456F-B532-E876CFD7F7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46" y="332478"/>
            <a:ext cx="2565000" cy="5625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C903F14-1120-41D4-942E-05B4333C5F55}"/>
              </a:ext>
            </a:extLst>
          </p:cNvPr>
          <p:cNvSpPr txBox="1"/>
          <p:nvPr/>
        </p:nvSpPr>
        <p:spPr>
          <a:xfrm>
            <a:off x="1396721" y="1366576"/>
            <a:ext cx="99981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3600" b="1" dirty="0">
                <a:solidFill>
                  <a:srgbClr val="000099"/>
                </a:solidFill>
              </a:rPr>
              <a:t>Pouze samotná digitalizace nestačí…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Digitalizace stavebního řízení a územního plánování je nutný krok, který ale </a:t>
            </a:r>
            <a:r>
              <a:rPr lang="cs-CZ" sz="2200" b="1" dirty="0"/>
              <a:t>musí jít ruku v ruce s novým stavebním zákonem</a:t>
            </a:r>
            <a:r>
              <a:rPr lang="cs-CZ" sz="2200" dirty="0"/>
              <a:t>. Bez rekodifikace stavebního zákona by se jen „papírový“ problém překlopil do elektronického.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Bez změny modelu stavební správy, se kterou počítá nový stavební zákon,</a:t>
            </a:r>
            <a:r>
              <a:rPr lang="cs-CZ" sz="2200" b="1" dirty="0"/>
              <a:t> nedojde k zefektivnění práce stavebních úřadů a sdílení úředníků, </a:t>
            </a:r>
            <a:r>
              <a:rPr lang="cs-CZ" sz="2200" dirty="0"/>
              <a:t>které pomůže vyřešit dodržování lhůt.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b="1" dirty="0"/>
              <a:t>Digitálně řízený proces stavebního řízení počítá s integrací dotčených orgánů  </a:t>
            </a:r>
            <a:r>
              <a:rPr lang="cs-CZ" sz="2200" b="1" dirty="0" smtClean="0"/>
              <a:t>    do </a:t>
            </a:r>
            <a:r>
              <a:rPr lang="cs-CZ" sz="2200" b="1" dirty="0"/>
              <a:t>státní stavební správy, čímž bude </a:t>
            </a:r>
            <a:r>
              <a:rPr lang="cs-CZ" sz="2200" dirty="0"/>
              <a:t>snížen počet vydávaných razítek na absolutní minimum.</a:t>
            </a:r>
          </a:p>
        </p:txBody>
      </p:sp>
    </p:spTree>
    <p:extLst>
      <p:ext uri="{BB962C8B-B14F-4D97-AF65-F5344CB8AC3E}">
        <p14:creationId xmlns:p14="http://schemas.microsoft.com/office/powerpoint/2010/main" val="335734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2C230B2E-CF5D-4EC3-8F8B-6D1AF7779F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673" y="0"/>
            <a:ext cx="6852327" cy="6858000"/>
          </a:xfrm>
          <a:prstGeom prst="rect">
            <a:avLst/>
          </a:prstGeom>
        </p:spPr>
      </p:pic>
      <p:pic>
        <p:nvPicPr>
          <p:cNvPr id="4" name="Obrázek 3" descr="mmr_cr_rgb.emf">
            <a:extLst>
              <a:ext uri="{FF2B5EF4-FFF2-40B4-BE49-F238E27FC236}">
                <a16:creationId xmlns:a16="http://schemas.microsoft.com/office/drawing/2014/main" id="{73EFFC5D-9588-456F-B532-E876CFD7F7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46" y="332478"/>
            <a:ext cx="2565000" cy="5625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C903F14-1120-41D4-942E-05B4333C5F55}"/>
              </a:ext>
            </a:extLst>
          </p:cNvPr>
          <p:cNvSpPr txBox="1"/>
          <p:nvPr/>
        </p:nvSpPr>
        <p:spPr>
          <a:xfrm>
            <a:off x="1396721" y="1366576"/>
            <a:ext cx="999811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3600" b="1" dirty="0">
                <a:solidFill>
                  <a:srgbClr val="000099"/>
                </a:solidFill>
              </a:rPr>
              <a:t>Co jsme pro digitalizaci stavebního řízení udělali?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Legislativní změny</a:t>
            </a:r>
          </a:p>
          <a:p>
            <a:pPr lvl="1">
              <a:buClr>
                <a:srgbClr val="00B050"/>
              </a:buClr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Novela stavebního zákona</a:t>
            </a:r>
          </a:p>
          <a:p>
            <a:pPr lvl="1">
              <a:buClr>
                <a:srgbClr val="00B050"/>
              </a:buClr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Rekodifikace</a:t>
            </a:r>
          </a:p>
          <a:p>
            <a:pPr>
              <a:buClr>
                <a:srgbClr val="00B050"/>
              </a:buClr>
            </a:pP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Vytvoření týmu pro realizaci DSŘÚP</a:t>
            </a:r>
          </a:p>
          <a:p>
            <a:pPr lvl="1">
              <a:buClr>
                <a:srgbClr val="00B050"/>
              </a:buClr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Interní tým, spolupráce externích skupin,…</a:t>
            </a:r>
          </a:p>
          <a:p>
            <a:pPr>
              <a:buClr>
                <a:srgbClr val="00B050"/>
              </a:buClr>
            </a:pP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Zajištění financování</a:t>
            </a:r>
          </a:p>
          <a:p>
            <a:pPr lvl="1">
              <a:buClr>
                <a:srgbClr val="00B050"/>
              </a:buClr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Státní rozpočet, EU fondy</a:t>
            </a:r>
          </a:p>
          <a:p>
            <a:pPr lvl="1">
              <a:buClr>
                <a:srgbClr val="00B050"/>
              </a:buClr>
            </a:pP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Vytvoření konceptu DSŘÚP a 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enterprise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architektury systému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Příprava výběrových řízení na jednotlivé komponenty a informační systémy konceptu DSŘÚP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6EDA90B-7B70-42E5-9F77-AA4321C81E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4959" y="2195663"/>
            <a:ext cx="2353035" cy="122150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3BA554C-2FBF-4FAA-A1BD-FA7C9AC7C7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9004" y="2869342"/>
            <a:ext cx="2181484" cy="1118426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19CB50D-247A-4386-8E61-4CB5FFE61B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9963" y="3237238"/>
            <a:ext cx="1684116" cy="124540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7594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2C230B2E-CF5D-4EC3-8F8B-6D1AF7779F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673" y="0"/>
            <a:ext cx="6852327" cy="6858000"/>
          </a:xfrm>
          <a:prstGeom prst="rect">
            <a:avLst/>
          </a:prstGeom>
        </p:spPr>
      </p:pic>
      <p:pic>
        <p:nvPicPr>
          <p:cNvPr id="4" name="Obrázek 3" descr="mmr_cr_rgb.emf">
            <a:extLst>
              <a:ext uri="{FF2B5EF4-FFF2-40B4-BE49-F238E27FC236}">
                <a16:creationId xmlns:a16="http://schemas.microsoft.com/office/drawing/2014/main" id="{73EFFC5D-9588-456F-B532-E876CFD7F7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46" y="332478"/>
            <a:ext cx="2565000" cy="5625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C903F14-1120-41D4-942E-05B4333C5F55}"/>
              </a:ext>
            </a:extLst>
          </p:cNvPr>
          <p:cNvSpPr txBox="1"/>
          <p:nvPr/>
        </p:nvSpPr>
        <p:spPr>
          <a:xfrm>
            <a:off x="1363268" y="1009737"/>
            <a:ext cx="9998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800" b="1" dirty="0">
                <a:solidFill>
                  <a:srgbClr val="000099"/>
                </a:solidFill>
              </a:rPr>
              <a:t>Organizace projektu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6B99F18-C9CD-412D-A4E5-86C90B8476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07684"/>
              </p:ext>
            </p:extLst>
          </p:nvPr>
        </p:nvGraphicFramePr>
        <p:xfrm>
          <a:off x="1363269" y="2477193"/>
          <a:ext cx="5282858" cy="4033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AF1623B-2D8F-4423-80E0-F62D20224B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3460799"/>
              </p:ext>
            </p:extLst>
          </p:nvPr>
        </p:nvGraphicFramePr>
        <p:xfrm>
          <a:off x="7007903" y="2513589"/>
          <a:ext cx="4823312" cy="3963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548C67D1-DE5B-4532-B3D0-E0033A4E3DD4}"/>
              </a:ext>
            </a:extLst>
          </p:cNvPr>
          <p:cNvCxnSpPr/>
          <p:nvPr/>
        </p:nvCxnSpPr>
        <p:spPr>
          <a:xfrm flipV="1">
            <a:off x="6826510" y="1683945"/>
            <a:ext cx="1010" cy="4873293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" name="Skupina 11"/>
          <p:cNvGrpSpPr/>
          <p:nvPr/>
        </p:nvGrpSpPr>
        <p:grpSpPr>
          <a:xfrm>
            <a:off x="6948430" y="1747511"/>
            <a:ext cx="4912647" cy="674635"/>
            <a:chOff x="1898" y="400"/>
            <a:chExt cx="5279060" cy="1095623"/>
          </a:xfrm>
          <a:solidFill>
            <a:schemeClr val="bg1">
              <a:lumMod val="65000"/>
            </a:schemeClr>
          </a:solidFill>
        </p:grpSpPr>
        <p:sp>
          <p:nvSpPr>
            <p:cNvPr id="13" name="Zaoblený obdélník 12"/>
            <p:cNvSpPr/>
            <p:nvPr/>
          </p:nvSpPr>
          <p:spPr>
            <a:xfrm>
              <a:off x="1898" y="400"/>
              <a:ext cx="5279060" cy="109562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Zaoblený obdélník 4"/>
            <p:cNvSpPr txBox="1"/>
            <p:nvPr/>
          </p:nvSpPr>
          <p:spPr>
            <a:xfrm>
              <a:off x="33988" y="32491"/>
              <a:ext cx="5214880" cy="10314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b="1" kern="1200" dirty="0">
                  <a:solidFill>
                    <a:schemeClr val="bg1">
                      <a:lumMod val="50000"/>
                    </a:schemeClr>
                  </a:solidFill>
                </a:rPr>
                <a:t>Rada vlády pro informační společnost</a:t>
              </a: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1363268" y="1747511"/>
            <a:ext cx="5282859" cy="674635"/>
            <a:chOff x="1898" y="400"/>
            <a:chExt cx="5279060" cy="1095623"/>
          </a:xfrm>
          <a:solidFill>
            <a:schemeClr val="bg1">
              <a:lumMod val="65000"/>
            </a:schemeClr>
          </a:solidFill>
        </p:grpSpPr>
        <p:sp>
          <p:nvSpPr>
            <p:cNvPr id="16" name="Zaoblený obdélník 15"/>
            <p:cNvSpPr/>
            <p:nvPr/>
          </p:nvSpPr>
          <p:spPr>
            <a:xfrm>
              <a:off x="1898" y="400"/>
              <a:ext cx="5279060" cy="109562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Zaoblený obdélník 4"/>
            <p:cNvSpPr txBox="1"/>
            <p:nvPr/>
          </p:nvSpPr>
          <p:spPr>
            <a:xfrm>
              <a:off x="33988" y="32491"/>
              <a:ext cx="5214880" cy="10314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400" b="1" kern="1200" dirty="0">
                  <a:solidFill>
                    <a:schemeClr val="bg1">
                      <a:lumMod val="50000"/>
                    </a:schemeClr>
                  </a:solidFill>
                </a:rPr>
                <a:t>Ministerstvo pro místní rozvoj ČR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500561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2C230B2E-CF5D-4EC3-8F8B-6D1AF7779F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673" y="0"/>
            <a:ext cx="6852327" cy="6858000"/>
          </a:xfrm>
          <a:prstGeom prst="rect">
            <a:avLst/>
          </a:prstGeom>
        </p:spPr>
      </p:pic>
      <p:pic>
        <p:nvPicPr>
          <p:cNvPr id="4" name="Obrázek 3" descr="mmr_cr_rgb.emf">
            <a:extLst>
              <a:ext uri="{FF2B5EF4-FFF2-40B4-BE49-F238E27FC236}">
                <a16:creationId xmlns:a16="http://schemas.microsoft.com/office/drawing/2014/main" id="{73EFFC5D-9588-456F-B532-E876CFD7F7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46" y="332478"/>
            <a:ext cx="2565000" cy="5625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C903F14-1120-41D4-942E-05B4333C5F55}"/>
              </a:ext>
            </a:extLst>
          </p:cNvPr>
          <p:cNvSpPr txBox="1"/>
          <p:nvPr/>
        </p:nvSpPr>
        <p:spPr>
          <a:xfrm>
            <a:off x="1396721" y="1366576"/>
            <a:ext cx="999811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3600" b="1" dirty="0">
                <a:solidFill>
                  <a:srgbClr val="000099"/>
                </a:solidFill>
              </a:rPr>
              <a:t>Co jsme pro digitalizaci stavebního řízení udělali?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Legislativní změny</a:t>
            </a:r>
          </a:p>
          <a:p>
            <a:pPr lvl="1">
              <a:buClr>
                <a:srgbClr val="00B050"/>
              </a:buClr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Novela stavebního zákona</a:t>
            </a:r>
          </a:p>
          <a:p>
            <a:pPr lvl="1">
              <a:buClr>
                <a:srgbClr val="00B050"/>
              </a:buClr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Rekodifikace</a:t>
            </a:r>
          </a:p>
          <a:p>
            <a:pPr>
              <a:buClr>
                <a:srgbClr val="00B050"/>
              </a:buClr>
            </a:pP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Vytvoření týmu pro realizaci DSŘÚP</a:t>
            </a:r>
          </a:p>
          <a:p>
            <a:pPr lvl="1">
              <a:buClr>
                <a:srgbClr val="00B050"/>
              </a:buClr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Interní tým, spolupráce externích skupin,…</a:t>
            </a:r>
          </a:p>
          <a:p>
            <a:pPr>
              <a:buClr>
                <a:srgbClr val="00B050"/>
              </a:buClr>
            </a:pP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Zajištění financování</a:t>
            </a:r>
          </a:p>
          <a:p>
            <a:pPr lvl="1">
              <a:buClr>
                <a:srgbClr val="00B050"/>
              </a:buClr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Státní rozpočet, EU fondy</a:t>
            </a:r>
          </a:p>
          <a:p>
            <a:pPr lvl="1">
              <a:buClr>
                <a:srgbClr val="00B050"/>
              </a:buClr>
            </a:pP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Vytvoření konceptu DSŘÚP a 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enterprise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architektury systému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Příprava výběrových řízení na jednotlivé komponenty a informační systémy konceptu DSŘÚP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6EDA90B-7B70-42E5-9F77-AA4321C81E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4959" y="2195663"/>
            <a:ext cx="2353035" cy="122150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3BA554C-2FBF-4FAA-A1BD-FA7C9AC7C7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9004" y="2869342"/>
            <a:ext cx="2181484" cy="1118426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19CB50D-247A-4386-8E61-4CB5FFE61B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9963" y="3237238"/>
            <a:ext cx="1684116" cy="124540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3822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2C230B2E-CF5D-4EC3-8F8B-6D1AF7779F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673" y="0"/>
            <a:ext cx="6852327" cy="6858000"/>
          </a:xfrm>
          <a:prstGeom prst="rect">
            <a:avLst/>
          </a:prstGeom>
        </p:spPr>
      </p:pic>
      <p:pic>
        <p:nvPicPr>
          <p:cNvPr id="4" name="Obrázek 3" descr="mmr_cr_rgb.emf">
            <a:extLst>
              <a:ext uri="{FF2B5EF4-FFF2-40B4-BE49-F238E27FC236}">
                <a16:creationId xmlns:a16="http://schemas.microsoft.com/office/drawing/2014/main" id="{73EFFC5D-9588-456F-B532-E876CFD7F7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46" y="332478"/>
            <a:ext cx="2565000" cy="5625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C903F14-1120-41D4-942E-05B4333C5F55}"/>
              </a:ext>
            </a:extLst>
          </p:cNvPr>
          <p:cNvSpPr txBox="1"/>
          <p:nvPr/>
        </p:nvSpPr>
        <p:spPr>
          <a:xfrm>
            <a:off x="1399844" y="1092033"/>
            <a:ext cx="9998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800" b="1" dirty="0">
                <a:solidFill>
                  <a:srgbClr val="000099"/>
                </a:solidFill>
              </a:rPr>
              <a:t>Financování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4A0CEEA-01E1-D743-ADF4-409090526BEF}"/>
              </a:ext>
            </a:extLst>
          </p:cNvPr>
          <p:cNvSpPr/>
          <p:nvPr/>
        </p:nvSpPr>
        <p:spPr>
          <a:xfrm>
            <a:off x="1564887" y="1752550"/>
            <a:ext cx="9017619" cy="4418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sz="2200" b="1" dirty="0">
                <a:solidFill>
                  <a:srgbClr val="000099"/>
                </a:solidFill>
                <a:ea typeface="Arial" panose="020B0604020202020204" pitchFamily="34" charset="0"/>
                <a:cs typeface="Arial" panose="020B0604020202020204" pitchFamily="34" charset="0"/>
              </a:rPr>
              <a:t>Odhad investičních nákladů</a:t>
            </a:r>
          </a:p>
          <a:p>
            <a:pPr lvl="0" algn="just" defTabSz="919163">
              <a:lnSpc>
                <a:spcPct val="115000"/>
              </a:lnSpc>
              <a:tabLst>
                <a:tab pos="6813550" algn="l"/>
              </a:tabLst>
            </a:pPr>
            <a:r>
              <a:rPr lang="cs-CZ" sz="22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DMVS + DSŘÚP – 1,242 mld. Kč	IROP</a:t>
            </a:r>
          </a:p>
          <a:p>
            <a:pPr marL="800100" lvl="1" indent="-342900" algn="just" defTabSz="919163">
              <a:lnSpc>
                <a:spcPct val="115000"/>
              </a:lnSpc>
              <a:buClr>
                <a:srgbClr val="00B050"/>
              </a:buClr>
              <a:buFont typeface="Wingdings" panose="05000000000000000000" pitchFamily="2" charset="2"/>
              <a:buChar char="§"/>
              <a:tabLst>
                <a:tab pos="6813550" algn="l"/>
              </a:tabLst>
            </a:pPr>
            <a:r>
              <a:rPr lang="cs-CZ" sz="2200" dirty="0">
                <a:ea typeface="Times New Roman" panose="02020603050405020304" pitchFamily="18" charset="0"/>
                <a:cs typeface="Arial" panose="020B0604020202020204" pitchFamily="34" charset="0"/>
              </a:rPr>
              <a:t>ČUZK – 0,230 mld. Kč</a:t>
            </a:r>
          </a:p>
          <a:p>
            <a:pPr marL="800100" lvl="1" indent="-342900" algn="just" defTabSz="919163">
              <a:lnSpc>
                <a:spcPct val="115000"/>
              </a:lnSpc>
              <a:buClr>
                <a:srgbClr val="00B050"/>
              </a:buClr>
              <a:buFont typeface="Wingdings" panose="05000000000000000000" pitchFamily="2" charset="2"/>
              <a:buChar char="§"/>
              <a:tabLst>
                <a:tab pos="6813550" algn="l"/>
              </a:tabLst>
            </a:pPr>
            <a:r>
              <a:rPr lang="cs-CZ" sz="2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MMR – 0,992 mld. Kč</a:t>
            </a:r>
          </a:p>
          <a:p>
            <a:pPr marL="800100" lvl="1" indent="-342900" algn="just" defTabSz="919163">
              <a:lnSpc>
                <a:spcPct val="115000"/>
              </a:lnSpc>
              <a:buClr>
                <a:srgbClr val="00B050"/>
              </a:buClr>
              <a:buFont typeface="Wingdings" panose="05000000000000000000" pitchFamily="2" charset="2"/>
              <a:buChar char="§"/>
              <a:tabLst>
                <a:tab pos="6813550" algn="l"/>
              </a:tabLst>
            </a:pPr>
            <a:r>
              <a:rPr lang="cs-CZ" sz="2200" dirty="0">
                <a:ea typeface="Times New Roman" panose="02020603050405020304" pitchFamily="18" charset="0"/>
                <a:cs typeface="Arial" panose="020B0604020202020204" pitchFamily="34" charset="0"/>
              </a:rPr>
              <a:t>ČTU – 0,020 mld. Kč (mapování bílých míst)</a:t>
            </a:r>
          </a:p>
          <a:p>
            <a:pPr marL="342900" lvl="0" indent="-342900" algn="just" defTabSz="919163">
              <a:lnSpc>
                <a:spcPct val="115000"/>
              </a:lnSpc>
              <a:buFont typeface="Symbol" pitchFamily="2" charset="2"/>
              <a:buChar char=""/>
              <a:tabLst>
                <a:tab pos="6813550" algn="l"/>
              </a:tabLst>
            </a:pPr>
            <a:endParaRPr lang="cs-CZ" sz="22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defTabSz="919163">
              <a:lnSpc>
                <a:spcPct val="115000"/>
              </a:lnSpc>
              <a:tabLst>
                <a:tab pos="6813550" algn="l"/>
              </a:tabLst>
            </a:pPr>
            <a:r>
              <a:rPr lang="cs-CZ" sz="22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SW stavebních úřadů	RRF</a:t>
            </a:r>
          </a:p>
          <a:p>
            <a:pPr marL="800100" lvl="1" indent="-342900" algn="just" defTabSz="919163">
              <a:lnSpc>
                <a:spcPct val="115000"/>
              </a:lnSpc>
              <a:buClr>
                <a:srgbClr val="00B050"/>
              </a:buClr>
              <a:buFont typeface="Wingdings" panose="05000000000000000000" pitchFamily="2" charset="2"/>
              <a:buChar char="§"/>
              <a:tabLst>
                <a:tab pos="6813550" algn="l"/>
              </a:tabLst>
            </a:pPr>
            <a:r>
              <a:rPr lang="cs-CZ" sz="2200" dirty="0">
                <a:ea typeface="Times New Roman" panose="02020603050405020304" pitchFamily="18" charset="0"/>
                <a:cs typeface="Arial" panose="020B0604020202020204" pitchFamily="34" charset="0"/>
              </a:rPr>
              <a:t>SW – 0,4 mld. Kč</a:t>
            </a:r>
          </a:p>
          <a:p>
            <a:pPr marL="800100" lvl="1" indent="-342900" algn="just" defTabSz="919163">
              <a:lnSpc>
                <a:spcPct val="115000"/>
              </a:lnSpc>
              <a:buClr>
                <a:srgbClr val="00B050"/>
              </a:buClr>
              <a:buFont typeface="Wingdings" panose="05000000000000000000" pitchFamily="2" charset="2"/>
              <a:buChar char="§"/>
              <a:tabLst>
                <a:tab pos="6813550" algn="l"/>
              </a:tabLst>
            </a:pPr>
            <a:r>
              <a:rPr lang="cs-CZ" sz="2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HW – 0,6 mld. Kč</a:t>
            </a:r>
          </a:p>
          <a:p>
            <a:pPr marL="342900" lvl="0" indent="-342900" algn="just" defTabSz="919163">
              <a:lnSpc>
                <a:spcPct val="115000"/>
              </a:lnSpc>
              <a:buFont typeface="Symbol" pitchFamily="2" charset="2"/>
              <a:buChar char=""/>
              <a:tabLst>
                <a:tab pos="6813550" algn="l"/>
              </a:tabLst>
            </a:pPr>
            <a:endParaRPr lang="cs-CZ" sz="22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defTabSz="919163">
              <a:lnSpc>
                <a:spcPct val="115000"/>
              </a:lnSpc>
              <a:tabLst>
                <a:tab pos="6813550" algn="l"/>
              </a:tabLst>
            </a:pPr>
            <a:r>
              <a:rPr lang="cs-CZ" sz="2200" b="1" dirty="0">
                <a:ea typeface="Times New Roman" panose="02020603050405020304" pitchFamily="18" charset="0"/>
                <a:cs typeface="Arial" panose="020B0604020202020204" pitchFamily="34" charset="0"/>
              </a:rPr>
              <a:t>DTM krajů  - 2,353 mld. Kč	OP PIK</a:t>
            </a:r>
          </a:p>
        </p:txBody>
      </p:sp>
    </p:spTree>
    <p:extLst>
      <p:ext uri="{BB962C8B-B14F-4D97-AF65-F5344CB8AC3E}">
        <p14:creationId xmlns:p14="http://schemas.microsoft.com/office/powerpoint/2010/main" val="267039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2C230B2E-CF5D-4EC3-8F8B-6D1AF7779F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673" y="0"/>
            <a:ext cx="6852327" cy="6858000"/>
          </a:xfrm>
          <a:prstGeom prst="rect">
            <a:avLst/>
          </a:prstGeom>
        </p:spPr>
      </p:pic>
      <p:pic>
        <p:nvPicPr>
          <p:cNvPr id="4" name="Obrázek 3" descr="mmr_cr_rgb.emf">
            <a:extLst>
              <a:ext uri="{FF2B5EF4-FFF2-40B4-BE49-F238E27FC236}">
                <a16:creationId xmlns:a16="http://schemas.microsoft.com/office/drawing/2014/main" id="{73EFFC5D-9588-456F-B532-E876CFD7F7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46" y="332478"/>
            <a:ext cx="2565000" cy="5625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C903F14-1120-41D4-942E-05B4333C5F55}"/>
              </a:ext>
            </a:extLst>
          </p:cNvPr>
          <p:cNvSpPr txBox="1"/>
          <p:nvPr/>
        </p:nvSpPr>
        <p:spPr>
          <a:xfrm>
            <a:off x="1396721" y="1366576"/>
            <a:ext cx="999811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3600" b="1" dirty="0">
                <a:solidFill>
                  <a:srgbClr val="000099"/>
                </a:solidFill>
              </a:rPr>
              <a:t>Co jsme pro digitalizaci stavebního řízení udělali?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Legislativní změny</a:t>
            </a:r>
          </a:p>
          <a:p>
            <a:pPr lvl="1">
              <a:buClr>
                <a:srgbClr val="00B050"/>
              </a:buClr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Novela stavebního zákona</a:t>
            </a:r>
          </a:p>
          <a:p>
            <a:pPr lvl="1">
              <a:buClr>
                <a:srgbClr val="00B050"/>
              </a:buClr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Rekodifikace</a:t>
            </a:r>
          </a:p>
          <a:p>
            <a:pPr>
              <a:buClr>
                <a:srgbClr val="00B050"/>
              </a:buClr>
            </a:pP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Vytvoření týmu pro realizaci DSŘÚP</a:t>
            </a:r>
          </a:p>
          <a:p>
            <a:pPr lvl="1">
              <a:buClr>
                <a:srgbClr val="00B050"/>
              </a:buClr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Interní tým, spolupráce externích skupin,…</a:t>
            </a:r>
          </a:p>
          <a:p>
            <a:pPr>
              <a:buClr>
                <a:srgbClr val="00B050"/>
              </a:buClr>
            </a:pP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Zajištění financování</a:t>
            </a:r>
          </a:p>
          <a:p>
            <a:pPr lvl="1">
              <a:buClr>
                <a:srgbClr val="00B050"/>
              </a:buClr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Státní rozpočet, EU fondy</a:t>
            </a:r>
          </a:p>
          <a:p>
            <a:pPr lvl="1">
              <a:buClr>
                <a:srgbClr val="00B050"/>
              </a:buClr>
            </a:pP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Vytvoření konceptu DSŘÚP a 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enterprise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architektury systému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Příprava výběrových řízení na jednotlivé komponenty a informační systémy konceptu DSŘÚP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6EDA90B-7B70-42E5-9F77-AA4321C81E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4959" y="2195663"/>
            <a:ext cx="2353035" cy="122150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3BA554C-2FBF-4FAA-A1BD-FA7C9AC7C7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9004" y="2869342"/>
            <a:ext cx="2181484" cy="1118426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19CB50D-247A-4386-8E61-4CB5FFE61B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9963" y="3237238"/>
            <a:ext cx="1684116" cy="124540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2625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Obrázek 64">
            <a:extLst>
              <a:ext uri="{FF2B5EF4-FFF2-40B4-BE49-F238E27FC236}">
                <a16:creationId xmlns:a16="http://schemas.microsoft.com/office/drawing/2014/main" id="{95716F46-B057-482B-AEB5-6ABCA5B8DC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3443" y="189539"/>
            <a:ext cx="5726977" cy="6675520"/>
          </a:xfrm>
          <a:prstGeom prst="rect">
            <a:avLst/>
          </a:prstGeom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F0CC8448-8869-4933-9F10-038CA0084A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6603" y="0"/>
            <a:ext cx="7645397" cy="686505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E57830F5-9638-44A0-899A-1022F4DAC380}"/>
              </a:ext>
            </a:extLst>
          </p:cNvPr>
          <p:cNvSpPr/>
          <p:nvPr/>
        </p:nvSpPr>
        <p:spPr>
          <a:xfrm>
            <a:off x="1735245" y="61490"/>
            <a:ext cx="9133953" cy="67420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5FC762E-1B4F-41C2-BB6F-09497579008D}"/>
              </a:ext>
            </a:extLst>
          </p:cNvPr>
          <p:cNvSpPr/>
          <p:nvPr/>
        </p:nvSpPr>
        <p:spPr>
          <a:xfrm>
            <a:off x="9462711" y="3360221"/>
            <a:ext cx="1147708" cy="1197767"/>
          </a:xfrm>
          <a:prstGeom prst="rect">
            <a:avLst/>
          </a:prstGeom>
          <a:solidFill>
            <a:srgbClr val="ED7D31">
              <a:alpha val="6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Klasifikační systém staveb</a:t>
            </a:r>
          </a:p>
          <a:p>
            <a:pPr algn="ctr"/>
            <a:r>
              <a:rPr lang="cs-CZ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Datový standard BIM</a:t>
            </a:r>
          </a:p>
          <a:p>
            <a:pPr algn="ctr"/>
            <a:r>
              <a:rPr lang="cs-CZ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(ČAS)</a:t>
            </a:r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84CB7711-6DD5-4C96-AE7C-B18AF39465D7}"/>
              </a:ext>
            </a:extLst>
          </p:cNvPr>
          <p:cNvSpPr/>
          <p:nvPr/>
        </p:nvSpPr>
        <p:spPr>
          <a:xfrm>
            <a:off x="2036857" y="3302446"/>
            <a:ext cx="1064699" cy="1197767"/>
          </a:xfrm>
          <a:prstGeom prst="rect">
            <a:avLst/>
          </a:prstGeom>
          <a:solidFill>
            <a:srgbClr val="ED7D31">
              <a:alpha val="7098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Databáze určených norem DUN</a:t>
            </a:r>
          </a:p>
          <a:p>
            <a:pPr algn="ctr"/>
            <a:r>
              <a:rPr lang="cs-CZ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(ČAS)</a:t>
            </a:r>
          </a:p>
        </p:txBody>
      </p:sp>
      <p:grpSp>
        <p:nvGrpSpPr>
          <p:cNvPr id="32" name="Skupina 31">
            <a:extLst>
              <a:ext uri="{FF2B5EF4-FFF2-40B4-BE49-F238E27FC236}">
                <a16:creationId xmlns:a16="http://schemas.microsoft.com/office/drawing/2014/main" id="{5419FB22-6BC9-49F0-97C0-B1546BE09DAC}"/>
              </a:ext>
            </a:extLst>
          </p:cNvPr>
          <p:cNvGrpSpPr/>
          <p:nvPr/>
        </p:nvGrpSpPr>
        <p:grpSpPr>
          <a:xfrm>
            <a:off x="2031997" y="1654562"/>
            <a:ext cx="8582413" cy="1773196"/>
            <a:chOff x="2031997" y="1755172"/>
            <a:chExt cx="8582413" cy="1773196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94099081-203B-480E-9F2D-A07B6EED0957}"/>
                </a:ext>
              </a:extLst>
            </p:cNvPr>
            <p:cNvSpPr/>
            <p:nvPr/>
          </p:nvSpPr>
          <p:spPr>
            <a:xfrm>
              <a:off x="2031999" y="1755172"/>
              <a:ext cx="8582411" cy="177131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endPara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A61B2357-8EA2-4147-A500-F4CA0EA22AC1}"/>
                </a:ext>
              </a:extLst>
            </p:cNvPr>
            <p:cNvSpPr/>
            <p:nvPr/>
          </p:nvSpPr>
          <p:spPr>
            <a:xfrm>
              <a:off x="2031997" y="3170921"/>
              <a:ext cx="8578421" cy="357447"/>
            </a:xfrm>
            <a:prstGeom prst="rect">
              <a:avLst/>
            </a:prstGeom>
            <a:solidFill>
              <a:srgbClr val="F19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" name="Obdélník 8">
            <a:extLst>
              <a:ext uri="{FF2B5EF4-FFF2-40B4-BE49-F238E27FC236}">
                <a16:creationId xmlns:a16="http://schemas.microsoft.com/office/drawing/2014/main" id="{258566FA-F29D-4A50-A091-AAC100335324}"/>
              </a:ext>
            </a:extLst>
          </p:cNvPr>
          <p:cNvSpPr/>
          <p:nvPr/>
        </p:nvSpPr>
        <p:spPr>
          <a:xfrm>
            <a:off x="3959759" y="3564382"/>
            <a:ext cx="2236599" cy="128438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SW STAVEBNÍCH</a:t>
            </a:r>
            <a:br>
              <a:rPr lang="cs-CZ" sz="20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ÚŘADŮ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stávající</a:t>
            </a:r>
            <a:endParaRPr lang="cs-CZ" sz="1050" dirty="0">
              <a:solidFill>
                <a:schemeClr val="bg2">
                  <a:lumMod val="2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42C96335-2012-4703-9CE9-6E9F3D16B852}"/>
              </a:ext>
            </a:extLst>
          </p:cNvPr>
          <p:cNvSpPr txBox="1"/>
          <p:nvPr/>
        </p:nvSpPr>
        <p:spPr>
          <a:xfrm>
            <a:off x="1744735" y="76271"/>
            <a:ext cx="91116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DIGITALIZACE STAVEBNÍHO ŘÍZENÍ</a:t>
            </a: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28C9FD2E-C0AF-2943-A87C-0B808C223D47}"/>
              </a:ext>
            </a:extLst>
          </p:cNvPr>
          <p:cNvSpPr/>
          <p:nvPr/>
        </p:nvSpPr>
        <p:spPr>
          <a:xfrm>
            <a:off x="9765861" y="141309"/>
            <a:ext cx="848547" cy="2694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cs-CZ" sz="9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KONCEPT</a:t>
            </a:r>
            <a:endParaRPr lang="cs-C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80C70712-5064-4754-A971-0770A08EE300}"/>
              </a:ext>
            </a:extLst>
          </p:cNvPr>
          <p:cNvSpPr/>
          <p:nvPr/>
        </p:nvSpPr>
        <p:spPr>
          <a:xfrm>
            <a:off x="4910515" y="3098918"/>
            <a:ext cx="2765368" cy="298800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  <a:effectLst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Napojení na další systémy</a:t>
            </a:r>
          </a:p>
        </p:txBody>
      </p:sp>
      <p:sp>
        <p:nvSpPr>
          <p:cNvPr id="44" name="Obdélník 43">
            <a:extLst>
              <a:ext uri="{FF2B5EF4-FFF2-40B4-BE49-F238E27FC236}">
                <a16:creationId xmlns:a16="http://schemas.microsoft.com/office/drawing/2014/main" id="{19D3733A-08E8-4086-8E9E-CFAC545C7E28}"/>
              </a:ext>
            </a:extLst>
          </p:cNvPr>
          <p:cNvSpPr/>
          <p:nvPr/>
        </p:nvSpPr>
        <p:spPr>
          <a:xfrm>
            <a:off x="4858873" y="2091552"/>
            <a:ext cx="2765368" cy="453028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  <a:effectLst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PORTÁL STAVEBNÍKA</a:t>
            </a:r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777425EA-F7A4-4455-B947-92EE12904851}"/>
              </a:ext>
            </a:extLst>
          </p:cNvPr>
          <p:cNvSpPr/>
          <p:nvPr/>
        </p:nvSpPr>
        <p:spPr>
          <a:xfrm>
            <a:off x="2031997" y="1667980"/>
            <a:ext cx="8578421" cy="299580"/>
          </a:xfrm>
          <a:prstGeom prst="rect">
            <a:avLst/>
          </a:prstGeom>
          <a:solidFill>
            <a:srgbClr val="EC7728"/>
          </a:solidFill>
          <a:ln/>
          <a:effectLst>
            <a:outerShdw blurRad="381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1400" cap="all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Integrační platforma digitalizace stav. řízení</a:t>
            </a:r>
          </a:p>
        </p:txBody>
      </p:sp>
      <p:pic>
        <p:nvPicPr>
          <p:cNvPr id="43" name="Obrázek 42">
            <a:extLst>
              <a:ext uri="{FF2B5EF4-FFF2-40B4-BE49-F238E27FC236}">
                <a16:creationId xmlns:a16="http://schemas.microsoft.com/office/drawing/2014/main" id="{86DA4C16-BFFD-014C-BD7D-0645B38EEB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065" y="2639145"/>
            <a:ext cx="1018983" cy="299581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80DA71E6-BA77-445A-AC76-4374EC5610C0}"/>
              </a:ext>
            </a:extLst>
          </p:cNvPr>
          <p:cNvGrpSpPr/>
          <p:nvPr/>
        </p:nvGrpSpPr>
        <p:grpSpPr>
          <a:xfrm>
            <a:off x="8711114" y="3579909"/>
            <a:ext cx="713037" cy="1472075"/>
            <a:chOff x="8624669" y="3563133"/>
            <a:chExt cx="713037" cy="1472075"/>
          </a:xfrm>
        </p:grpSpPr>
        <p:sp>
          <p:nvSpPr>
            <p:cNvPr id="50" name="Šipka: doleva a nahoru 49">
              <a:extLst>
                <a:ext uri="{FF2B5EF4-FFF2-40B4-BE49-F238E27FC236}">
                  <a16:creationId xmlns:a16="http://schemas.microsoft.com/office/drawing/2014/main" id="{B395026B-9264-41A2-ACD2-1775F5CB7F7E}"/>
                </a:ext>
              </a:extLst>
            </p:cNvPr>
            <p:cNvSpPr/>
            <p:nvPr/>
          </p:nvSpPr>
          <p:spPr>
            <a:xfrm>
              <a:off x="8624669" y="3563133"/>
              <a:ext cx="713037" cy="911290"/>
            </a:xfrm>
            <a:prstGeom prst="leftUpArrow">
              <a:avLst/>
            </a:prstGeom>
            <a:solidFill>
              <a:srgbClr val="97B7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Šipka: doleva a nahoru 50">
              <a:extLst>
                <a:ext uri="{FF2B5EF4-FFF2-40B4-BE49-F238E27FC236}">
                  <a16:creationId xmlns:a16="http://schemas.microsoft.com/office/drawing/2014/main" id="{0CE3B099-3D5C-4F52-9702-DBC4D66C7254}"/>
                </a:ext>
              </a:extLst>
            </p:cNvPr>
            <p:cNvSpPr/>
            <p:nvPr/>
          </p:nvSpPr>
          <p:spPr>
            <a:xfrm rot="10800000" flipH="1">
              <a:off x="8624669" y="4106099"/>
              <a:ext cx="713037" cy="929109"/>
            </a:xfrm>
            <a:prstGeom prst="leftUpArrow">
              <a:avLst>
                <a:gd name="adj1" fmla="val 25000"/>
                <a:gd name="adj2" fmla="val 25280"/>
                <a:gd name="adj3" fmla="val 25000"/>
              </a:avLst>
            </a:prstGeom>
            <a:solidFill>
              <a:srgbClr val="97B7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3" name="Obdélník 52">
            <a:extLst>
              <a:ext uri="{FF2B5EF4-FFF2-40B4-BE49-F238E27FC236}">
                <a16:creationId xmlns:a16="http://schemas.microsoft.com/office/drawing/2014/main" id="{5F16E06C-18BC-4E23-9010-FCC956719495}"/>
              </a:ext>
            </a:extLst>
          </p:cNvPr>
          <p:cNvSpPr/>
          <p:nvPr/>
        </p:nvSpPr>
        <p:spPr>
          <a:xfrm>
            <a:off x="2292102" y="3099796"/>
            <a:ext cx="2498209" cy="299580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  <a:effectLst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Podatelna - vyjádření vlastníků TI</a:t>
            </a:r>
          </a:p>
        </p:txBody>
      </p:sp>
      <p:sp>
        <p:nvSpPr>
          <p:cNvPr id="54" name="Obdélník 53">
            <a:extLst>
              <a:ext uri="{FF2B5EF4-FFF2-40B4-BE49-F238E27FC236}">
                <a16:creationId xmlns:a16="http://schemas.microsoft.com/office/drawing/2014/main" id="{82228841-2889-4697-B563-885399BEAC47}"/>
              </a:ext>
            </a:extLst>
          </p:cNvPr>
          <p:cNvSpPr/>
          <p:nvPr/>
        </p:nvSpPr>
        <p:spPr>
          <a:xfrm>
            <a:off x="7832035" y="3095223"/>
            <a:ext cx="2498209" cy="298800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  <a:effectLst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 Identifikačního čísla stavby</a:t>
            </a:r>
          </a:p>
        </p:txBody>
      </p:sp>
      <p:graphicFrame>
        <p:nvGraphicFramePr>
          <p:cNvPr id="29" name="Tabulka 28">
            <a:extLst>
              <a:ext uri="{FF2B5EF4-FFF2-40B4-BE49-F238E27FC236}">
                <a16:creationId xmlns:a16="http://schemas.microsoft.com/office/drawing/2014/main" id="{F4666D43-1809-4347-9049-86A557802B05}"/>
              </a:ext>
            </a:extLst>
          </p:cNvPr>
          <p:cNvGraphicFramePr>
            <a:graphicFrameLocks noGrp="1"/>
          </p:cNvGraphicFramePr>
          <p:nvPr/>
        </p:nvGraphicFramePr>
        <p:xfrm>
          <a:off x="2348321" y="2024348"/>
          <a:ext cx="2038830" cy="9585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038830">
                  <a:extLst>
                    <a:ext uri="{9D8B030D-6E8A-4147-A177-3AD203B41FA5}">
                      <a16:colId xmlns:a16="http://schemas.microsoft.com/office/drawing/2014/main" val="737887430"/>
                    </a:ext>
                  </a:extLst>
                </a:gridCol>
              </a:tblGrid>
              <a:tr h="191131">
                <a:tc>
                  <a:txBody>
                    <a:bodyPr/>
                    <a:lstStyle/>
                    <a:p>
                      <a:pPr algn="ctr"/>
                      <a:r>
                        <a:rPr lang="cs-CZ" sz="1100" b="0" dirty="0"/>
                        <a:t>Veřejná část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0851208"/>
                  </a:ext>
                </a:extLst>
              </a:tr>
              <a:tr h="191131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Všeobecné informace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97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825738"/>
                  </a:ext>
                </a:extLst>
              </a:tr>
              <a:tr h="191131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Metodiky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97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709579"/>
                  </a:ext>
                </a:extLst>
              </a:tr>
              <a:tr h="191131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Životní situace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97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652406"/>
                  </a:ext>
                </a:extLst>
              </a:tr>
            </a:tbl>
          </a:graphicData>
        </a:graphic>
      </p:graphicFrame>
      <p:graphicFrame>
        <p:nvGraphicFramePr>
          <p:cNvPr id="55" name="Tabulka 54">
            <a:extLst>
              <a:ext uri="{FF2B5EF4-FFF2-40B4-BE49-F238E27FC236}">
                <a16:creationId xmlns:a16="http://schemas.microsoft.com/office/drawing/2014/main" id="{44D3ABFE-AEAF-40F4-AAD2-ED9BDB269AC4}"/>
              </a:ext>
            </a:extLst>
          </p:cNvPr>
          <p:cNvGraphicFramePr>
            <a:graphicFrameLocks noGrp="1"/>
          </p:cNvGraphicFramePr>
          <p:nvPr/>
        </p:nvGraphicFramePr>
        <p:xfrm>
          <a:off x="8233279" y="2024086"/>
          <a:ext cx="2038830" cy="9585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038830">
                  <a:extLst>
                    <a:ext uri="{9D8B030D-6E8A-4147-A177-3AD203B41FA5}">
                      <a16:colId xmlns:a16="http://schemas.microsoft.com/office/drawing/2014/main" val="737887430"/>
                    </a:ext>
                  </a:extLst>
                </a:gridCol>
              </a:tblGrid>
              <a:tr h="191131">
                <a:tc>
                  <a:txBody>
                    <a:bodyPr/>
                    <a:lstStyle/>
                    <a:p>
                      <a:pPr algn="ctr"/>
                      <a:r>
                        <a:rPr lang="cs-CZ" sz="1100" b="0" dirty="0"/>
                        <a:t>Neveřejná část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0851208"/>
                  </a:ext>
                </a:extLst>
              </a:tr>
              <a:tr h="191131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err="1"/>
                        <a:t>Interakt</a:t>
                      </a:r>
                      <a:r>
                        <a:rPr lang="cs-CZ" sz="1100" dirty="0"/>
                        <a:t>. formuláře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97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825738"/>
                  </a:ext>
                </a:extLst>
              </a:tr>
              <a:tr h="191131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Notifikace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97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709579"/>
                  </a:ext>
                </a:extLst>
              </a:tr>
              <a:tr h="191131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Kalendář průběhu řízení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C77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97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652406"/>
                  </a:ext>
                </a:extLst>
              </a:tr>
            </a:tbl>
          </a:graphicData>
        </a:graphic>
      </p:graphicFrame>
      <p:sp>
        <p:nvSpPr>
          <p:cNvPr id="66" name="Obdélník 65">
            <a:extLst>
              <a:ext uri="{FF2B5EF4-FFF2-40B4-BE49-F238E27FC236}">
                <a16:creationId xmlns:a16="http://schemas.microsoft.com/office/drawing/2014/main" id="{12433496-8951-43A8-A18B-003466C04475}"/>
              </a:ext>
            </a:extLst>
          </p:cNvPr>
          <p:cNvSpPr/>
          <p:nvPr/>
        </p:nvSpPr>
        <p:spPr>
          <a:xfrm>
            <a:off x="1744735" y="5238261"/>
            <a:ext cx="9124463" cy="152813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67" name="Obdélník 66">
            <a:extLst>
              <a:ext uri="{FF2B5EF4-FFF2-40B4-BE49-F238E27FC236}">
                <a16:creationId xmlns:a16="http://schemas.microsoft.com/office/drawing/2014/main" id="{E0A4E928-597B-4F67-A239-80E80FB4944A}"/>
              </a:ext>
            </a:extLst>
          </p:cNvPr>
          <p:cNvSpPr/>
          <p:nvPr/>
        </p:nvSpPr>
        <p:spPr>
          <a:xfrm>
            <a:off x="1982877" y="5315700"/>
            <a:ext cx="1967854" cy="93613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INF.SYSTÉM EVIDENCE ÚZEMNÍCH A STAVEBNÍCH ŘÍZENÍ A JINÝCH POSTUPŮ </a:t>
            </a:r>
          </a:p>
          <a:p>
            <a:pPr algn="ctr">
              <a:spcAft>
                <a:spcPts val="0"/>
              </a:spcAft>
            </a:pPr>
            <a:r>
              <a: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Evidence úkonů, postupů, rozhodnutí, opatření, vyjádření</a:t>
            </a:r>
            <a:endParaRPr lang="cs-CZ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Obdélník 67">
            <a:extLst>
              <a:ext uri="{FF2B5EF4-FFF2-40B4-BE49-F238E27FC236}">
                <a16:creationId xmlns:a16="http://schemas.microsoft.com/office/drawing/2014/main" id="{CC8DE30B-6811-44D3-BDC1-0C3C7224E744}"/>
              </a:ext>
            </a:extLst>
          </p:cNvPr>
          <p:cNvSpPr/>
          <p:nvPr/>
        </p:nvSpPr>
        <p:spPr>
          <a:xfrm>
            <a:off x="4110183" y="5315700"/>
            <a:ext cx="2105890" cy="93613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cs-CZ" sz="1100" dirty="0">
                <a:ea typeface="Calibri" panose="020F0502020204030204" pitchFamily="34" charset="0"/>
                <a:cs typeface="Times New Roman" panose="02020603050405020304" pitchFamily="18" charset="0"/>
              </a:rPr>
              <a:t>INF. SYSTÉM </a:t>
            </a:r>
            <a:br>
              <a:rPr lang="cs-CZ" sz="1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050" dirty="0">
                <a:ea typeface="Calibri" panose="020F0502020204030204" pitchFamily="34" charset="0"/>
                <a:cs typeface="Times New Roman" panose="02020603050405020304" pitchFamily="18" charset="0"/>
              </a:rPr>
              <a:t>EVIDENCE ELEKTRONICKÝCH DOKUMENTACÍ</a:t>
            </a:r>
            <a:endParaRPr lang="cs-C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100" dirty="0">
                <a:ea typeface="Calibri" panose="020F0502020204030204" pitchFamily="34" charset="0"/>
                <a:cs typeface="Times New Roman" panose="02020603050405020304" pitchFamily="18" charset="0"/>
              </a:rPr>
              <a:t>Projektové dokumentace, </a:t>
            </a:r>
            <a:r>
              <a: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volitelně i DWG,  BIM…</a:t>
            </a:r>
          </a:p>
        </p:txBody>
      </p:sp>
      <p:sp>
        <p:nvSpPr>
          <p:cNvPr id="69" name="Obdélník 68">
            <a:extLst>
              <a:ext uri="{FF2B5EF4-FFF2-40B4-BE49-F238E27FC236}">
                <a16:creationId xmlns:a16="http://schemas.microsoft.com/office/drawing/2014/main" id="{D9651B80-02D7-4258-B0F8-8F3B4C191AAF}"/>
              </a:ext>
            </a:extLst>
          </p:cNvPr>
          <p:cNvSpPr/>
          <p:nvPr/>
        </p:nvSpPr>
        <p:spPr>
          <a:xfrm>
            <a:off x="8583518" y="5315700"/>
            <a:ext cx="2026900" cy="5939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DIGITÁLNÍ MAPA VEŘ. SPRÁVY</a:t>
            </a:r>
            <a:br>
              <a: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0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(komunikace, sítě a vybrané objekty)</a:t>
            </a:r>
            <a:endParaRPr lang="cs-C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Obdélník 69">
            <a:extLst>
              <a:ext uri="{FF2B5EF4-FFF2-40B4-BE49-F238E27FC236}">
                <a16:creationId xmlns:a16="http://schemas.microsoft.com/office/drawing/2014/main" id="{A244B6C4-427D-4706-A442-C926D96D9ECD}"/>
              </a:ext>
            </a:extLst>
          </p:cNvPr>
          <p:cNvSpPr/>
          <p:nvPr/>
        </p:nvSpPr>
        <p:spPr>
          <a:xfrm>
            <a:off x="6383034" y="5315700"/>
            <a:ext cx="2033521" cy="93613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1100" dirty="0">
                <a:ea typeface="Calibri" panose="020F0502020204030204" pitchFamily="34" charset="0"/>
                <a:cs typeface="Times New Roman" panose="02020603050405020304" pitchFamily="18" charset="0"/>
              </a:rPr>
              <a:t>NÁRODNÍ GEOPORTÁL ÚZEMNÍHO </a:t>
            </a:r>
            <a:r>
              <a:rPr lang="cs-CZ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PLÁNOVÁNÍ</a:t>
            </a:r>
            <a:endParaRPr lang="cs-CZ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Inf</a:t>
            </a:r>
            <a:r>
              <a:rPr lang="cs-CZ" sz="1100" dirty="0">
                <a:ea typeface="Calibri" panose="020F0502020204030204" pitchFamily="34" charset="0"/>
                <a:cs typeface="Times New Roman" panose="02020603050405020304" pitchFamily="18" charset="0"/>
              </a:rPr>
              <a:t>. systém pro územní plánování a správu ÚP</a:t>
            </a:r>
            <a:endParaRPr lang="cs-C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Obdélník 70">
            <a:extLst>
              <a:ext uri="{FF2B5EF4-FFF2-40B4-BE49-F238E27FC236}">
                <a16:creationId xmlns:a16="http://schemas.microsoft.com/office/drawing/2014/main" id="{CB6D3EC7-7743-7544-B2A6-5F964E4AD906}"/>
              </a:ext>
            </a:extLst>
          </p:cNvPr>
          <p:cNvSpPr/>
          <p:nvPr/>
        </p:nvSpPr>
        <p:spPr>
          <a:xfrm>
            <a:off x="1735246" y="6379155"/>
            <a:ext cx="9124463" cy="4173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74" name="Obdélník 73">
            <a:extLst>
              <a:ext uri="{FF2B5EF4-FFF2-40B4-BE49-F238E27FC236}">
                <a16:creationId xmlns:a16="http://schemas.microsoft.com/office/drawing/2014/main" id="{BCD3DC94-328A-AC4F-AA37-F59486F21CC2}"/>
              </a:ext>
            </a:extLst>
          </p:cNvPr>
          <p:cNvSpPr/>
          <p:nvPr/>
        </p:nvSpPr>
        <p:spPr>
          <a:xfrm>
            <a:off x="6385060" y="6441087"/>
            <a:ext cx="1974051" cy="239888"/>
          </a:xfrm>
          <a:prstGeom prst="rect">
            <a:avLst/>
          </a:prstGeom>
          <a:gradFill>
            <a:gsLst>
              <a:gs pos="0">
                <a:schemeClr val="accent6">
                  <a:satMod val="103000"/>
                  <a:tint val="94000"/>
                  <a:lumMod val="95000"/>
                  <a:lumOff val="5000"/>
                  <a:alpha val="68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1100" dirty="0">
                <a:ea typeface="Calibri" panose="020F0502020204030204" pitchFamily="34" charset="0"/>
                <a:cs typeface="Times New Roman" panose="02020603050405020304" pitchFamily="18" charset="0"/>
              </a:rPr>
              <a:t>KRAJSKÉ GEOPORTÁLY</a:t>
            </a:r>
          </a:p>
        </p:txBody>
      </p:sp>
      <p:sp>
        <p:nvSpPr>
          <p:cNvPr id="72" name="Obdélník 71">
            <a:extLst>
              <a:ext uri="{FF2B5EF4-FFF2-40B4-BE49-F238E27FC236}">
                <a16:creationId xmlns:a16="http://schemas.microsoft.com/office/drawing/2014/main" id="{27B0FB35-78D7-F943-81A1-6C36D3E0A6F9}"/>
              </a:ext>
            </a:extLst>
          </p:cNvPr>
          <p:cNvSpPr/>
          <p:nvPr/>
        </p:nvSpPr>
        <p:spPr>
          <a:xfrm>
            <a:off x="1982877" y="6437258"/>
            <a:ext cx="3582234" cy="214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dirty="0">
                <a:solidFill>
                  <a:schemeClr val="tx2">
                    <a:lumMod val="75000"/>
                  </a:schemeClr>
                </a:solidFill>
              </a:rPr>
              <a:t>Komplementární informační systémy VS</a:t>
            </a:r>
          </a:p>
        </p:txBody>
      </p:sp>
      <p:sp>
        <p:nvSpPr>
          <p:cNvPr id="56" name="Obdélník 55">
            <a:extLst>
              <a:ext uri="{FF2B5EF4-FFF2-40B4-BE49-F238E27FC236}">
                <a16:creationId xmlns:a16="http://schemas.microsoft.com/office/drawing/2014/main" id="{998EE677-19AA-2B4C-943D-03F816EE515F}"/>
              </a:ext>
            </a:extLst>
          </p:cNvPr>
          <p:cNvSpPr/>
          <p:nvPr/>
        </p:nvSpPr>
        <p:spPr>
          <a:xfrm>
            <a:off x="8110745" y="6427782"/>
            <a:ext cx="1974051" cy="225485"/>
          </a:xfrm>
          <a:prstGeom prst="rect">
            <a:avLst/>
          </a:prstGeom>
          <a:gradFill>
            <a:gsLst>
              <a:gs pos="0">
                <a:schemeClr val="accent6">
                  <a:satMod val="103000"/>
                  <a:tint val="94000"/>
                  <a:lumMod val="95000"/>
                  <a:lumOff val="5000"/>
                  <a:alpha val="68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endParaRPr lang="cs-C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Obdélník 76">
            <a:extLst>
              <a:ext uri="{FF2B5EF4-FFF2-40B4-BE49-F238E27FC236}">
                <a16:creationId xmlns:a16="http://schemas.microsoft.com/office/drawing/2014/main" id="{F47A2E9F-09DB-8343-B753-D643FC6DE22C}"/>
              </a:ext>
            </a:extLst>
          </p:cNvPr>
          <p:cNvSpPr/>
          <p:nvPr/>
        </p:nvSpPr>
        <p:spPr>
          <a:xfrm>
            <a:off x="8714254" y="6394102"/>
            <a:ext cx="1878127" cy="2398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IS MAPOVÁNÍ VRI</a:t>
            </a:r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15538797-7BC6-D041-BDAA-674E3B576E43}"/>
              </a:ext>
            </a:extLst>
          </p:cNvPr>
          <p:cNvSpPr/>
          <p:nvPr/>
        </p:nvSpPr>
        <p:spPr>
          <a:xfrm>
            <a:off x="8583517" y="5961548"/>
            <a:ext cx="2026900" cy="29028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1100" dirty="0">
                <a:ea typeface="Calibri" panose="020F0502020204030204" pitchFamily="34" charset="0"/>
                <a:cs typeface="Times New Roman" panose="02020603050405020304" pitchFamily="18" charset="0"/>
              </a:rPr>
              <a:t>DIGITÁLNÍ TECHNICKÉ MAPY</a:t>
            </a:r>
            <a:endParaRPr lang="cs-C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9B6B5D5C-2E9B-A846-977F-E8A4AD63BE59}"/>
              </a:ext>
            </a:extLst>
          </p:cNvPr>
          <p:cNvSpPr/>
          <p:nvPr/>
        </p:nvSpPr>
        <p:spPr>
          <a:xfrm>
            <a:off x="6369324" y="3557462"/>
            <a:ext cx="2263816" cy="130310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SW STAVEBNÍCH</a:t>
            </a:r>
            <a:br>
              <a:rPr lang="cs-CZ" sz="20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ÚŘADŮ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nový</a:t>
            </a:r>
            <a:endParaRPr lang="cs-CZ" sz="1050" dirty="0">
              <a:solidFill>
                <a:schemeClr val="bg2">
                  <a:lumMod val="2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A1F8F7A-54D4-4B18-AA4E-9FD3EF4166D5}"/>
              </a:ext>
            </a:extLst>
          </p:cNvPr>
          <p:cNvSpPr/>
          <p:nvPr/>
        </p:nvSpPr>
        <p:spPr>
          <a:xfrm>
            <a:off x="4015882" y="4781947"/>
            <a:ext cx="4715522" cy="31415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Technické vybavení stavebních úřadů</a:t>
            </a:r>
          </a:p>
        </p:txBody>
      </p: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8A139DCB-DF71-4107-B31A-FDEEEB0913DE}"/>
              </a:ext>
            </a:extLst>
          </p:cNvPr>
          <p:cNvGrpSpPr/>
          <p:nvPr/>
        </p:nvGrpSpPr>
        <p:grpSpPr>
          <a:xfrm>
            <a:off x="2031999" y="635672"/>
            <a:ext cx="8582410" cy="914046"/>
            <a:chOff x="2031999" y="373727"/>
            <a:chExt cx="8432799" cy="1059180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5F8D3DFB-F458-4F54-BCCE-63A2EA42AF86}"/>
                </a:ext>
              </a:extLst>
            </p:cNvPr>
            <p:cNvSpPr/>
            <p:nvPr/>
          </p:nvSpPr>
          <p:spPr>
            <a:xfrm>
              <a:off x="2031999" y="373727"/>
              <a:ext cx="8432799" cy="1059180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EC69251F-0D08-4F02-8A4F-322B14FC4A2C}"/>
                </a:ext>
              </a:extLst>
            </p:cNvPr>
            <p:cNvSpPr/>
            <p:nvPr/>
          </p:nvSpPr>
          <p:spPr>
            <a:xfrm>
              <a:off x="2252087" y="520873"/>
              <a:ext cx="7907911" cy="36032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cs-CZ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PORTÁL OBČANA</a:t>
              </a: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C236B26A-D45D-490A-B74E-F411055F584A}"/>
                </a:ext>
              </a:extLst>
            </p:cNvPr>
            <p:cNvSpPr/>
            <p:nvPr/>
          </p:nvSpPr>
          <p:spPr>
            <a:xfrm>
              <a:off x="2258441" y="971553"/>
              <a:ext cx="1548000" cy="28956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NIA</a:t>
              </a: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1C319383-6F31-494F-A93C-C9EC07A0C32A}"/>
                </a:ext>
              </a:extLst>
            </p:cNvPr>
            <p:cNvSpPr/>
            <p:nvPr/>
          </p:nvSpPr>
          <p:spPr>
            <a:xfrm>
              <a:off x="8590605" y="979430"/>
              <a:ext cx="1548000" cy="28956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ISDS</a:t>
              </a:r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66DA0232-1595-44BC-93AB-C02E3AD840E5}"/>
                </a:ext>
              </a:extLst>
            </p:cNvPr>
            <p:cNvSpPr/>
            <p:nvPr/>
          </p:nvSpPr>
          <p:spPr>
            <a:xfrm>
              <a:off x="6554476" y="971072"/>
              <a:ext cx="1548000" cy="28956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ISKN</a:t>
              </a:r>
            </a:p>
          </p:txBody>
        </p:sp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5F4F4372-BB91-4E6A-868E-3435A77C677B}"/>
                </a:ext>
              </a:extLst>
            </p:cNvPr>
            <p:cNvSpPr/>
            <p:nvPr/>
          </p:nvSpPr>
          <p:spPr>
            <a:xfrm>
              <a:off x="4340088" y="970732"/>
              <a:ext cx="1548000" cy="28956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ISZR</a:t>
              </a:r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4E58C09C-FF3A-4765-9B7C-49F1D46A133C}"/>
                </a:ext>
              </a:extLst>
            </p:cNvPr>
            <p:cNvSpPr/>
            <p:nvPr/>
          </p:nvSpPr>
          <p:spPr>
            <a:xfrm rot="16200000">
              <a:off x="9896544" y="705743"/>
              <a:ext cx="863923" cy="26474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 dirty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Existující ISVS</a:t>
              </a:r>
              <a:endPara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7" name="Obrázek 56" descr="mmr_cr_rgb.emf">
            <a:extLst>
              <a:ext uri="{FF2B5EF4-FFF2-40B4-BE49-F238E27FC236}">
                <a16:creationId xmlns:a16="http://schemas.microsoft.com/office/drawing/2014/main" id="{214BC8FF-BE82-4188-BBD4-1723656635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46" y="332478"/>
            <a:ext cx="1228637" cy="269438"/>
          </a:xfrm>
          <a:prstGeom prst="rect">
            <a:avLst/>
          </a:prstGeom>
        </p:spPr>
      </p:pic>
      <p:grpSp>
        <p:nvGrpSpPr>
          <p:cNvPr id="60" name="Skupina 59">
            <a:extLst>
              <a:ext uri="{FF2B5EF4-FFF2-40B4-BE49-F238E27FC236}">
                <a16:creationId xmlns:a16="http://schemas.microsoft.com/office/drawing/2014/main" id="{BDC0F916-AA6D-4BEF-99C1-7E07D89CB89D}"/>
              </a:ext>
            </a:extLst>
          </p:cNvPr>
          <p:cNvGrpSpPr/>
          <p:nvPr/>
        </p:nvGrpSpPr>
        <p:grpSpPr>
          <a:xfrm rot="10800000">
            <a:off x="3141301" y="3564382"/>
            <a:ext cx="713037" cy="1472075"/>
            <a:chOff x="8624669" y="3563133"/>
            <a:chExt cx="713037" cy="1472075"/>
          </a:xfrm>
        </p:grpSpPr>
        <p:sp>
          <p:nvSpPr>
            <p:cNvPr id="61" name="Šipka: doleva a nahoru 60">
              <a:extLst>
                <a:ext uri="{FF2B5EF4-FFF2-40B4-BE49-F238E27FC236}">
                  <a16:creationId xmlns:a16="http://schemas.microsoft.com/office/drawing/2014/main" id="{7243CFDF-6734-463D-ACD9-9FA823132C82}"/>
                </a:ext>
              </a:extLst>
            </p:cNvPr>
            <p:cNvSpPr/>
            <p:nvPr/>
          </p:nvSpPr>
          <p:spPr>
            <a:xfrm>
              <a:off x="8624669" y="3563133"/>
              <a:ext cx="713037" cy="911290"/>
            </a:xfrm>
            <a:prstGeom prst="leftUpArrow">
              <a:avLst/>
            </a:prstGeom>
            <a:solidFill>
              <a:srgbClr val="97B7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" name="Šipka: doleva a nahoru 61">
              <a:extLst>
                <a:ext uri="{FF2B5EF4-FFF2-40B4-BE49-F238E27FC236}">
                  <a16:creationId xmlns:a16="http://schemas.microsoft.com/office/drawing/2014/main" id="{D30193E0-0101-4110-B4C6-365CB8D74FDE}"/>
                </a:ext>
              </a:extLst>
            </p:cNvPr>
            <p:cNvSpPr/>
            <p:nvPr/>
          </p:nvSpPr>
          <p:spPr>
            <a:xfrm rot="10800000" flipH="1">
              <a:off x="8624669" y="4106099"/>
              <a:ext cx="713037" cy="929109"/>
            </a:xfrm>
            <a:prstGeom prst="leftUpArrow">
              <a:avLst>
                <a:gd name="adj1" fmla="val 25000"/>
                <a:gd name="adj2" fmla="val 25280"/>
                <a:gd name="adj3" fmla="val 25000"/>
              </a:avLst>
            </a:prstGeom>
            <a:solidFill>
              <a:srgbClr val="97B7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0B9E0944-8506-4F00-852A-46A171F880B0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10036565" y="3235133"/>
            <a:ext cx="0" cy="125088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82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5171</TotalTime>
  <Words>1820</Words>
  <Application>Microsoft Office PowerPoint</Application>
  <PresentationFormat>Širokoúhlá obrazovka</PresentationFormat>
  <Paragraphs>330</Paragraphs>
  <Slides>22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</dc:creator>
  <cp:lastModifiedBy>Koudelka Jan</cp:lastModifiedBy>
  <cp:revision>225</cp:revision>
  <cp:lastPrinted>2020-11-23T06:04:05Z</cp:lastPrinted>
  <dcterms:created xsi:type="dcterms:W3CDTF">2018-10-23T17:25:51Z</dcterms:created>
  <dcterms:modified xsi:type="dcterms:W3CDTF">2020-11-23T20:35:16Z</dcterms:modified>
</cp:coreProperties>
</file>